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8" r:id="rId21"/>
    <p:sldId id="396" r:id="rId22"/>
    <p:sldId id="398" r:id="rId23"/>
    <p:sldId id="394" r:id="rId24"/>
    <p:sldId id="400" r:id="rId25"/>
    <p:sldId id="426" r:id="rId26"/>
    <p:sldId id="402" r:id="rId27"/>
    <p:sldId id="427"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40"/>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(n=679)</c:v>
                </c:pt>
                <c:pt idx="1">
                  <c:v>Trives du i området der du bor? (n=669)</c:v>
                </c:pt>
                <c:pt idx="2">
                  <c:v>Er det pent i området der du bor? (n=678)</c:v>
                </c:pt>
                <c:pt idx="3">
                  <c:v>Finnes det utendørs møteplasser som er fristende å bruke i området der du bor? (n=672)</c:v>
                </c:pt>
                <c:pt idx="4">
                  <c:v>Er du en del av et godt nabofelleskap? (n=669)</c:v>
                </c:pt>
              </c:strCache>
            </c:strRef>
          </c:cat>
          <c:val>
            <c:numRef>
              <c:f>Sheet1!$D$2:$D$6</c:f>
              <c:numCache>
                <c:formatCode>0</c:formatCode>
                <c:ptCount val="5"/>
                <c:pt idx="0">
                  <c:v>3</c:v>
                </c:pt>
                <c:pt idx="1">
                  <c:v>5</c:v>
                </c:pt>
                <c:pt idx="2">
                  <c:v>7</c:v>
                </c:pt>
                <c:pt idx="3">
                  <c:v>17</c:v>
                </c:pt>
                <c:pt idx="4">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(n=679)</c:v>
                </c:pt>
                <c:pt idx="1">
                  <c:v>Trives du i området der du bor? (n=669)</c:v>
                </c:pt>
                <c:pt idx="2">
                  <c:v>Er det pent i området der du bor? (n=678)</c:v>
                </c:pt>
                <c:pt idx="3">
                  <c:v>Finnes det utendørs møteplasser som er fristende å bruke i området der du bor? (n=672)</c:v>
                </c:pt>
                <c:pt idx="4">
                  <c:v>Er du en del av et godt nabofelleskap? (n=669)</c:v>
                </c:pt>
              </c:strCache>
            </c:strRef>
          </c:cat>
          <c:val>
            <c:numRef>
              <c:f>Sheet1!$C$2:$C$6</c:f>
              <c:numCache>
                <c:formatCode>0</c:formatCode>
                <c:ptCount val="5"/>
                <c:pt idx="0">
                  <c:v>21</c:v>
                </c:pt>
                <c:pt idx="1">
                  <c:v>27</c:v>
                </c:pt>
                <c:pt idx="2">
                  <c:v>42</c:v>
                </c:pt>
                <c:pt idx="3">
                  <c:v>43</c:v>
                </c:pt>
                <c:pt idx="4">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(n=679)</c:v>
                </c:pt>
                <c:pt idx="1">
                  <c:v>Trives du i området der du bor? (n=669)</c:v>
                </c:pt>
                <c:pt idx="2">
                  <c:v>Er det pent i området der du bor? (n=678)</c:v>
                </c:pt>
                <c:pt idx="3">
                  <c:v>Finnes det utendørs møteplasser som er fristende å bruke i området der du bor? (n=672)</c:v>
                </c:pt>
                <c:pt idx="4">
                  <c:v>Er du en del av et godt nabofelleskap? (n=669)</c:v>
                </c:pt>
              </c:strCache>
            </c:strRef>
          </c:cat>
          <c:val>
            <c:numRef>
              <c:f>Sheet1!$B$2:$B$6</c:f>
              <c:numCache>
                <c:formatCode>0</c:formatCode>
                <c:ptCount val="5"/>
                <c:pt idx="0">
                  <c:v>76</c:v>
                </c:pt>
                <c:pt idx="1">
                  <c:v>68</c:v>
                </c:pt>
                <c:pt idx="2">
                  <c:v>52</c:v>
                </c:pt>
                <c:pt idx="3">
                  <c:v>40</c:v>
                </c:pt>
                <c:pt idx="4">
                  <c:v>39</c:v>
                </c:pt>
              </c:numCache>
            </c:numRef>
          </c:val>
        </c:ser>
        <c:dLbls>
          <c:showLegendKey val="0"/>
          <c:showVal val="0"/>
          <c:showCatName val="0"/>
          <c:showSerName val="0"/>
          <c:showPercent val="0"/>
          <c:showBubbleSize val="0"/>
        </c:dLbls>
        <c:gapWidth val="50"/>
        <c:overlap val="100"/>
        <c:axId val="572346032"/>
        <c:axId val="5723464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(n=679)</c:v>
                      </c:pt>
                      <c:pt idx="1">
                        <c:v>Trives du i området der du bor? (n=669)</c:v>
                      </c:pt>
                      <c:pt idx="2">
                        <c:v>Er det pent i området der du bor? (n=678)</c:v>
                      </c:pt>
                      <c:pt idx="3">
                        <c:v>Finnes det utendørs møteplasser som er fristende å bruke i området der du bor? (n=672)</c:v>
                      </c:pt>
                      <c:pt idx="4">
                        <c:v>Er du en del av et godt nabofelleskap? (n=669)</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723460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46424"/>
        <c:crosses val="autoZero"/>
        <c:auto val="0"/>
        <c:lblAlgn val="ctr"/>
        <c:lblOffset val="100"/>
        <c:noMultiLvlLbl val="0"/>
      </c:catAx>
      <c:valAx>
        <c:axId val="5723464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460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71</c:v>
                </c:pt>
                <c:pt idx="1">
                  <c:v>51</c:v>
                </c:pt>
                <c:pt idx="2">
                  <c:v>70</c:v>
                </c:pt>
                <c:pt idx="3">
                  <c:v>48</c:v>
                </c:pt>
                <c:pt idx="4">
                  <c:v>22</c:v>
                </c:pt>
                <c:pt idx="5">
                  <c:v>34</c:v>
                </c:pt>
                <c:pt idx="6">
                  <c:v>69</c:v>
                </c:pt>
                <c:pt idx="7">
                  <c:v>48</c:v>
                </c:pt>
                <c:pt idx="8">
                  <c:v>25</c:v>
                </c:pt>
                <c:pt idx="9">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72356616"/>
        <c:axId val="572357008"/>
      </c:barChart>
      <c:catAx>
        <c:axId val="572356616"/>
        <c:scaling>
          <c:orientation val="maxMin"/>
        </c:scaling>
        <c:delete val="1"/>
        <c:axPos val="l"/>
        <c:numFmt formatCode="General" sourceLinked="1"/>
        <c:majorTickMark val="out"/>
        <c:minorTickMark val="none"/>
        <c:tickLblPos val="nextTo"/>
        <c:crossAx val="572357008"/>
        <c:crosses val="autoZero"/>
        <c:auto val="0"/>
        <c:lblAlgn val="ctr"/>
        <c:lblOffset val="100"/>
        <c:noMultiLvlLbl val="0"/>
      </c:catAx>
      <c:valAx>
        <c:axId val="572357008"/>
        <c:scaling>
          <c:orientation val="minMax"/>
          <c:max val="1"/>
          <c:min val="0"/>
        </c:scaling>
        <c:delete val="1"/>
        <c:axPos val="t"/>
        <c:numFmt formatCode="0%" sourceLinked="1"/>
        <c:majorTickMark val="out"/>
        <c:minorTickMark val="none"/>
        <c:tickLblPos val="high"/>
        <c:crossAx val="5723566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(n=55)</c:v>
                </c:pt>
                <c:pt idx="1">
                  <c:v>Legevakten (n=201)</c:v>
                </c:pt>
                <c:pt idx="2">
                  <c:v>Helsestasjonstjenesten (n=145)</c:v>
                </c:pt>
                <c:pt idx="3">
                  <c:v>Skolehelsetjenesten (n=109)</c:v>
                </c:pt>
                <c:pt idx="4">
                  <c:v>Sykehjem / botilbud for eldre (n=143)</c:v>
                </c:pt>
                <c:pt idx="5">
                  <c:v>Hjemmetjenesten (n=107)</c:v>
                </c:pt>
                <c:pt idx="6">
                  <c:v>Eldre- /seniorsenteret (n=117)</c:v>
                </c:pt>
                <c:pt idx="7">
                  <c:v>Barnevernstjenesten (n=98)</c:v>
                </c:pt>
                <c:pt idx="8">
                  <c:v>NAV-kontoret (n=120)</c:v>
                </c:pt>
                <c:pt idx="9">
                  <c:v>Aktivitetstilbudet til eldre (n=127)</c:v>
                </c:pt>
              </c:strCache>
            </c:strRef>
          </c:cat>
          <c:val>
            <c:numRef>
              <c:f>Sheet1!$D$2:$D$11</c:f>
              <c:numCache>
                <c:formatCode>0</c:formatCode>
                <c:ptCount val="10"/>
                <c:pt idx="0">
                  <c:v>6</c:v>
                </c:pt>
                <c:pt idx="1">
                  <c:v>13</c:v>
                </c:pt>
                <c:pt idx="2">
                  <c:v>4</c:v>
                </c:pt>
                <c:pt idx="3">
                  <c:v>7</c:v>
                </c:pt>
                <c:pt idx="4">
                  <c:v>21</c:v>
                </c:pt>
                <c:pt idx="5">
                  <c:v>21</c:v>
                </c:pt>
                <c:pt idx="6">
                  <c:v>10</c:v>
                </c:pt>
                <c:pt idx="7">
                  <c:v>26</c:v>
                </c:pt>
                <c:pt idx="8">
                  <c:v>29</c:v>
                </c:pt>
                <c:pt idx="9">
                  <c:v>22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(n=55)</c:v>
                </c:pt>
                <c:pt idx="1">
                  <c:v>Legevakten (n=201)</c:v>
                </c:pt>
                <c:pt idx="2">
                  <c:v>Helsestasjonstjenesten (n=145)</c:v>
                </c:pt>
                <c:pt idx="3">
                  <c:v>Skolehelsetjenesten (n=109)</c:v>
                </c:pt>
                <c:pt idx="4">
                  <c:v>Sykehjem / botilbud for eldre (n=143)</c:v>
                </c:pt>
                <c:pt idx="5">
                  <c:v>Hjemmetjenesten (n=107)</c:v>
                </c:pt>
                <c:pt idx="6">
                  <c:v>Eldre- /seniorsenteret (n=117)</c:v>
                </c:pt>
                <c:pt idx="7">
                  <c:v>Barnevernstjenesten (n=98)</c:v>
                </c:pt>
                <c:pt idx="8">
                  <c:v>NAV-kontoret (n=120)</c:v>
                </c:pt>
                <c:pt idx="9">
                  <c:v>Aktivitetstilbudet til eldre (n=127)</c:v>
                </c:pt>
              </c:strCache>
            </c:strRef>
          </c:cat>
          <c:val>
            <c:numRef>
              <c:f>Sheet1!$C$2:$C$11</c:f>
              <c:numCache>
                <c:formatCode>0</c:formatCode>
                <c:ptCount val="10"/>
                <c:pt idx="0">
                  <c:v>42</c:v>
                </c:pt>
                <c:pt idx="1">
                  <c:v>53</c:v>
                </c:pt>
                <c:pt idx="2">
                  <c:v>55</c:v>
                </c:pt>
                <c:pt idx="3">
                  <c:v>51</c:v>
                </c:pt>
                <c:pt idx="4">
                  <c:v>61</c:v>
                </c:pt>
                <c:pt idx="5">
                  <c:v>59</c:v>
                </c:pt>
                <c:pt idx="6">
                  <c:v>64</c:v>
                </c:pt>
                <c:pt idx="7">
                  <c:v>55</c:v>
                </c:pt>
                <c:pt idx="8">
                  <c:v>54</c:v>
                </c:pt>
                <c:pt idx="9">
                  <c:v>59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(n=55)</c:v>
                </c:pt>
                <c:pt idx="1">
                  <c:v>Legevakten (n=201)</c:v>
                </c:pt>
                <c:pt idx="2">
                  <c:v>Helsestasjonstjenesten (n=145)</c:v>
                </c:pt>
                <c:pt idx="3">
                  <c:v>Skolehelsetjenesten (n=109)</c:v>
                </c:pt>
                <c:pt idx="4">
                  <c:v>Sykehjem / botilbud for eldre (n=143)</c:v>
                </c:pt>
                <c:pt idx="5">
                  <c:v>Hjemmetjenesten (n=107)</c:v>
                </c:pt>
                <c:pt idx="6">
                  <c:v>Eldre- /seniorsenteret (n=117)</c:v>
                </c:pt>
                <c:pt idx="7">
                  <c:v>Barnevernstjenesten (n=98)</c:v>
                </c:pt>
                <c:pt idx="8">
                  <c:v>NAV-kontoret (n=120)</c:v>
                </c:pt>
                <c:pt idx="9">
                  <c:v>Aktivitetstilbudet til eldre (n=127)</c:v>
                </c:pt>
              </c:strCache>
            </c:strRef>
          </c:cat>
          <c:val>
            <c:numRef>
              <c:f>Sheet1!$B$2:$B$11</c:f>
              <c:numCache>
                <c:formatCode>0</c:formatCode>
                <c:ptCount val="10"/>
                <c:pt idx="0">
                  <c:v>52</c:v>
                </c:pt>
                <c:pt idx="1">
                  <c:v>34</c:v>
                </c:pt>
                <c:pt idx="2">
                  <c:v>41</c:v>
                </c:pt>
                <c:pt idx="3">
                  <c:v>42</c:v>
                </c:pt>
                <c:pt idx="4">
                  <c:v>19</c:v>
                </c:pt>
                <c:pt idx="5">
                  <c:v>20</c:v>
                </c:pt>
                <c:pt idx="6">
                  <c:v>25</c:v>
                </c:pt>
                <c:pt idx="7">
                  <c:v>19</c:v>
                </c:pt>
                <c:pt idx="8">
                  <c:v>17</c:v>
                </c:pt>
                <c:pt idx="9">
                  <c:v>18</c:v>
                </c:pt>
              </c:numCache>
            </c:numRef>
          </c:val>
        </c:ser>
        <c:dLbls>
          <c:showLegendKey val="0"/>
          <c:showVal val="0"/>
          <c:showCatName val="0"/>
          <c:showSerName val="0"/>
          <c:showPercent val="0"/>
          <c:showBubbleSize val="0"/>
        </c:dLbls>
        <c:gapWidth val="50"/>
        <c:overlap val="100"/>
        <c:axId val="572357792"/>
        <c:axId val="5723581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(n=55)</c:v>
                      </c:pt>
                      <c:pt idx="1">
                        <c:v>Legevakten (n=201)</c:v>
                      </c:pt>
                      <c:pt idx="2">
                        <c:v>Helsestasjonstjenesten (n=145)</c:v>
                      </c:pt>
                      <c:pt idx="3">
                        <c:v>Skolehelsetjenesten (n=109)</c:v>
                      </c:pt>
                      <c:pt idx="4">
                        <c:v>Sykehjem / botilbud for eldre (n=143)</c:v>
                      </c:pt>
                      <c:pt idx="5">
                        <c:v>Hjemmetjenesten (n=107)</c:v>
                      </c:pt>
                      <c:pt idx="6">
                        <c:v>Eldre- /seniorsenteret (n=117)</c:v>
                      </c:pt>
                      <c:pt idx="7">
                        <c:v>Barnevernstjenesten (n=98)</c:v>
                      </c:pt>
                      <c:pt idx="8">
                        <c:v>NAV-kontoret (n=120)</c:v>
                      </c:pt>
                      <c:pt idx="9">
                        <c:v>Aktivitetstilbudet til eldre (n=127)</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723577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58184"/>
        <c:crosses val="autoZero"/>
        <c:auto val="0"/>
        <c:lblAlgn val="ctr"/>
        <c:lblOffset val="100"/>
        <c:noMultiLvlLbl val="0"/>
      </c:catAx>
      <c:valAx>
        <c:axId val="5723581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577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52</c:v>
                </c:pt>
                <c:pt idx="1">
                  <c:v>34</c:v>
                </c:pt>
                <c:pt idx="2">
                  <c:v>41</c:v>
                </c:pt>
                <c:pt idx="3">
                  <c:v>42</c:v>
                </c:pt>
                <c:pt idx="4">
                  <c:v>19</c:v>
                </c:pt>
                <c:pt idx="5">
                  <c:v>20</c:v>
                </c:pt>
                <c:pt idx="6">
                  <c:v>25</c:v>
                </c:pt>
                <c:pt idx="7">
                  <c:v>19</c:v>
                </c:pt>
                <c:pt idx="8">
                  <c:v>17</c:v>
                </c:pt>
                <c:pt idx="9">
                  <c:v>18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72358968"/>
        <c:axId val="572359360"/>
      </c:barChart>
      <c:catAx>
        <c:axId val="572358968"/>
        <c:scaling>
          <c:orientation val="maxMin"/>
        </c:scaling>
        <c:delete val="1"/>
        <c:axPos val="l"/>
        <c:numFmt formatCode="General" sourceLinked="1"/>
        <c:majorTickMark val="out"/>
        <c:minorTickMark val="none"/>
        <c:tickLblPos val="nextTo"/>
        <c:crossAx val="572359360"/>
        <c:crosses val="autoZero"/>
        <c:auto val="0"/>
        <c:lblAlgn val="ctr"/>
        <c:lblOffset val="100"/>
        <c:noMultiLvlLbl val="0"/>
      </c:catAx>
      <c:valAx>
        <c:axId val="572359360"/>
        <c:scaling>
          <c:orientation val="minMax"/>
          <c:max val="1"/>
          <c:min val="0"/>
        </c:scaling>
        <c:delete val="1"/>
        <c:axPos val="t"/>
        <c:numFmt formatCode="0%" sourceLinked="1"/>
        <c:majorTickMark val="out"/>
        <c:minorTickMark val="none"/>
        <c:tickLblPos val="high"/>
        <c:crossAx val="5723589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(n=692)</c:v>
                </c:pt>
                <c:pt idx="1">
                  <c:v>kveldstid i Oslo sentrum  (n=667)</c:v>
                </c:pt>
                <c:pt idx="2">
                  <c:v>dagtid der du bor (n=688)</c:v>
                </c:pt>
                <c:pt idx="3">
                  <c:v>kveldstid der du bor (n=686)</c:v>
                </c:pt>
              </c:strCache>
            </c:strRef>
          </c:cat>
          <c:val>
            <c:numRef>
              <c:f>Sheet1!$D$2:$D$5</c:f>
              <c:numCache>
                <c:formatCode>0</c:formatCode>
                <c:ptCount val="4"/>
                <c:pt idx="0">
                  <c:v>3</c:v>
                </c:pt>
                <c:pt idx="1">
                  <c:v>18</c:v>
                </c:pt>
                <c:pt idx="2">
                  <c:v>2</c:v>
                </c:pt>
                <c:pt idx="3">
                  <c:v>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(n=692)</c:v>
                </c:pt>
                <c:pt idx="1">
                  <c:v>kveldstid i Oslo sentrum  (n=667)</c:v>
                </c:pt>
                <c:pt idx="2">
                  <c:v>dagtid der du bor (n=688)</c:v>
                </c:pt>
                <c:pt idx="3">
                  <c:v>kveldstid der du bor (n=686)</c:v>
                </c:pt>
              </c:strCache>
            </c:strRef>
          </c:cat>
          <c:val>
            <c:numRef>
              <c:f>Sheet1!$C$2:$C$5</c:f>
              <c:numCache>
                <c:formatCode>0</c:formatCode>
                <c:ptCount val="4"/>
                <c:pt idx="0">
                  <c:v>22</c:v>
                </c:pt>
                <c:pt idx="1">
                  <c:v>48</c:v>
                </c:pt>
                <c:pt idx="2">
                  <c:v>11</c:v>
                </c:pt>
                <c:pt idx="3">
                  <c:v>35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(n=692)</c:v>
                </c:pt>
                <c:pt idx="1">
                  <c:v>kveldstid i Oslo sentrum  (n=667)</c:v>
                </c:pt>
                <c:pt idx="2">
                  <c:v>dagtid der du bor (n=688)</c:v>
                </c:pt>
                <c:pt idx="3">
                  <c:v>kveldstid der du bor (n=686)</c:v>
                </c:pt>
              </c:strCache>
            </c:strRef>
          </c:cat>
          <c:val>
            <c:numRef>
              <c:f>Sheet1!$B$2:$B$5</c:f>
              <c:numCache>
                <c:formatCode>0</c:formatCode>
                <c:ptCount val="4"/>
                <c:pt idx="0">
                  <c:v>75</c:v>
                </c:pt>
                <c:pt idx="1">
                  <c:v>34</c:v>
                </c:pt>
                <c:pt idx="2">
                  <c:v>87</c:v>
                </c:pt>
                <c:pt idx="3">
                  <c:v>56</c:v>
                </c:pt>
              </c:numCache>
            </c:numRef>
          </c:val>
        </c:ser>
        <c:dLbls>
          <c:showLegendKey val="0"/>
          <c:showVal val="0"/>
          <c:showCatName val="0"/>
          <c:showSerName val="0"/>
          <c:showPercent val="0"/>
          <c:showBubbleSize val="0"/>
        </c:dLbls>
        <c:gapWidth val="50"/>
        <c:overlap val="100"/>
        <c:axId val="572360144"/>
        <c:axId val="5723605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(n=692)</c:v>
                      </c:pt>
                      <c:pt idx="1">
                        <c:v>kveldstid i Oslo sentrum  (n=667)</c:v>
                      </c:pt>
                      <c:pt idx="2">
                        <c:v>dagtid der du bor (n=688)</c:v>
                      </c:pt>
                      <c:pt idx="3">
                        <c:v>kveldstid der du bor (n=686)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723601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60536"/>
        <c:crosses val="autoZero"/>
        <c:auto val="0"/>
        <c:lblAlgn val="ctr"/>
        <c:lblOffset val="100"/>
        <c:noMultiLvlLbl val="0"/>
      </c:catAx>
      <c:valAx>
        <c:axId val="5723605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601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75</c:v>
                </c:pt>
                <c:pt idx="1">
                  <c:v>34</c:v>
                </c:pt>
                <c:pt idx="2">
                  <c:v>87</c:v>
                </c:pt>
                <c:pt idx="3">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72361320"/>
        <c:axId val="572361712"/>
      </c:barChart>
      <c:catAx>
        <c:axId val="572361320"/>
        <c:scaling>
          <c:orientation val="maxMin"/>
        </c:scaling>
        <c:delete val="1"/>
        <c:axPos val="l"/>
        <c:numFmt formatCode="General" sourceLinked="1"/>
        <c:majorTickMark val="out"/>
        <c:minorTickMark val="none"/>
        <c:tickLblPos val="nextTo"/>
        <c:crossAx val="572361712"/>
        <c:crosses val="autoZero"/>
        <c:auto val="0"/>
        <c:lblAlgn val="ctr"/>
        <c:lblOffset val="100"/>
        <c:noMultiLvlLbl val="0"/>
      </c:catAx>
      <c:valAx>
        <c:axId val="572361712"/>
        <c:scaling>
          <c:orientation val="minMax"/>
          <c:max val="1"/>
          <c:min val="0"/>
        </c:scaling>
        <c:delete val="1"/>
        <c:axPos val="t"/>
        <c:numFmt formatCode="0%" sourceLinked="1"/>
        <c:majorTickMark val="out"/>
        <c:minorTickMark val="none"/>
        <c:tickLblPos val="high"/>
        <c:crossAx val="5723613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(n=15)</c:v>
                </c:pt>
                <c:pt idx="1">
                  <c:v>Alder (n=15)</c:v>
                </c:pt>
                <c:pt idx="2">
                  <c:v>Funksjonsevne (n=12)</c:v>
                </c:pt>
                <c:pt idx="3">
                  <c:v>Seksuell orientering (n=8)</c:v>
                </c:pt>
                <c:pt idx="4">
                  <c:v>Hudfarge (n=26)</c:v>
                </c:pt>
                <c:pt idx="5">
                  <c:v>Språk (n=18)</c:v>
                </c:pt>
                <c:pt idx="6">
                  <c:v>Religion/livssyn (n=17)</c:v>
                </c:pt>
                <c:pt idx="7">
                  <c:v>Annet, noter: (n=21)</c:v>
                </c:pt>
                <c:pt idx="8">
                  <c:v>Nei (n=607)</c:v>
                </c:pt>
              </c:strCache>
            </c:strRef>
          </c:cat>
          <c:val>
            <c:numRef>
              <c:f>Sheet1!$B$2:$B$10</c:f>
              <c:numCache>
                <c:formatCode>0</c:formatCode>
                <c:ptCount val="9"/>
                <c:pt idx="0">
                  <c:v>2</c:v>
                </c:pt>
                <c:pt idx="1">
                  <c:v>2</c:v>
                </c:pt>
                <c:pt idx="2">
                  <c:v>2</c:v>
                </c:pt>
                <c:pt idx="3">
                  <c:v>1</c:v>
                </c:pt>
                <c:pt idx="4">
                  <c:v>4</c:v>
                </c:pt>
                <c:pt idx="5">
                  <c:v>3</c:v>
                </c:pt>
                <c:pt idx="6">
                  <c:v>3</c:v>
                </c:pt>
                <c:pt idx="7">
                  <c:v>3</c:v>
                </c:pt>
                <c:pt idx="8">
                  <c:v>91</c:v>
                </c:pt>
              </c:numCache>
            </c:numRef>
          </c:val>
        </c:ser>
        <c:dLbls>
          <c:showLegendKey val="0"/>
          <c:showVal val="0"/>
          <c:showCatName val="0"/>
          <c:showSerName val="0"/>
          <c:showPercent val="0"/>
          <c:showBubbleSize val="0"/>
        </c:dLbls>
        <c:gapWidth val="50"/>
        <c:axId val="572362496"/>
        <c:axId val="572362888"/>
      </c:barChart>
      <c:catAx>
        <c:axId val="5723624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62888"/>
        <c:crosses val="autoZero"/>
        <c:auto val="0"/>
        <c:lblAlgn val="ctr"/>
        <c:lblOffset val="100"/>
        <c:tickLblSkip val="1"/>
        <c:noMultiLvlLbl val="0"/>
      </c:catAx>
      <c:valAx>
        <c:axId val="572362888"/>
        <c:scaling>
          <c:orientation val="minMax"/>
          <c:max val="100"/>
          <c:min val="0"/>
        </c:scaling>
        <c:delete val="1"/>
        <c:axPos val="t"/>
        <c:numFmt formatCode="0" sourceLinked="1"/>
        <c:majorTickMark val="out"/>
        <c:minorTickMark val="none"/>
        <c:tickLblPos val="nextTo"/>
        <c:crossAx val="57236249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(n=27)</c:v>
                </c:pt>
                <c:pt idx="1">
                  <c:v>Alder (n=21)</c:v>
                </c:pt>
                <c:pt idx="2">
                  <c:v>Funksjonsevne (n=10)</c:v>
                </c:pt>
                <c:pt idx="3">
                  <c:v>Seksuell orientering (n=15)</c:v>
                </c:pt>
                <c:pt idx="4">
                  <c:v>Hudfarge (n=52)</c:v>
                </c:pt>
                <c:pt idx="5">
                  <c:v>Språk (n=29)</c:v>
                </c:pt>
                <c:pt idx="6">
                  <c:v>Religion/livssyn (n=41)</c:v>
                </c:pt>
                <c:pt idx="7">
                  <c:v>Annet, noter: (n=24)</c:v>
                </c:pt>
                <c:pt idx="8">
                  <c:v>Nei (n=563)</c:v>
                </c:pt>
              </c:strCache>
            </c:strRef>
          </c:cat>
          <c:val>
            <c:numRef>
              <c:f>Sheet1!$B$2:$B$10</c:f>
              <c:numCache>
                <c:formatCode>0</c:formatCode>
                <c:ptCount val="9"/>
                <c:pt idx="0">
                  <c:v>4</c:v>
                </c:pt>
                <c:pt idx="1">
                  <c:v>3</c:v>
                </c:pt>
                <c:pt idx="2">
                  <c:v>1</c:v>
                </c:pt>
                <c:pt idx="3">
                  <c:v>2</c:v>
                </c:pt>
                <c:pt idx="4">
                  <c:v>8</c:v>
                </c:pt>
                <c:pt idx="5">
                  <c:v>4</c:v>
                </c:pt>
                <c:pt idx="6">
                  <c:v>6</c:v>
                </c:pt>
                <c:pt idx="7">
                  <c:v>3</c:v>
                </c:pt>
                <c:pt idx="8">
                  <c:v>82</c:v>
                </c:pt>
              </c:numCache>
            </c:numRef>
          </c:val>
        </c:ser>
        <c:dLbls>
          <c:showLegendKey val="0"/>
          <c:showVal val="0"/>
          <c:showCatName val="0"/>
          <c:showSerName val="0"/>
          <c:showPercent val="0"/>
          <c:showBubbleSize val="0"/>
        </c:dLbls>
        <c:gapWidth val="50"/>
        <c:axId val="572363672"/>
        <c:axId val="572364064"/>
      </c:barChart>
      <c:catAx>
        <c:axId val="5723636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64064"/>
        <c:crosses val="autoZero"/>
        <c:auto val="0"/>
        <c:lblAlgn val="ctr"/>
        <c:lblOffset val="100"/>
        <c:tickLblSkip val="1"/>
        <c:noMultiLvlLbl val="0"/>
      </c:catAx>
      <c:valAx>
        <c:axId val="572364064"/>
        <c:scaling>
          <c:orientation val="minMax"/>
          <c:max val="100"/>
          <c:min val="0"/>
        </c:scaling>
        <c:delete val="1"/>
        <c:axPos val="t"/>
        <c:numFmt formatCode="0" sourceLinked="1"/>
        <c:majorTickMark val="out"/>
        <c:minorTickMark val="none"/>
        <c:tickLblPos val="nextTo"/>
        <c:crossAx val="57236367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(n=647)</c:v>
                </c:pt>
                <c:pt idx="1">
                  <c:v>Støyforholdene i Oslo sentrum (n=621)</c:v>
                </c:pt>
                <c:pt idx="2">
                  <c:v>Renhold av fortau, plasser og parkområder i Oslo sentrum (n=637)</c:v>
                </c:pt>
                <c:pt idx="3">
                  <c:v>Mengden av biltrafikk i Oslo sentrum (n=633)</c:v>
                </c:pt>
              </c:strCache>
            </c:strRef>
          </c:cat>
          <c:val>
            <c:numRef>
              <c:f>Sheet1!$D$2:$D$5</c:f>
              <c:numCache>
                <c:formatCode>0</c:formatCode>
                <c:ptCount val="4"/>
                <c:pt idx="0">
                  <c:v>10</c:v>
                </c:pt>
                <c:pt idx="1">
                  <c:v>11</c:v>
                </c:pt>
                <c:pt idx="2">
                  <c:v>17</c:v>
                </c:pt>
                <c:pt idx="3">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(n=647)</c:v>
                </c:pt>
                <c:pt idx="1">
                  <c:v>Støyforholdene i Oslo sentrum (n=621)</c:v>
                </c:pt>
                <c:pt idx="2">
                  <c:v>Renhold av fortau, plasser og parkområder i Oslo sentrum (n=637)</c:v>
                </c:pt>
                <c:pt idx="3">
                  <c:v>Mengden av biltrafikk i Oslo sentrum (n=633)</c:v>
                </c:pt>
              </c:strCache>
            </c:strRef>
          </c:cat>
          <c:val>
            <c:numRef>
              <c:f>Sheet1!$C$2:$C$5</c:f>
              <c:numCache>
                <c:formatCode>0</c:formatCode>
                <c:ptCount val="4"/>
                <c:pt idx="0">
                  <c:v>54</c:v>
                </c:pt>
                <c:pt idx="1">
                  <c:v>62</c:v>
                </c:pt>
                <c:pt idx="2">
                  <c:v>61</c:v>
                </c:pt>
                <c:pt idx="3">
                  <c:v>55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(n=647)</c:v>
                </c:pt>
                <c:pt idx="1">
                  <c:v>Støyforholdene i Oslo sentrum (n=621)</c:v>
                </c:pt>
                <c:pt idx="2">
                  <c:v>Renhold av fortau, plasser og parkområder i Oslo sentrum (n=637)</c:v>
                </c:pt>
                <c:pt idx="3">
                  <c:v>Mengden av biltrafikk i Oslo sentrum (n=633)</c:v>
                </c:pt>
              </c:strCache>
            </c:strRef>
          </c:cat>
          <c:val>
            <c:numRef>
              <c:f>Sheet1!$B$2:$B$5</c:f>
              <c:numCache>
                <c:formatCode>0</c:formatCode>
                <c:ptCount val="4"/>
                <c:pt idx="0">
                  <c:v>36</c:v>
                </c:pt>
                <c:pt idx="1">
                  <c:v>27</c:v>
                </c:pt>
                <c:pt idx="2">
                  <c:v>22</c:v>
                </c:pt>
                <c:pt idx="3">
                  <c:v>30</c:v>
                </c:pt>
              </c:numCache>
            </c:numRef>
          </c:val>
        </c:ser>
        <c:dLbls>
          <c:showLegendKey val="0"/>
          <c:showVal val="0"/>
          <c:showCatName val="0"/>
          <c:showSerName val="0"/>
          <c:showPercent val="0"/>
          <c:showBubbleSize val="0"/>
        </c:dLbls>
        <c:gapWidth val="50"/>
        <c:overlap val="100"/>
        <c:axId val="572366024"/>
        <c:axId val="5723664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(n=647)</c:v>
                      </c:pt>
                      <c:pt idx="1">
                        <c:v>Støyforholdene i Oslo sentrum (n=621)</c:v>
                      </c:pt>
                      <c:pt idx="2">
                        <c:v>Renhold av fortau, plasser og parkområder i Oslo sentrum (n=637)</c:v>
                      </c:pt>
                      <c:pt idx="3">
                        <c:v>Mengden av biltrafikk i Oslo sentrum (n=633)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723660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66416"/>
        <c:crosses val="autoZero"/>
        <c:auto val="0"/>
        <c:lblAlgn val="ctr"/>
        <c:lblOffset val="100"/>
        <c:noMultiLvlLbl val="0"/>
      </c:catAx>
      <c:valAx>
        <c:axId val="5723664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660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36</c:v>
                </c:pt>
                <c:pt idx="1">
                  <c:v>27</c:v>
                </c:pt>
                <c:pt idx="2">
                  <c:v>22</c:v>
                </c:pt>
                <c:pt idx="3">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72367200"/>
        <c:axId val="572367592"/>
      </c:barChart>
      <c:catAx>
        <c:axId val="572367200"/>
        <c:scaling>
          <c:orientation val="maxMin"/>
        </c:scaling>
        <c:delete val="1"/>
        <c:axPos val="l"/>
        <c:numFmt formatCode="General" sourceLinked="1"/>
        <c:majorTickMark val="out"/>
        <c:minorTickMark val="none"/>
        <c:tickLblPos val="nextTo"/>
        <c:crossAx val="572367592"/>
        <c:crosses val="autoZero"/>
        <c:auto val="0"/>
        <c:lblAlgn val="ctr"/>
        <c:lblOffset val="100"/>
        <c:noMultiLvlLbl val="0"/>
      </c:catAx>
      <c:valAx>
        <c:axId val="572367592"/>
        <c:scaling>
          <c:orientation val="minMax"/>
          <c:max val="1"/>
          <c:min val="0"/>
        </c:scaling>
        <c:delete val="1"/>
        <c:axPos val="t"/>
        <c:numFmt formatCode="0%" sourceLinked="1"/>
        <c:majorTickMark val="out"/>
        <c:minorTickMark val="none"/>
        <c:tickLblPos val="high"/>
        <c:crossAx val="5723672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(n=675)</c:v>
                </c:pt>
                <c:pt idx="1">
                  <c:v>Støyforholdene der du bor (n=681)</c:v>
                </c:pt>
                <c:pt idx="2">
                  <c:v>Renhold av fortau, plasser og parkområder der du bor (n=682)</c:v>
                </c:pt>
                <c:pt idx="3">
                  <c:v>Mengden av biltrafikk der du bor (n=676)</c:v>
                </c:pt>
                <c:pt idx="4">
                  <c:v>Tilrettelegging for kildesortering der du bor (n=682)</c:v>
                </c:pt>
                <c:pt idx="5">
                  <c:v>Tømming av papiravfallet ditt der du bor (n=674)</c:v>
                </c:pt>
                <c:pt idx="6">
                  <c:v>Tømming av rest-, plast- og matavfallet ditt, der du bor (n=675)</c:v>
                </c:pt>
              </c:strCache>
            </c:strRef>
          </c:cat>
          <c:val>
            <c:numRef>
              <c:f>Sheet1!$D$2:$D$8</c:f>
              <c:numCache>
                <c:formatCode>0</c:formatCode>
                <c:ptCount val="7"/>
                <c:pt idx="0">
                  <c:v>6</c:v>
                </c:pt>
                <c:pt idx="1">
                  <c:v>10</c:v>
                </c:pt>
                <c:pt idx="2">
                  <c:v>19</c:v>
                </c:pt>
                <c:pt idx="3">
                  <c:v>13</c:v>
                </c:pt>
                <c:pt idx="4">
                  <c:v>4</c:v>
                </c:pt>
                <c:pt idx="5">
                  <c:v>13</c:v>
                </c:pt>
                <c:pt idx="6">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(n=675)</c:v>
                </c:pt>
                <c:pt idx="1">
                  <c:v>Støyforholdene der du bor (n=681)</c:v>
                </c:pt>
                <c:pt idx="2">
                  <c:v>Renhold av fortau, plasser og parkområder der du bor (n=682)</c:v>
                </c:pt>
                <c:pt idx="3">
                  <c:v>Mengden av biltrafikk der du bor (n=676)</c:v>
                </c:pt>
                <c:pt idx="4">
                  <c:v>Tilrettelegging for kildesortering der du bor (n=682)</c:v>
                </c:pt>
                <c:pt idx="5">
                  <c:v>Tømming av papiravfallet ditt der du bor (n=674)</c:v>
                </c:pt>
                <c:pt idx="6">
                  <c:v>Tømming av rest-, plast- og matavfallet ditt, der du bor (n=675)</c:v>
                </c:pt>
              </c:strCache>
            </c:strRef>
          </c:cat>
          <c:val>
            <c:numRef>
              <c:f>Sheet1!$C$2:$C$8</c:f>
              <c:numCache>
                <c:formatCode>0</c:formatCode>
                <c:ptCount val="7"/>
                <c:pt idx="0">
                  <c:v>35</c:v>
                </c:pt>
                <c:pt idx="1">
                  <c:v>36</c:v>
                </c:pt>
                <c:pt idx="2">
                  <c:v>48</c:v>
                </c:pt>
                <c:pt idx="3">
                  <c:v>42</c:v>
                </c:pt>
                <c:pt idx="4">
                  <c:v>29</c:v>
                </c:pt>
                <c:pt idx="5">
                  <c:v>28</c:v>
                </c:pt>
                <c:pt idx="6">
                  <c:v>25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(n=675)</c:v>
                </c:pt>
                <c:pt idx="1">
                  <c:v>Støyforholdene der du bor (n=681)</c:v>
                </c:pt>
                <c:pt idx="2">
                  <c:v>Renhold av fortau, plasser og parkområder der du bor (n=682)</c:v>
                </c:pt>
                <c:pt idx="3">
                  <c:v>Mengden av biltrafikk der du bor (n=676)</c:v>
                </c:pt>
                <c:pt idx="4">
                  <c:v>Tilrettelegging for kildesortering der du bor (n=682)</c:v>
                </c:pt>
                <c:pt idx="5">
                  <c:v>Tømming av papiravfallet ditt der du bor (n=674)</c:v>
                </c:pt>
                <c:pt idx="6">
                  <c:v>Tømming av rest-, plast- og matavfallet ditt, der du bor (n=675)</c:v>
                </c:pt>
              </c:strCache>
            </c:strRef>
          </c:cat>
          <c:val>
            <c:numRef>
              <c:f>Sheet1!$B$2:$B$8</c:f>
              <c:numCache>
                <c:formatCode>0</c:formatCode>
                <c:ptCount val="7"/>
                <c:pt idx="0">
                  <c:v>59</c:v>
                </c:pt>
                <c:pt idx="1">
                  <c:v>55</c:v>
                </c:pt>
                <c:pt idx="2">
                  <c:v>34</c:v>
                </c:pt>
                <c:pt idx="3">
                  <c:v>45</c:v>
                </c:pt>
                <c:pt idx="4">
                  <c:v>67</c:v>
                </c:pt>
                <c:pt idx="5">
                  <c:v>59</c:v>
                </c:pt>
                <c:pt idx="6">
                  <c:v>67</c:v>
                </c:pt>
              </c:numCache>
            </c:numRef>
          </c:val>
        </c:ser>
        <c:dLbls>
          <c:showLegendKey val="0"/>
          <c:showVal val="0"/>
          <c:showCatName val="0"/>
          <c:showSerName val="0"/>
          <c:showPercent val="0"/>
          <c:showBubbleSize val="0"/>
        </c:dLbls>
        <c:gapWidth val="50"/>
        <c:overlap val="100"/>
        <c:axId val="572368376"/>
        <c:axId val="5723687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(n=675)</c:v>
                      </c:pt>
                      <c:pt idx="1">
                        <c:v>Støyforholdene der du bor (n=681)</c:v>
                      </c:pt>
                      <c:pt idx="2">
                        <c:v>Renhold av fortau, plasser og parkområder der du bor (n=682)</c:v>
                      </c:pt>
                      <c:pt idx="3">
                        <c:v>Mengden av biltrafikk der du bor (n=676)</c:v>
                      </c:pt>
                      <c:pt idx="4">
                        <c:v>Tilrettelegging for kildesortering der du bor (n=682)</c:v>
                      </c:pt>
                      <c:pt idx="5">
                        <c:v>Tømming av papiravfallet ditt der du bor (n=674)</c:v>
                      </c:pt>
                      <c:pt idx="6">
                        <c:v>Tømming av rest-, plast- og matavfallet ditt, der du bor (n=675)</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723683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68768"/>
        <c:crosses val="autoZero"/>
        <c:auto val="0"/>
        <c:lblAlgn val="ctr"/>
        <c:lblOffset val="100"/>
        <c:noMultiLvlLbl val="0"/>
      </c:catAx>
      <c:valAx>
        <c:axId val="5723687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683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76</c:v>
                </c:pt>
                <c:pt idx="1">
                  <c:v>68</c:v>
                </c:pt>
                <c:pt idx="2">
                  <c:v>52</c:v>
                </c:pt>
                <c:pt idx="3">
                  <c:v>40</c:v>
                </c:pt>
                <c:pt idx="4">
                  <c:v>39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572347208"/>
        <c:axId val="572347600"/>
      </c:barChart>
      <c:catAx>
        <c:axId val="572347208"/>
        <c:scaling>
          <c:orientation val="maxMin"/>
        </c:scaling>
        <c:delete val="1"/>
        <c:axPos val="l"/>
        <c:numFmt formatCode="General" sourceLinked="1"/>
        <c:majorTickMark val="out"/>
        <c:minorTickMark val="none"/>
        <c:tickLblPos val="nextTo"/>
        <c:crossAx val="572347600"/>
        <c:crosses val="autoZero"/>
        <c:auto val="0"/>
        <c:lblAlgn val="ctr"/>
        <c:lblOffset val="100"/>
        <c:noMultiLvlLbl val="0"/>
      </c:catAx>
      <c:valAx>
        <c:axId val="572347600"/>
        <c:scaling>
          <c:orientation val="minMax"/>
          <c:max val="1"/>
          <c:min val="0"/>
        </c:scaling>
        <c:delete val="1"/>
        <c:axPos val="t"/>
        <c:numFmt formatCode="0%" sourceLinked="1"/>
        <c:majorTickMark val="out"/>
        <c:minorTickMark val="none"/>
        <c:tickLblPos val="high"/>
        <c:crossAx val="57234720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59</c:v>
                </c:pt>
                <c:pt idx="1">
                  <c:v>55</c:v>
                </c:pt>
                <c:pt idx="2">
                  <c:v>34</c:v>
                </c:pt>
                <c:pt idx="3">
                  <c:v>45</c:v>
                </c:pt>
                <c:pt idx="4">
                  <c:v>67</c:v>
                </c:pt>
                <c:pt idx="5">
                  <c:v>59</c:v>
                </c:pt>
                <c:pt idx="6">
                  <c:v>67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72369552"/>
        <c:axId val="572369944"/>
      </c:barChart>
      <c:catAx>
        <c:axId val="572369552"/>
        <c:scaling>
          <c:orientation val="maxMin"/>
        </c:scaling>
        <c:delete val="1"/>
        <c:axPos val="l"/>
        <c:numFmt formatCode="General" sourceLinked="1"/>
        <c:majorTickMark val="out"/>
        <c:minorTickMark val="none"/>
        <c:tickLblPos val="nextTo"/>
        <c:crossAx val="572369944"/>
        <c:crosses val="autoZero"/>
        <c:auto val="0"/>
        <c:lblAlgn val="ctr"/>
        <c:lblOffset val="100"/>
        <c:noMultiLvlLbl val="0"/>
      </c:catAx>
      <c:valAx>
        <c:axId val="572369944"/>
        <c:scaling>
          <c:orientation val="minMax"/>
          <c:max val="1"/>
          <c:min val="0"/>
        </c:scaling>
        <c:delete val="1"/>
        <c:axPos val="t"/>
        <c:numFmt formatCode="0%" sourceLinked="1"/>
        <c:majorTickMark val="out"/>
        <c:minorTickMark val="none"/>
        <c:tickLblPos val="high"/>
        <c:crossAx val="5723695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Title</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(n=199)</c:v>
                </c:pt>
                <c:pt idx="1">
                  <c:v>Nei (n=386)</c:v>
                </c:pt>
                <c:pt idx="2">
                  <c:v>Vet ikke/usikker (n=104)</c:v>
                </c:pt>
              </c:strCache>
            </c:strRef>
          </c:cat>
          <c:val>
            <c:numRef>
              <c:f>Sheet1!$B$2:$B$4</c:f>
              <c:numCache>
                <c:formatCode>0</c:formatCode>
                <c:ptCount val="3"/>
                <c:pt idx="0">
                  <c:v>29</c:v>
                </c:pt>
                <c:pt idx="1">
                  <c:v>56</c:v>
                </c:pt>
                <c:pt idx="2">
                  <c:v>15</c:v>
                </c:pt>
              </c:numCache>
            </c:numRef>
          </c:val>
        </c:ser>
        <c:dLbls>
          <c:showLegendKey val="0"/>
          <c:showVal val="0"/>
          <c:showCatName val="0"/>
          <c:showSerName val="0"/>
          <c:showPercent val="0"/>
          <c:showBubbleSize val="0"/>
        </c:dLbls>
        <c:gapWidth val="50"/>
        <c:axId val="572364456"/>
        <c:axId val="572365240"/>
      </c:barChart>
      <c:catAx>
        <c:axId val="5723644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65240"/>
        <c:crosses val="autoZero"/>
        <c:auto val="0"/>
        <c:lblAlgn val="ctr"/>
        <c:lblOffset val="100"/>
        <c:tickLblSkip val="1"/>
        <c:noMultiLvlLbl val="0"/>
      </c:catAx>
      <c:valAx>
        <c:axId val="572365240"/>
        <c:scaling>
          <c:orientation val="minMax"/>
          <c:max val="100"/>
          <c:min val="0"/>
        </c:scaling>
        <c:delete val="1"/>
        <c:axPos val="t"/>
        <c:numFmt formatCode="0" sourceLinked="1"/>
        <c:majorTickMark val="out"/>
        <c:minorTickMark val="none"/>
        <c:tickLblPos val="nextTo"/>
        <c:crossAx val="57236445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(n=640)</c:v>
                </c:pt>
                <c:pt idx="1">
                  <c:v>synes du Oslo fortjener å bli tildelt prisen Europas miljøhovedstad? (n=534)</c:v>
                </c:pt>
              </c:strCache>
            </c:strRef>
          </c:cat>
          <c:val>
            <c:numRef>
              <c:f>Sheet1!$D$2:$D$3</c:f>
              <c:numCache>
                <c:formatCode>0</c:formatCode>
                <c:ptCount val="2"/>
                <c:pt idx="0">
                  <c:v>35</c:v>
                </c:pt>
                <c:pt idx="1">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(n=640)</c:v>
                </c:pt>
                <c:pt idx="1">
                  <c:v>synes du Oslo fortjener å bli tildelt prisen Europas miljøhovedstad? (n=534)</c:v>
                </c:pt>
              </c:strCache>
            </c:strRef>
          </c:cat>
          <c:val>
            <c:numRef>
              <c:f>Sheet1!$C$2:$C$3</c:f>
              <c:numCache>
                <c:formatCode>0</c:formatCode>
                <c:ptCount val="2"/>
                <c:pt idx="0">
                  <c:v>36</c:v>
                </c:pt>
                <c:pt idx="1">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(n=640)</c:v>
                </c:pt>
                <c:pt idx="1">
                  <c:v>synes du Oslo fortjener å bli tildelt prisen Europas miljøhovedstad? (n=534)</c:v>
                </c:pt>
              </c:strCache>
            </c:strRef>
          </c:cat>
          <c:val>
            <c:numRef>
              <c:f>Sheet1!$B$2:$B$3</c:f>
              <c:numCache>
                <c:formatCode>0</c:formatCode>
                <c:ptCount val="2"/>
                <c:pt idx="0">
                  <c:v>29</c:v>
                </c:pt>
                <c:pt idx="1">
                  <c:v>34</c:v>
                </c:pt>
              </c:numCache>
            </c:numRef>
          </c:val>
        </c:ser>
        <c:dLbls>
          <c:showLegendKey val="0"/>
          <c:showVal val="0"/>
          <c:showCatName val="0"/>
          <c:showSerName val="0"/>
          <c:showPercent val="0"/>
          <c:showBubbleSize val="0"/>
        </c:dLbls>
        <c:gapWidth val="50"/>
        <c:overlap val="100"/>
        <c:axId val="664921264"/>
        <c:axId val="6649216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(n=640)</c:v>
                      </c:pt>
                      <c:pt idx="1">
                        <c:v>synes du Oslo fortjener å bli tildelt prisen Europas miljøhovedstad? (n=534)</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6649212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21656"/>
        <c:crosses val="autoZero"/>
        <c:auto val="0"/>
        <c:lblAlgn val="ctr"/>
        <c:lblOffset val="100"/>
        <c:noMultiLvlLbl val="0"/>
      </c:catAx>
      <c:valAx>
        <c:axId val="6649216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212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29</c:v>
                </c:pt>
                <c:pt idx="1">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664922440"/>
        <c:axId val="664922832"/>
      </c:barChart>
      <c:catAx>
        <c:axId val="664922440"/>
        <c:scaling>
          <c:orientation val="maxMin"/>
        </c:scaling>
        <c:delete val="1"/>
        <c:axPos val="l"/>
        <c:numFmt formatCode="General" sourceLinked="1"/>
        <c:majorTickMark val="out"/>
        <c:minorTickMark val="none"/>
        <c:tickLblPos val="nextTo"/>
        <c:crossAx val="664922832"/>
        <c:crosses val="autoZero"/>
        <c:auto val="0"/>
        <c:lblAlgn val="ctr"/>
        <c:lblOffset val="100"/>
        <c:noMultiLvlLbl val="0"/>
      </c:catAx>
      <c:valAx>
        <c:axId val="664922832"/>
        <c:scaling>
          <c:orientation val="minMax"/>
          <c:max val="1"/>
          <c:min val="0"/>
        </c:scaling>
        <c:delete val="1"/>
        <c:axPos val="t"/>
        <c:numFmt formatCode="0%" sourceLinked="1"/>
        <c:majorTickMark val="out"/>
        <c:minorTickMark val="none"/>
        <c:tickLblPos val="high"/>
        <c:crossAx val="6649224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f>Sheet1!$G$2:$G$6</c:f>
              <c:numCache>
                <c:formatCode>0</c:formatCode>
                <c:ptCount val="5"/>
                <c:pt idx="0">
                  <c:v>3</c:v>
                </c:pt>
                <c:pt idx="1">
                  <c:v>7</c:v>
                </c:pt>
                <c:pt idx="2">
                  <c:v>3</c:v>
                </c:pt>
                <c:pt idx="3">
                  <c:v>1</c:v>
                </c:pt>
                <c:pt idx="4">
                  <c:v>6</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f>Sheet1!$F$2:$F$6</c:f>
              <c:numCache>
                <c:formatCode>0</c:formatCode>
                <c:ptCount val="5"/>
                <c:pt idx="0">
                  <c:v>10</c:v>
                </c:pt>
                <c:pt idx="1">
                  <c:v>25</c:v>
                </c:pt>
                <c:pt idx="2">
                  <c:v>12</c:v>
                </c:pt>
                <c:pt idx="3">
                  <c:v>8</c:v>
                </c:pt>
                <c:pt idx="4">
                  <c:v>22</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f>Sheet1!$E$2:$E$6</c:f>
              <c:numCache>
                <c:formatCode>0</c:formatCode>
                <c:ptCount val="5"/>
                <c:pt idx="0">
                  <c:v>9</c:v>
                </c:pt>
                <c:pt idx="1">
                  <c:v>33</c:v>
                </c:pt>
                <c:pt idx="2">
                  <c:v>32</c:v>
                </c:pt>
                <c:pt idx="3">
                  <c:v>11</c:v>
                </c:pt>
                <c:pt idx="4">
                  <c:v>15</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f>Sheet1!$D$2:$D$6</c:f>
              <c:numCache>
                <c:formatCode>0</c:formatCode>
                <c:ptCount val="5"/>
                <c:pt idx="0">
                  <c:v>18</c:v>
                </c:pt>
                <c:pt idx="1">
                  <c:v>22</c:v>
                </c:pt>
                <c:pt idx="2">
                  <c:v>34</c:v>
                </c:pt>
                <c:pt idx="3">
                  <c:v>10</c:v>
                </c:pt>
                <c:pt idx="4">
                  <c:v>7</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f>Sheet1!$C$2:$C$6</c:f>
              <c:numCache>
                <c:formatCode>0</c:formatCode>
                <c:ptCount val="5"/>
                <c:pt idx="0">
                  <c:v>15</c:v>
                </c:pt>
                <c:pt idx="1">
                  <c:v>7</c:v>
                </c:pt>
                <c:pt idx="2">
                  <c:v>13</c:v>
                </c:pt>
                <c:pt idx="3">
                  <c:v>20</c:v>
                </c:pt>
                <c:pt idx="4">
                  <c:v>13</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f>Sheet1!$B$2:$B$6</c:f>
              <c:numCache>
                <c:formatCode>0</c:formatCode>
                <c:ptCount val="5"/>
                <c:pt idx="0">
                  <c:v>44</c:v>
                </c:pt>
                <c:pt idx="1">
                  <c:v>6</c:v>
                </c:pt>
                <c:pt idx="2">
                  <c:v>7</c:v>
                </c:pt>
                <c:pt idx="3">
                  <c:v>50</c:v>
                </c:pt>
                <c:pt idx="4">
                  <c:v>36</c:v>
                </c:pt>
              </c:numCache>
            </c:numRef>
          </c:val>
        </c:ser>
        <c:dLbls>
          <c:showLegendKey val="0"/>
          <c:showVal val="0"/>
          <c:showCatName val="0"/>
          <c:showSerName val="0"/>
          <c:showPercent val="0"/>
          <c:showBubbleSize val="0"/>
        </c:dLbls>
        <c:gapWidth val="50"/>
        <c:overlap val="100"/>
        <c:axId val="664923616"/>
        <c:axId val="664924008"/>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(n=691)</c:v>
                      </c:pt>
                      <c:pt idx="1">
                        <c:v>Bruker du parker/friområder i området der du bor (inkl. fjorden, marka, osv.) (n=681)</c:v>
                      </c:pt>
                      <c:pt idx="2">
                        <c:v>Bruker du parker/friområder i Oslo utenfor egen bydel (inkl. fjorden, marka, osv.) (n=684)</c:v>
                      </c:pt>
                      <c:pt idx="3">
                        <c:v>Deltar du i frivillig organisasjonsvirksomhet (n=689)</c:v>
                      </c:pt>
                      <c:pt idx="4">
                        <c:v>Driver du med idrett (n=691)</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649236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24008"/>
        <c:crosses val="autoZero"/>
        <c:auto val="0"/>
        <c:lblAlgn val="ctr"/>
        <c:lblOffset val="100"/>
        <c:noMultiLvlLbl val="0"/>
      </c:catAx>
      <c:valAx>
        <c:axId val="6649240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23616"/>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14</c:v>
                </c:pt>
                <c:pt idx="1">
                  <c:v>33</c:v>
                </c:pt>
                <c:pt idx="2">
                  <c:v>15</c:v>
                </c:pt>
                <c:pt idx="3">
                  <c:v>9</c:v>
                </c:pt>
                <c:pt idx="4">
                  <c:v>28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664924792"/>
        <c:axId val="664925184"/>
      </c:barChart>
      <c:catAx>
        <c:axId val="664924792"/>
        <c:scaling>
          <c:orientation val="maxMin"/>
        </c:scaling>
        <c:delete val="1"/>
        <c:axPos val="l"/>
        <c:numFmt formatCode="General" sourceLinked="1"/>
        <c:majorTickMark val="out"/>
        <c:minorTickMark val="none"/>
        <c:tickLblPos val="nextTo"/>
        <c:crossAx val="664925184"/>
        <c:crosses val="autoZero"/>
        <c:auto val="0"/>
        <c:lblAlgn val="ctr"/>
        <c:lblOffset val="100"/>
        <c:noMultiLvlLbl val="0"/>
      </c:catAx>
      <c:valAx>
        <c:axId val="664925184"/>
        <c:scaling>
          <c:orientation val="minMax"/>
          <c:max val="1"/>
          <c:min val="0"/>
        </c:scaling>
        <c:delete val="1"/>
        <c:axPos val="t"/>
        <c:numFmt formatCode="0%" sourceLinked="1"/>
        <c:majorTickMark val="out"/>
        <c:minorTickMark val="none"/>
        <c:tickLblPos val="high"/>
        <c:crossAx val="6649247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(n=681)</c:v>
                </c:pt>
                <c:pt idx="1">
                  <c:v>Grusing og salting av veier (n=675)</c:v>
                </c:pt>
                <c:pt idx="2">
                  <c:v>Renhold	av veier (n=675)</c:v>
                </c:pt>
                <c:pt idx="3">
                  <c:v>Standard på veidekket (n=641)</c:v>
                </c:pt>
                <c:pt idx="4">
                  <c:v>Tilrettelegging for syklister (n=600)</c:v>
                </c:pt>
                <c:pt idx="5">
                  <c:v>Tilrettelegging for fotgjengere (n=676)</c:v>
                </c:pt>
                <c:pt idx="6">
                  <c:v>Snørydding, grusing og salting av gang- og sykkelveier (n=637)</c:v>
                </c:pt>
              </c:strCache>
            </c:strRef>
          </c:cat>
          <c:val>
            <c:numRef>
              <c:f>Sheet1!$D$2:$D$8</c:f>
              <c:numCache>
                <c:formatCode>0</c:formatCode>
                <c:ptCount val="7"/>
                <c:pt idx="0">
                  <c:v>32</c:v>
                </c:pt>
                <c:pt idx="1">
                  <c:v>23</c:v>
                </c:pt>
                <c:pt idx="2">
                  <c:v>23</c:v>
                </c:pt>
                <c:pt idx="3">
                  <c:v>39</c:v>
                </c:pt>
                <c:pt idx="4">
                  <c:v>12</c:v>
                </c:pt>
                <c:pt idx="5">
                  <c:v>12</c:v>
                </c:pt>
                <c:pt idx="6">
                  <c:v>31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(n=681)</c:v>
                </c:pt>
                <c:pt idx="1">
                  <c:v>Grusing og salting av veier (n=675)</c:v>
                </c:pt>
                <c:pt idx="2">
                  <c:v>Renhold	av veier (n=675)</c:v>
                </c:pt>
                <c:pt idx="3">
                  <c:v>Standard på veidekket (n=641)</c:v>
                </c:pt>
                <c:pt idx="4">
                  <c:v>Tilrettelegging for syklister (n=600)</c:v>
                </c:pt>
                <c:pt idx="5">
                  <c:v>Tilrettelegging for fotgjengere (n=676)</c:v>
                </c:pt>
                <c:pt idx="6">
                  <c:v>Snørydding, grusing og salting av gang- og sykkelveier (n=637)</c:v>
                </c:pt>
              </c:strCache>
            </c:strRef>
          </c:cat>
          <c:val>
            <c:numRef>
              <c:f>Sheet1!$C$2:$C$8</c:f>
              <c:numCache>
                <c:formatCode>0</c:formatCode>
                <c:ptCount val="7"/>
                <c:pt idx="0">
                  <c:v>46</c:v>
                </c:pt>
                <c:pt idx="1">
                  <c:v>53</c:v>
                </c:pt>
                <c:pt idx="2">
                  <c:v>56</c:v>
                </c:pt>
                <c:pt idx="3">
                  <c:v>48</c:v>
                </c:pt>
                <c:pt idx="4">
                  <c:v>49</c:v>
                </c:pt>
                <c:pt idx="5">
                  <c:v>49</c:v>
                </c:pt>
                <c:pt idx="6">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(n=681)</c:v>
                </c:pt>
                <c:pt idx="1">
                  <c:v>Grusing og salting av veier (n=675)</c:v>
                </c:pt>
                <c:pt idx="2">
                  <c:v>Renhold	av veier (n=675)</c:v>
                </c:pt>
                <c:pt idx="3">
                  <c:v>Standard på veidekket (n=641)</c:v>
                </c:pt>
                <c:pt idx="4">
                  <c:v>Tilrettelegging for syklister (n=600)</c:v>
                </c:pt>
                <c:pt idx="5">
                  <c:v>Tilrettelegging for fotgjengere (n=676)</c:v>
                </c:pt>
                <c:pt idx="6">
                  <c:v>Snørydding, grusing og salting av gang- og sykkelveier (n=637)</c:v>
                </c:pt>
              </c:strCache>
            </c:strRef>
          </c:cat>
          <c:val>
            <c:numRef>
              <c:f>Sheet1!$B$2:$B$8</c:f>
              <c:numCache>
                <c:formatCode>0</c:formatCode>
                <c:ptCount val="7"/>
                <c:pt idx="0">
                  <c:v>22</c:v>
                </c:pt>
                <c:pt idx="1">
                  <c:v>24</c:v>
                </c:pt>
                <c:pt idx="2">
                  <c:v>21</c:v>
                </c:pt>
                <c:pt idx="3">
                  <c:v>13</c:v>
                </c:pt>
                <c:pt idx="4">
                  <c:v>39</c:v>
                </c:pt>
                <c:pt idx="5">
                  <c:v>39</c:v>
                </c:pt>
                <c:pt idx="6">
                  <c:v>23</c:v>
                </c:pt>
              </c:numCache>
            </c:numRef>
          </c:val>
        </c:ser>
        <c:dLbls>
          <c:showLegendKey val="0"/>
          <c:showVal val="0"/>
          <c:showCatName val="0"/>
          <c:showSerName val="0"/>
          <c:showPercent val="0"/>
          <c:showBubbleSize val="0"/>
        </c:dLbls>
        <c:gapWidth val="50"/>
        <c:overlap val="100"/>
        <c:axId val="664925968"/>
        <c:axId val="6649263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(n=681)</c:v>
                      </c:pt>
                      <c:pt idx="1">
                        <c:v>Grusing og salting av veier (n=675)</c:v>
                      </c:pt>
                      <c:pt idx="2">
                        <c:v>Renhold	av veier (n=675)</c:v>
                      </c:pt>
                      <c:pt idx="3">
                        <c:v>Standard på veidekket (n=641)</c:v>
                      </c:pt>
                      <c:pt idx="4">
                        <c:v>Tilrettelegging for syklister (n=600)</c:v>
                      </c:pt>
                      <c:pt idx="5">
                        <c:v>Tilrettelegging for fotgjengere (n=676)</c:v>
                      </c:pt>
                      <c:pt idx="6">
                        <c:v>Snørydding, grusing og salting av gang- og sykkelveier (n=637)</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649259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26360"/>
        <c:crosses val="autoZero"/>
        <c:auto val="0"/>
        <c:lblAlgn val="ctr"/>
        <c:lblOffset val="100"/>
        <c:noMultiLvlLbl val="0"/>
      </c:catAx>
      <c:valAx>
        <c:axId val="6649263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259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22</c:v>
                </c:pt>
                <c:pt idx="1">
                  <c:v>24</c:v>
                </c:pt>
                <c:pt idx="2">
                  <c:v>21</c:v>
                </c:pt>
                <c:pt idx="3">
                  <c:v>13</c:v>
                </c:pt>
                <c:pt idx="4">
                  <c:v>39</c:v>
                </c:pt>
                <c:pt idx="5">
                  <c:v>39</c:v>
                </c:pt>
                <c:pt idx="6">
                  <c:v>23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64927144"/>
        <c:axId val="664927536"/>
      </c:barChart>
      <c:catAx>
        <c:axId val="664927144"/>
        <c:scaling>
          <c:orientation val="maxMin"/>
        </c:scaling>
        <c:delete val="1"/>
        <c:axPos val="l"/>
        <c:numFmt formatCode="General" sourceLinked="1"/>
        <c:majorTickMark val="out"/>
        <c:minorTickMark val="none"/>
        <c:tickLblPos val="nextTo"/>
        <c:crossAx val="664927536"/>
        <c:crosses val="autoZero"/>
        <c:auto val="0"/>
        <c:lblAlgn val="ctr"/>
        <c:lblOffset val="100"/>
        <c:noMultiLvlLbl val="0"/>
      </c:catAx>
      <c:valAx>
        <c:axId val="664927536"/>
        <c:scaling>
          <c:orientation val="minMax"/>
          <c:max val="1"/>
          <c:min val="0"/>
        </c:scaling>
        <c:delete val="1"/>
        <c:axPos val="t"/>
        <c:numFmt formatCode="0%" sourceLinked="1"/>
        <c:majorTickMark val="out"/>
        <c:minorTickMark val="none"/>
        <c:tickLblPos val="high"/>
        <c:crossAx val="6649271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(n=680)</c:v>
                </c:pt>
                <c:pt idx="1">
                  <c:v>Muligheten for trafikksikker lek i området der du bor  (n=656)</c:v>
                </c:pt>
                <c:pt idx="2">
                  <c:v>Hastigheten på veiene i området der du bor  (n=673)</c:v>
                </c:pt>
                <c:pt idx="3">
                  <c:v>Fortau, fartsdempere og lignende tiltak i området der du bor  (n=669)</c:v>
                </c:pt>
              </c:strCache>
            </c:strRef>
          </c:cat>
          <c:val>
            <c:numRef>
              <c:f>Sheet1!$D$2:$D$5</c:f>
              <c:numCache>
                <c:formatCode>0</c:formatCode>
                <c:ptCount val="4"/>
                <c:pt idx="0">
                  <c:v>8</c:v>
                </c:pt>
                <c:pt idx="1">
                  <c:v>9</c:v>
                </c:pt>
                <c:pt idx="2">
                  <c:v>8</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(n=680)</c:v>
                </c:pt>
                <c:pt idx="1">
                  <c:v>Muligheten for trafikksikker lek i området der du bor  (n=656)</c:v>
                </c:pt>
                <c:pt idx="2">
                  <c:v>Hastigheten på veiene i området der du bor  (n=673)</c:v>
                </c:pt>
                <c:pt idx="3">
                  <c:v>Fortau, fartsdempere og lignende tiltak i området der du bor  (n=669)</c:v>
                </c:pt>
              </c:strCache>
            </c:strRef>
          </c:cat>
          <c:val>
            <c:numRef>
              <c:f>Sheet1!$C$2:$C$5</c:f>
              <c:numCache>
                <c:formatCode>0</c:formatCode>
                <c:ptCount val="4"/>
                <c:pt idx="0">
                  <c:v>45</c:v>
                </c:pt>
                <c:pt idx="1">
                  <c:v>35</c:v>
                </c:pt>
                <c:pt idx="2">
                  <c:v>42</c:v>
                </c:pt>
                <c:pt idx="3">
                  <c:v>40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(n=680)</c:v>
                </c:pt>
                <c:pt idx="1">
                  <c:v>Muligheten for trafikksikker lek i området der du bor  (n=656)</c:v>
                </c:pt>
                <c:pt idx="2">
                  <c:v>Hastigheten på veiene i området der du bor  (n=673)</c:v>
                </c:pt>
                <c:pt idx="3">
                  <c:v>Fortau, fartsdempere og lignende tiltak i området der du bor  (n=669)</c:v>
                </c:pt>
              </c:strCache>
            </c:strRef>
          </c:cat>
          <c:val>
            <c:numRef>
              <c:f>Sheet1!$B$2:$B$5</c:f>
              <c:numCache>
                <c:formatCode>0</c:formatCode>
                <c:ptCount val="4"/>
                <c:pt idx="0">
                  <c:v>47</c:v>
                </c:pt>
                <c:pt idx="1">
                  <c:v>55</c:v>
                </c:pt>
                <c:pt idx="2">
                  <c:v>49</c:v>
                </c:pt>
                <c:pt idx="3">
                  <c:v>48</c:v>
                </c:pt>
              </c:numCache>
            </c:numRef>
          </c:val>
        </c:ser>
        <c:dLbls>
          <c:showLegendKey val="0"/>
          <c:showVal val="0"/>
          <c:showCatName val="0"/>
          <c:showSerName val="0"/>
          <c:showPercent val="0"/>
          <c:showBubbleSize val="0"/>
        </c:dLbls>
        <c:gapWidth val="50"/>
        <c:overlap val="100"/>
        <c:axId val="664927928"/>
        <c:axId val="6649287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(n=680)</c:v>
                      </c:pt>
                      <c:pt idx="1">
                        <c:v>Muligheten for trafikksikker lek i området der du bor  (n=656)</c:v>
                      </c:pt>
                      <c:pt idx="2">
                        <c:v>Hastigheten på veiene i området der du bor  (n=673)</c:v>
                      </c:pt>
                      <c:pt idx="3">
                        <c:v>Fortau, fartsdempere og lignende tiltak i området der du bor  (n=669)</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649279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28712"/>
        <c:crosses val="autoZero"/>
        <c:auto val="0"/>
        <c:lblAlgn val="ctr"/>
        <c:lblOffset val="100"/>
        <c:noMultiLvlLbl val="0"/>
      </c:catAx>
      <c:valAx>
        <c:axId val="6649287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279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47</c:v>
                </c:pt>
                <c:pt idx="1">
                  <c:v>55</c:v>
                </c:pt>
                <c:pt idx="2">
                  <c:v>49</c:v>
                </c:pt>
                <c:pt idx="3">
                  <c:v>48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64929496"/>
        <c:axId val="664929888"/>
      </c:barChart>
      <c:catAx>
        <c:axId val="664929496"/>
        <c:scaling>
          <c:orientation val="maxMin"/>
        </c:scaling>
        <c:delete val="1"/>
        <c:axPos val="l"/>
        <c:numFmt formatCode="General" sourceLinked="1"/>
        <c:majorTickMark val="out"/>
        <c:minorTickMark val="none"/>
        <c:tickLblPos val="nextTo"/>
        <c:crossAx val="664929888"/>
        <c:crosses val="autoZero"/>
        <c:auto val="0"/>
        <c:lblAlgn val="ctr"/>
        <c:lblOffset val="100"/>
        <c:noMultiLvlLbl val="0"/>
      </c:catAx>
      <c:valAx>
        <c:axId val="664929888"/>
        <c:scaling>
          <c:orientation val="minMax"/>
          <c:max val="1"/>
          <c:min val="0"/>
        </c:scaling>
        <c:delete val="1"/>
        <c:axPos val="t"/>
        <c:numFmt formatCode="0%" sourceLinked="1"/>
        <c:majorTickMark val="out"/>
        <c:minorTickMark val="none"/>
        <c:tickLblPos val="high"/>
        <c:crossAx val="6649294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(n=684)</c:v>
                </c:pt>
                <c:pt idx="1">
                  <c:v>Parkeringstilbudet der du bor (n=657)</c:v>
                </c:pt>
                <c:pt idx="2">
                  <c:v>Mulighetene for å sykle der du bor (n=664)</c:v>
                </c:pt>
                <c:pt idx="3">
                  <c:v>Det kollektive transporttilbudet der du bor (n=681)</c:v>
                </c:pt>
              </c:strCache>
            </c:strRef>
          </c:cat>
          <c:val>
            <c:numRef>
              <c:f>Sheet1!$D$2:$D$5</c:f>
              <c:numCache>
                <c:formatCode>0</c:formatCode>
                <c:ptCount val="4"/>
                <c:pt idx="0">
                  <c:v>4</c:v>
                </c:pt>
                <c:pt idx="1">
                  <c:v>18</c:v>
                </c:pt>
                <c:pt idx="2">
                  <c:v>2</c:v>
                </c:pt>
                <c:pt idx="3">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(n=684)</c:v>
                </c:pt>
                <c:pt idx="1">
                  <c:v>Parkeringstilbudet der du bor (n=657)</c:v>
                </c:pt>
                <c:pt idx="2">
                  <c:v>Mulighetene for å sykle der du bor (n=664)</c:v>
                </c:pt>
                <c:pt idx="3">
                  <c:v>Det kollektive transporttilbudet der du bor (n=681)</c:v>
                </c:pt>
              </c:strCache>
            </c:strRef>
          </c:cat>
          <c:val>
            <c:numRef>
              <c:f>Sheet1!$C$2:$C$5</c:f>
              <c:numCache>
                <c:formatCode>0</c:formatCode>
                <c:ptCount val="4"/>
                <c:pt idx="0">
                  <c:v>18</c:v>
                </c:pt>
                <c:pt idx="1">
                  <c:v>34</c:v>
                </c:pt>
                <c:pt idx="2">
                  <c:v>26</c:v>
                </c:pt>
                <c:pt idx="3">
                  <c:v>26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(n=684)</c:v>
                </c:pt>
                <c:pt idx="1">
                  <c:v>Parkeringstilbudet der du bor (n=657)</c:v>
                </c:pt>
                <c:pt idx="2">
                  <c:v>Mulighetene for å sykle der du bor (n=664)</c:v>
                </c:pt>
                <c:pt idx="3">
                  <c:v>Det kollektive transporttilbudet der du bor (n=681)</c:v>
                </c:pt>
              </c:strCache>
            </c:strRef>
          </c:cat>
          <c:val>
            <c:numRef>
              <c:f>Sheet1!$B$2:$B$5</c:f>
              <c:numCache>
                <c:formatCode>0</c:formatCode>
                <c:ptCount val="4"/>
                <c:pt idx="0">
                  <c:v>78</c:v>
                </c:pt>
                <c:pt idx="1">
                  <c:v>48</c:v>
                </c:pt>
                <c:pt idx="2">
                  <c:v>71</c:v>
                </c:pt>
                <c:pt idx="3">
                  <c:v>70</c:v>
                </c:pt>
              </c:numCache>
            </c:numRef>
          </c:val>
        </c:ser>
        <c:dLbls>
          <c:showLegendKey val="0"/>
          <c:showVal val="0"/>
          <c:showCatName val="0"/>
          <c:showSerName val="0"/>
          <c:showPercent val="0"/>
          <c:showBubbleSize val="0"/>
        </c:dLbls>
        <c:gapWidth val="50"/>
        <c:overlap val="100"/>
        <c:axId val="572348384"/>
        <c:axId val="5723487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(n=684)</c:v>
                      </c:pt>
                      <c:pt idx="1">
                        <c:v>Parkeringstilbudet der du bor (n=657)</c:v>
                      </c:pt>
                      <c:pt idx="2">
                        <c:v>Mulighetene for å sykle der du bor (n=664)</c:v>
                      </c:pt>
                      <c:pt idx="3">
                        <c:v>Det kollektive transporttilbudet der du bor (n=681)</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723483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48776"/>
        <c:crosses val="autoZero"/>
        <c:auto val="0"/>
        <c:lblAlgn val="ctr"/>
        <c:lblOffset val="100"/>
        <c:noMultiLvlLbl val="0"/>
      </c:catAx>
      <c:valAx>
        <c:axId val="5723487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4838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(n=433)</c:v>
                </c:pt>
                <c:pt idx="1">
                  <c:v>Tilgang på parker/friområder for barn der du bor (n=623)</c:v>
                </c:pt>
                <c:pt idx="2">
                  <c:v>Trygghet for barn når det gjelder å ferdes ute der du bor (n=605)</c:v>
                </c:pt>
                <c:pt idx="3">
                  <c:v>Oppvekstmiljøet for barn der du bor (n=548)</c:v>
                </c:pt>
                <c:pt idx="4">
                  <c:v>Oppvekstmiljøet for ungdom der du bor (n=510)</c:v>
                </c:pt>
                <c:pt idx="5">
                  <c:v>Barnehagedekningen der du bor (n=358)</c:v>
                </c:pt>
              </c:strCache>
            </c:strRef>
          </c:cat>
          <c:val>
            <c:numRef>
              <c:f>Sheet1!$D$2:$D$7</c:f>
              <c:numCache>
                <c:formatCode>0</c:formatCode>
                <c:ptCount val="6"/>
                <c:pt idx="0">
                  <c:v>10</c:v>
                </c:pt>
                <c:pt idx="1">
                  <c:v>5</c:v>
                </c:pt>
                <c:pt idx="2">
                  <c:v>7</c:v>
                </c:pt>
                <c:pt idx="3">
                  <c:v>9</c:v>
                </c:pt>
                <c:pt idx="4">
                  <c:v>17</c:v>
                </c:pt>
                <c:pt idx="5">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(n=433)</c:v>
                </c:pt>
                <c:pt idx="1">
                  <c:v>Tilgang på parker/friområder for barn der du bor (n=623)</c:v>
                </c:pt>
                <c:pt idx="2">
                  <c:v>Trygghet for barn når det gjelder å ferdes ute der du bor (n=605)</c:v>
                </c:pt>
                <c:pt idx="3">
                  <c:v>Oppvekstmiljøet for barn der du bor (n=548)</c:v>
                </c:pt>
                <c:pt idx="4">
                  <c:v>Oppvekstmiljøet for ungdom der du bor (n=510)</c:v>
                </c:pt>
                <c:pt idx="5">
                  <c:v>Barnehagedekningen der du bor (n=358)</c:v>
                </c:pt>
              </c:strCache>
            </c:strRef>
          </c:cat>
          <c:val>
            <c:numRef>
              <c:f>Sheet1!$C$2:$C$7</c:f>
              <c:numCache>
                <c:formatCode>0</c:formatCode>
                <c:ptCount val="6"/>
                <c:pt idx="0">
                  <c:v>40</c:v>
                </c:pt>
                <c:pt idx="1">
                  <c:v>35</c:v>
                </c:pt>
                <c:pt idx="2">
                  <c:v>38</c:v>
                </c:pt>
                <c:pt idx="3">
                  <c:v>43</c:v>
                </c:pt>
                <c:pt idx="4">
                  <c:v>50</c:v>
                </c:pt>
                <c:pt idx="5">
                  <c:v>32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(n=433)</c:v>
                </c:pt>
                <c:pt idx="1">
                  <c:v>Tilgang på parker/friområder for barn der du bor (n=623)</c:v>
                </c:pt>
                <c:pt idx="2">
                  <c:v>Trygghet for barn når det gjelder å ferdes ute der du bor (n=605)</c:v>
                </c:pt>
                <c:pt idx="3">
                  <c:v>Oppvekstmiljøet for barn der du bor (n=548)</c:v>
                </c:pt>
                <c:pt idx="4">
                  <c:v>Oppvekstmiljøet for ungdom der du bor (n=510)</c:v>
                </c:pt>
                <c:pt idx="5">
                  <c:v>Barnehagedekningen der du bor (n=358)</c:v>
                </c:pt>
              </c:strCache>
            </c:strRef>
          </c:cat>
          <c:val>
            <c:numRef>
              <c:f>Sheet1!$B$2:$B$7</c:f>
              <c:numCache>
                <c:formatCode>0</c:formatCode>
                <c:ptCount val="6"/>
                <c:pt idx="0">
                  <c:v>50</c:v>
                </c:pt>
                <c:pt idx="1">
                  <c:v>61</c:v>
                </c:pt>
                <c:pt idx="2">
                  <c:v>55</c:v>
                </c:pt>
                <c:pt idx="3">
                  <c:v>48</c:v>
                </c:pt>
                <c:pt idx="4">
                  <c:v>33</c:v>
                </c:pt>
                <c:pt idx="5">
                  <c:v>64</c:v>
                </c:pt>
              </c:numCache>
            </c:numRef>
          </c:val>
        </c:ser>
        <c:dLbls>
          <c:showLegendKey val="0"/>
          <c:showVal val="0"/>
          <c:showCatName val="0"/>
          <c:showSerName val="0"/>
          <c:showPercent val="0"/>
          <c:showBubbleSize val="0"/>
        </c:dLbls>
        <c:gapWidth val="50"/>
        <c:overlap val="100"/>
        <c:axId val="664930672"/>
        <c:axId val="6649310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(n=433)</c:v>
                      </c:pt>
                      <c:pt idx="1">
                        <c:v>Tilgang på parker/friområder for barn der du bor (n=623)</c:v>
                      </c:pt>
                      <c:pt idx="2">
                        <c:v>Trygghet for barn når det gjelder å ferdes ute der du bor (n=605)</c:v>
                      </c:pt>
                      <c:pt idx="3">
                        <c:v>Oppvekstmiljøet for barn der du bor (n=548)</c:v>
                      </c:pt>
                      <c:pt idx="4">
                        <c:v>Oppvekstmiljøet for ungdom der du bor (n=510)</c:v>
                      </c:pt>
                      <c:pt idx="5">
                        <c:v>Barnehagedekningen der du bor (n=358)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649306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31064"/>
        <c:crosses val="autoZero"/>
        <c:auto val="0"/>
        <c:lblAlgn val="ctr"/>
        <c:lblOffset val="100"/>
        <c:noMultiLvlLbl val="0"/>
      </c:catAx>
      <c:valAx>
        <c:axId val="6649310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306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50</c:v>
                </c:pt>
                <c:pt idx="1">
                  <c:v>61</c:v>
                </c:pt>
                <c:pt idx="2">
                  <c:v>55</c:v>
                </c:pt>
                <c:pt idx="3">
                  <c:v>48</c:v>
                </c:pt>
                <c:pt idx="4">
                  <c:v>33</c:v>
                </c:pt>
                <c:pt idx="5">
                  <c:v>64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64931848"/>
        <c:axId val="664932240"/>
      </c:barChart>
      <c:catAx>
        <c:axId val="664931848"/>
        <c:scaling>
          <c:orientation val="maxMin"/>
        </c:scaling>
        <c:delete val="1"/>
        <c:axPos val="l"/>
        <c:numFmt formatCode="General" sourceLinked="1"/>
        <c:majorTickMark val="out"/>
        <c:minorTickMark val="none"/>
        <c:tickLblPos val="nextTo"/>
        <c:crossAx val="664932240"/>
        <c:crosses val="autoZero"/>
        <c:auto val="0"/>
        <c:lblAlgn val="ctr"/>
        <c:lblOffset val="100"/>
        <c:noMultiLvlLbl val="0"/>
      </c:catAx>
      <c:valAx>
        <c:axId val="664932240"/>
        <c:scaling>
          <c:orientation val="minMax"/>
          <c:max val="1"/>
          <c:min val="0"/>
        </c:scaling>
        <c:delete val="1"/>
        <c:axPos val="t"/>
        <c:numFmt formatCode="0%" sourceLinked="1"/>
        <c:majorTickMark val="out"/>
        <c:minorTickMark val="none"/>
        <c:tickLblPos val="high"/>
        <c:crossAx val="6649318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(n=402)</c:v>
                </c:pt>
                <c:pt idx="1">
                  <c:v>Det lokale kulturtilbudet der du bor (n=456)</c:v>
                </c:pt>
                <c:pt idx="2">
                  <c:v>Tilgang til bibliotek der du bor (n=573)</c:v>
                </c:pt>
                <c:pt idx="3">
                  <c:v>Kvalitet på bibliotekstjenesten (n=435)</c:v>
                </c:pt>
              </c:strCache>
            </c:strRef>
          </c:cat>
          <c:val>
            <c:numRef>
              <c:f>Sheet1!$D$2:$D$5</c:f>
              <c:numCache>
                <c:formatCode>0</c:formatCode>
                <c:ptCount val="4"/>
                <c:pt idx="0">
                  <c:v>9</c:v>
                </c:pt>
                <c:pt idx="1">
                  <c:v>23</c:v>
                </c:pt>
                <c:pt idx="2">
                  <c:v>18</c:v>
                </c:pt>
                <c:pt idx="3">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(n=402)</c:v>
                </c:pt>
                <c:pt idx="1">
                  <c:v>Det lokale kulturtilbudet der du bor (n=456)</c:v>
                </c:pt>
                <c:pt idx="2">
                  <c:v>Tilgang til bibliotek der du bor (n=573)</c:v>
                </c:pt>
                <c:pt idx="3">
                  <c:v>Kvalitet på bibliotekstjenesten (n=435)</c:v>
                </c:pt>
              </c:strCache>
            </c:strRef>
          </c:cat>
          <c:val>
            <c:numRef>
              <c:f>Sheet1!$C$2:$C$5</c:f>
              <c:numCache>
                <c:formatCode>0</c:formatCode>
                <c:ptCount val="4"/>
                <c:pt idx="0">
                  <c:v>47</c:v>
                </c:pt>
                <c:pt idx="1">
                  <c:v>57</c:v>
                </c:pt>
                <c:pt idx="2">
                  <c:v>34</c:v>
                </c:pt>
                <c:pt idx="3">
                  <c:v>27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(n=402)</c:v>
                </c:pt>
                <c:pt idx="1">
                  <c:v>Det lokale kulturtilbudet der du bor (n=456)</c:v>
                </c:pt>
                <c:pt idx="2">
                  <c:v>Tilgang til bibliotek der du bor (n=573)</c:v>
                </c:pt>
                <c:pt idx="3">
                  <c:v>Kvalitet på bibliotekstjenesten (n=435)</c:v>
                </c:pt>
              </c:strCache>
            </c:strRef>
          </c:cat>
          <c:val>
            <c:numRef>
              <c:f>Sheet1!$B$2:$B$5</c:f>
              <c:numCache>
                <c:formatCode>0</c:formatCode>
                <c:ptCount val="4"/>
                <c:pt idx="0">
                  <c:v>43</c:v>
                </c:pt>
                <c:pt idx="1">
                  <c:v>20</c:v>
                </c:pt>
                <c:pt idx="2">
                  <c:v>47</c:v>
                </c:pt>
                <c:pt idx="3">
                  <c:v>65</c:v>
                </c:pt>
              </c:numCache>
            </c:numRef>
          </c:val>
        </c:ser>
        <c:dLbls>
          <c:showLegendKey val="0"/>
          <c:showVal val="0"/>
          <c:showCatName val="0"/>
          <c:showSerName val="0"/>
          <c:showPercent val="0"/>
          <c:showBubbleSize val="0"/>
        </c:dLbls>
        <c:gapWidth val="50"/>
        <c:overlap val="100"/>
        <c:axId val="664933024"/>
        <c:axId val="6649334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(n=402)</c:v>
                      </c:pt>
                      <c:pt idx="1">
                        <c:v>Det lokale kulturtilbudet der du bor (n=456)</c:v>
                      </c:pt>
                      <c:pt idx="2">
                        <c:v>Tilgang til bibliotek der du bor (n=573)</c:v>
                      </c:pt>
                      <c:pt idx="3">
                        <c:v>Kvalitet på bibliotekstjenesten (n=435)</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649330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33416"/>
        <c:crosses val="autoZero"/>
        <c:auto val="0"/>
        <c:lblAlgn val="ctr"/>
        <c:lblOffset val="100"/>
        <c:noMultiLvlLbl val="0"/>
      </c:catAx>
      <c:valAx>
        <c:axId val="6649334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330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43</c:v>
                </c:pt>
                <c:pt idx="1">
                  <c:v>20</c:v>
                </c:pt>
                <c:pt idx="2">
                  <c:v>47</c:v>
                </c:pt>
                <c:pt idx="3">
                  <c:v>65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64934200"/>
        <c:axId val="664934592"/>
      </c:barChart>
      <c:catAx>
        <c:axId val="664934200"/>
        <c:scaling>
          <c:orientation val="maxMin"/>
        </c:scaling>
        <c:delete val="1"/>
        <c:axPos val="l"/>
        <c:numFmt formatCode="General" sourceLinked="1"/>
        <c:majorTickMark val="out"/>
        <c:minorTickMark val="none"/>
        <c:tickLblPos val="nextTo"/>
        <c:crossAx val="664934592"/>
        <c:crosses val="autoZero"/>
        <c:auto val="0"/>
        <c:lblAlgn val="ctr"/>
        <c:lblOffset val="100"/>
        <c:noMultiLvlLbl val="0"/>
      </c:catAx>
      <c:valAx>
        <c:axId val="664934592"/>
        <c:scaling>
          <c:orientation val="minMax"/>
          <c:max val="1"/>
          <c:min val="0"/>
        </c:scaling>
        <c:delete val="1"/>
        <c:axPos val="t"/>
        <c:numFmt formatCode="0%" sourceLinked="1"/>
        <c:majorTickMark val="out"/>
        <c:minorTickMark val="none"/>
        <c:tickLblPos val="high"/>
        <c:crossAx val="6649342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(n=549)</c:v>
                </c:pt>
                <c:pt idx="1">
                  <c:v>Informasjon fra Oslo kommune er tydelig og lett å forstå (n=593)</c:v>
                </c:pt>
                <c:pt idx="2">
                  <c:v>Det er enkelt å få tak i informasjonen jeg trenger (n=575)</c:v>
                </c:pt>
                <c:pt idx="3">
                  <c:v>Oslo kommune har gode digitale tjenester (n=494)</c:v>
                </c:pt>
                <c:pt idx="4">
                  <c:v>Det er enkelt å komme i kontakt med Oslo kommune (n=444)</c:v>
                </c:pt>
                <c:pt idx="5">
                  <c:v>Oslo kommunes digitale tjenester er enkle å bruke (n=467)</c:v>
                </c:pt>
              </c:strCache>
            </c:strRef>
          </c:cat>
          <c:val>
            <c:numRef>
              <c:f>Sheet1!$D$2:$D$7</c:f>
              <c:numCache>
                <c:formatCode>0</c:formatCode>
                <c:ptCount val="6"/>
                <c:pt idx="0">
                  <c:v>50</c:v>
                </c:pt>
                <c:pt idx="1">
                  <c:v>21</c:v>
                </c:pt>
                <c:pt idx="2">
                  <c:v>21</c:v>
                </c:pt>
                <c:pt idx="3">
                  <c:v>14</c:v>
                </c:pt>
                <c:pt idx="4">
                  <c:v>26</c:v>
                </c:pt>
                <c:pt idx="5">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(n=549)</c:v>
                </c:pt>
                <c:pt idx="1">
                  <c:v>Informasjon fra Oslo kommune er tydelig og lett å forstå (n=593)</c:v>
                </c:pt>
                <c:pt idx="2">
                  <c:v>Det er enkelt å få tak i informasjonen jeg trenger (n=575)</c:v>
                </c:pt>
                <c:pt idx="3">
                  <c:v>Oslo kommune har gode digitale tjenester (n=494)</c:v>
                </c:pt>
                <c:pt idx="4">
                  <c:v>Det er enkelt å komme i kontakt med Oslo kommune (n=444)</c:v>
                </c:pt>
                <c:pt idx="5">
                  <c:v>Oslo kommunes digitale tjenester er enkle å bruke (n=467)</c:v>
                </c:pt>
              </c:strCache>
            </c:strRef>
          </c:cat>
          <c:val>
            <c:numRef>
              <c:f>Sheet1!$C$2:$C$7</c:f>
              <c:numCache>
                <c:formatCode>0</c:formatCode>
                <c:ptCount val="6"/>
                <c:pt idx="0">
                  <c:v>39</c:v>
                </c:pt>
                <c:pt idx="1">
                  <c:v>52</c:v>
                </c:pt>
                <c:pt idx="2">
                  <c:v>55</c:v>
                </c:pt>
                <c:pt idx="3">
                  <c:v>57</c:v>
                </c:pt>
                <c:pt idx="4">
                  <c:v>49</c:v>
                </c:pt>
                <c:pt idx="5">
                  <c:v>55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(n=549)</c:v>
                </c:pt>
                <c:pt idx="1">
                  <c:v>Informasjon fra Oslo kommune er tydelig og lett å forstå (n=593)</c:v>
                </c:pt>
                <c:pt idx="2">
                  <c:v>Det er enkelt å få tak i informasjonen jeg trenger (n=575)</c:v>
                </c:pt>
                <c:pt idx="3">
                  <c:v>Oslo kommune har gode digitale tjenester (n=494)</c:v>
                </c:pt>
                <c:pt idx="4">
                  <c:v>Det er enkelt å komme i kontakt med Oslo kommune (n=444)</c:v>
                </c:pt>
                <c:pt idx="5">
                  <c:v>Oslo kommunes digitale tjenester er enkle å bruke (n=467)</c:v>
                </c:pt>
              </c:strCache>
            </c:strRef>
          </c:cat>
          <c:val>
            <c:numRef>
              <c:f>Sheet1!$B$2:$B$7</c:f>
              <c:numCache>
                <c:formatCode>0</c:formatCode>
                <c:ptCount val="6"/>
                <c:pt idx="0">
                  <c:v>11</c:v>
                </c:pt>
                <c:pt idx="1">
                  <c:v>26</c:v>
                </c:pt>
                <c:pt idx="2">
                  <c:v>24</c:v>
                </c:pt>
                <c:pt idx="3">
                  <c:v>29</c:v>
                </c:pt>
                <c:pt idx="4">
                  <c:v>25</c:v>
                </c:pt>
                <c:pt idx="5">
                  <c:v>28</c:v>
                </c:pt>
              </c:numCache>
            </c:numRef>
          </c:val>
        </c:ser>
        <c:dLbls>
          <c:showLegendKey val="0"/>
          <c:showVal val="0"/>
          <c:showCatName val="0"/>
          <c:showSerName val="0"/>
          <c:showPercent val="0"/>
          <c:showBubbleSize val="0"/>
        </c:dLbls>
        <c:gapWidth val="50"/>
        <c:overlap val="100"/>
        <c:axId val="664935376"/>
        <c:axId val="6649357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(n=549)</c:v>
                      </c:pt>
                      <c:pt idx="1">
                        <c:v>Informasjon fra Oslo kommune er tydelig og lett å forstå (n=593)</c:v>
                      </c:pt>
                      <c:pt idx="2">
                        <c:v>Det er enkelt å få tak i informasjonen jeg trenger (n=575)</c:v>
                      </c:pt>
                      <c:pt idx="3">
                        <c:v>Oslo kommune har gode digitale tjenester (n=494)</c:v>
                      </c:pt>
                      <c:pt idx="4">
                        <c:v>Det er enkelt å komme i kontakt med Oslo kommune (n=444)</c:v>
                      </c:pt>
                      <c:pt idx="5">
                        <c:v>Oslo kommunes digitale tjenester er enkle å bruke (n=467)</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649353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35768"/>
        <c:crosses val="autoZero"/>
        <c:auto val="0"/>
        <c:lblAlgn val="ctr"/>
        <c:lblOffset val="100"/>
        <c:noMultiLvlLbl val="0"/>
      </c:catAx>
      <c:valAx>
        <c:axId val="6649357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353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11</c:v>
                </c:pt>
                <c:pt idx="1">
                  <c:v>26</c:v>
                </c:pt>
                <c:pt idx="2">
                  <c:v>24</c:v>
                </c:pt>
                <c:pt idx="3">
                  <c:v>29</c:v>
                </c:pt>
                <c:pt idx="4">
                  <c:v>25</c:v>
                </c:pt>
                <c:pt idx="5">
                  <c:v>28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64936552"/>
        <c:axId val="664936944"/>
      </c:barChart>
      <c:catAx>
        <c:axId val="664936552"/>
        <c:scaling>
          <c:orientation val="maxMin"/>
        </c:scaling>
        <c:delete val="1"/>
        <c:axPos val="l"/>
        <c:numFmt formatCode="General" sourceLinked="1"/>
        <c:majorTickMark val="out"/>
        <c:minorTickMark val="none"/>
        <c:tickLblPos val="nextTo"/>
        <c:crossAx val="664936944"/>
        <c:crosses val="autoZero"/>
        <c:auto val="0"/>
        <c:lblAlgn val="ctr"/>
        <c:lblOffset val="100"/>
        <c:noMultiLvlLbl val="0"/>
      </c:catAx>
      <c:valAx>
        <c:axId val="664936944"/>
        <c:scaling>
          <c:orientation val="minMax"/>
          <c:max val="1"/>
          <c:min val="0"/>
        </c:scaling>
        <c:delete val="1"/>
        <c:axPos val="t"/>
        <c:numFmt formatCode="0%" sourceLinked="1"/>
        <c:majorTickMark val="out"/>
        <c:minorTickMark val="none"/>
        <c:tickLblPos val="high"/>
        <c:crossAx val="6649365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78</c:v>
                </c:pt>
                <c:pt idx="1">
                  <c:v>48</c:v>
                </c:pt>
                <c:pt idx="2">
                  <c:v>71</c:v>
                </c:pt>
                <c:pt idx="3">
                  <c:v>70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72349560"/>
        <c:axId val="572349952"/>
      </c:barChart>
      <c:catAx>
        <c:axId val="572349560"/>
        <c:scaling>
          <c:orientation val="maxMin"/>
        </c:scaling>
        <c:delete val="1"/>
        <c:axPos val="l"/>
        <c:numFmt formatCode="General" sourceLinked="1"/>
        <c:majorTickMark val="out"/>
        <c:minorTickMark val="none"/>
        <c:tickLblPos val="nextTo"/>
        <c:crossAx val="572349952"/>
        <c:crosses val="autoZero"/>
        <c:auto val="0"/>
        <c:lblAlgn val="ctr"/>
        <c:lblOffset val="100"/>
        <c:noMultiLvlLbl val="0"/>
      </c:catAx>
      <c:valAx>
        <c:axId val="572349952"/>
        <c:scaling>
          <c:orientation val="minMax"/>
          <c:max val="1"/>
          <c:min val="0"/>
        </c:scaling>
        <c:delete val="1"/>
        <c:axPos val="t"/>
        <c:numFmt formatCode="0%" sourceLinked="1"/>
        <c:majorTickMark val="out"/>
        <c:minorTickMark val="none"/>
        <c:tickLblPos val="high"/>
        <c:crossAx val="5723495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(n=116)</c:v>
                </c:pt>
                <c:pt idx="1">
                  <c:v>Grunnskolens barnetrinn (1-7) (n=112)</c:v>
                </c:pt>
                <c:pt idx="2">
                  <c:v>Grunnskolens ungdomstrinn (8-10) (n=77)</c:v>
                </c:pt>
                <c:pt idx="3">
                  <c:v>Videregående skole (n=81)</c:v>
                </c:pt>
                <c:pt idx="4">
                  <c:v>Aktivitetsskolen (skolefritidsordningen) (n=56)</c:v>
                </c:pt>
                <c:pt idx="5">
                  <c:v>Kulturskolen (n=16)</c:v>
                </c:pt>
              </c:strCache>
            </c:strRef>
          </c:cat>
          <c:val>
            <c:numRef>
              <c:f>Sheet1!$D$2:$D$7</c:f>
              <c:numCache>
                <c:formatCode>0</c:formatCode>
                <c:ptCount val="6"/>
                <c:pt idx="0">
                  <c:v>7</c:v>
                </c:pt>
                <c:pt idx="1">
                  <c:v>5</c:v>
                </c:pt>
                <c:pt idx="2">
                  <c:v>4</c:v>
                </c:pt>
                <c:pt idx="3">
                  <c:v>5</c:v>
                </c:pt>
                <c:pt idx="4">
                  <c:v>3</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(n=116)</c:v>
                </c:pt>
                <c:pt idx="1">
                  <c:v>Grunnskolens barnetrinn (1-7) (n=112)</c:v>
                </c:pt>
                <c:pt idx="2">
                  <c:v>Grunnskolens ungdomstrinn (8-10) (n=77)</c:v>
                </c:pt>
                <c:pt idx="3">
                  <c:v>Videregående skole (n=81)</c:v>
                </c:pt>
                <c:pt idx="4">
                  <c:v>Aktivitetsskolen (skolefritidsordningen) (n=56)</c:v>
                </c:pt>
                <c:pt idx="5">
                  <c:v>Kulturskolen (n=16)</c:v>
                </c:pt>
              </c:strCache>
            </c:strRef>
          </c:cat>
          <c:val>
            <c:numRef>
              <c:f>Sheet1!$C$2:$C$7</c:f>
              <c:numCache>
                <c:formatCode>0</c:formatCode>
                <c:ptCount val="6"/>
                <c:pt idx="0">
                  <c:v>25</c:v>
                </c:pt>
                <c:pt idx="1">
                  <c:v>43</c:v>
                </c:pt>
                <c:pt idx="2">
                  <c:v>40</c:v>
                </c:pt>
                <c:pt idx="3">
                  <c:v>34</c:v>
                </c:pt>
                <c:pt idx="4">
                  <c:v>38</c:v>
                </c:pt>
                <c:pt idx="5">
                  <c:v>40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(n=116)</c:v>
                </c:pt>
                <c:pt idx="1">
                  <c:v>Grunnskolens barnetrinn (1-7) (n=112)</c:v>
                </c:pt>
                <c:pt idx="2">
                  <c:v>Grunnskolens ungdomstrinn (8-10) (n=77)</c:v>
                </c:pt>
                <c:pt idx="3">
                  <c:v>Videregående skole (n=81)</c:v>
                </c:pt>
                <c:pt idx="4">
                  <c:v>Aktivitetsskolen (skolefritidsordningen) (n=56)</c:v>
                </c:pt>
                <c:pt idx="5">
                  <c:v>Kulturskolen (n=16)</c:v>
                </c:pt>
              </c:strCache>
            </c:strRef>
          </c:cat>
          <c:val>
            <c:numRef>
              <c:f>Sheet1!$B$2:$B$7</c:f>
              <c:numCache>
                <c:formatCode>0</c:formatCode>
                <c:ptCount val="6"/>
                <c:pt idx="0">
                  <c:v>68</c:v>
                </c:pt>
                <c:pt idx="1">
                  <c:v>52</c:v>
                </c:pt>
                <c:pt idx="2">
                  <c:v>55</c:v>
                </c:pt>
                <c:pt idx="3">
                  <c:v>60</c:v>
                </c:pt>
                <c:pt idx="4">
                  <c:v>59</c:v>
                </c:pt>
                <c:pt idx="5">
                  <c:v>60</c:v>
                </c:pt>
              </c:numCache>
            </c:numRef>
          </c:val>
        </c:ser>
        <c:dLbls>
          <c:showLegendKey val="0"/>
          <c:showVal val="0"/>
          <c:showCatName val="0"/>
          <c:showSerName val="0"/>
          <c:showPercent val="0"/>
          <c:showBubbleSize val="0"/>
        </c:dLbls>
        <c:gapWidth val="50"/>
        <c:overlap val="100"/>
        <c:axId val="572350736"/>
        <c:axId val="5723511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(n=116)</c:v>
                      </c:pt>
                      <c:pt idx="1">
                        <c:v>Grunnskolens barnetrinn (1-7) (n=112)</c:v>
                      </c:pt>
                      <c:pt idx="2">
                        <c:v>Grunnskolens ungdomstrinn (8-10) (n=77)</c:v>
                      </c:pt>
                      <c:pt idx="3">
                        <c:v>Videregående skole (n=81)</c:v>
                      </c:pt>
                      <c:pt idx="4">
                        <c:v>Aktivitetsskolen (skolefritidsordningen) (n=56)</c:v>
                      </c:pt>
                      <c:pt idx="5">
                        <c:v>Kulturskolen (n=16)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723507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51128"/>
        <c:crosses val="autoZero"/>
        <c:auto val="0"/>
        <c:lblAlgn val="ctr"/>
        <c:lblOffset val="100"/>
        <c:noMultiLvlLbl val="0"/>
      </c:catAx>
      <c:valAx>
        <c:axId val="5723511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507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68</c:v>
                </c:pt>
                <c:pt idx="1">
                  <c:v>52</c:v>
                </c:pt>
                <c:pt idx="2">
                  <c:v>55</c:v>
                </c:pt>
                <c:pt idx="3">
                  <c:v>60</c:v>
                </c:pt>
                <c:pt idx="4">
                  <c:v>59</c:v>
                </c:pt>
                <c:pt idx="5">
                  <c:v>60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72351912"/>
        <c:axId val="572352304"/>
      </c:barChart>
      <c:catAx>
        <c:axId val="572351912"/>
        <c:scaling>
          <c:orientation val="maxMin"/>
        </c:scaling>
        <c:delete val="1"/>
        <c:axPos val="l"/>
        <c:numFmt formatCode="General" sourceLinked="1"/>
        <c:majorTickMark val="out"/>
        <c:minorTickMark val="none"/>
        <c:tickLblPos val="nextTo"/>
        <c:crossAx val="572352304"/>
        <c:crosses val="autoZero"/>
        <c:auto val="0"/>
        <c:lblAlgn val="ctr"/>
        <c:lblOffset val="100"/>
        <c:noMultiLvlLbl val="0"/>
      </c:catAx>
      <c:valAx>
        <c:axId val="572352304"/>
        <c:scaling>
          <c:orientation val="minMax"/>
          <c:max val="1"/>
          <c:min val="0"/>
        </c:scaling>
        <c:delete val="1"/>
        <c:axPos val="t"/>
        <c:numFmt formatCode="0%" sourceLinked="1"/>
        <c:majorTickMark val="out"/>
        <c:minorTickMark val="none"/>
        <c:tickLblPos val="high"/>
        <c:crossAx val="57235191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(n=212)</c:v>
                </c:pt>
                <c:pt idx="1">
                  <c:v>Grunnskolens barnetrinn (1-7) (n=197)</c:v>
                </c:pt>
                <c:pt idx="2">
                  <c:v>Grunnskolens ungdomstrinn (8-10) (n=194)</c:v>
                </c:pt>
                <c:pt idx="3">
                  <c:v>Videregående skole (n=153)</c:v>
                </c:pt>
                <c:pt idx="4">
                  <c:v>Aktivitetsskolen (skolefritidsordningen) (n=174)</c:v>
                </c:pt>
                <c:pt idx="5">
                  <c:v>Kulturskolen (n=94)</c:v>
                </c:pt>
              </c:strCache>
            </c:strRef>
          </c:cat>
          <c:val>
            <c:numRef>
              <c:f>Sheet1!$D$2:$D$7</c:f>
              <c:numCache>
                <c:formatCode>0</c:formatCode>
                <c:ptCount val="6"/>
                <c:pt idx="0">
                  <c:v>3</c:v>
                </c:pt>
                <c:pt idx="1">
                  <c:v>8</c:v>
                </c:pt>
                <c:pt idx="2">
                  <c:v>12</c:v>
                </c:pt>
                <c:pt idx="3">
                  <c:v>19</c:v>
                </c:pt>
                <c:pt idx="4">
                  <c:v>9</c:v>
                </c:pt>
                <c:pt idx="5">
                  <c:v>20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(n=212)</c:v>
                </c:pt>
                <c:pt idx="1">
                  <c:v>Grunnskolens barnetrinn (1-7) (n=197)</c:v>
                </c:pt>
                <c:pt idx="2">
                  <c:v>Grunnskolens ungdomstrinn (8-10) (n=194)</c:v>
                </c:pt>
                <c:pt idx="3">
                  <c:v>Videregående skole (n=153)</c:v>
                </c:pt>
                <c:pt idx="4">
                  <c:v>Aktivitetsskolen (skolefritidsordningen) (n=174)</c:v>
                </c:pt>
                <c:pt idx="5">
                  <c:v>Kulturskolen (n=94)</c:v>
                </c:pt>
              </c:strCache>
            </c:strRef>
          </c:cat>
          <c:val>
            <c:numRef>
              <c:f>Sheet1!$C$2:$C$7</c:f>
              <c:numCache>
                <c:formatCode>0</c:formatCode>
                <c:ptCount val="6"/>
                <c:pt idx="0">
                  <c:v>43</c:v>
                </c:pt>
                <c:pt idx="1">
                  <c:v>45</c:v>
                </c:pt>
                <c:pt idx="2">
                  <c:v>51</c:v>
                </c:pt>
                <c:pt idx="3">
                  <c:v>48</c:v>
                </c:pt>
                <c:pt idx="4">
                  <c:v>50</c:v>
                </c:pt>
                <c:pt idx="5">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(n=212)</c:v>
                </c:pt>
                <c:pt idx="1">
                  <c:v>Grunnskolens barnetrinn (1-7) (n=197)</c:v>
                </c:pt>
                <c:pt idx="2">
                  <c:v>Grunnskolens ungdomstrinn (8-10) (n=194)</c:v>
                </c:pt>
                <c:pt idx="3">
                  <c:v>Videregående skole (n=153)</c:v>
                </c:pt>
                <c:pt idx="4">
                  <c:v>Aktivitetsskolen (skolefritidsordningen) (n=174)</c:v>
                </c:pt>
                <c:pt idx="5">
                  <c:v>Kulturskolen (n=94)</c:v>
                </c:pt>
              </c:strCache>
            </c:strRef>
          </c:cat>
          <c:val>
            <c:numRef>
              <c:f>Sheet1!$B$2:$B$7</c:f>
              <c:numCache>
                <c:formatCode>0</c:formatCode>
                <c:ptCount val="6"/>
                <c:pt idx="0">
                  <c:v>54</c:v>
                </c:pt>
                <c:pt idx="1">
                  <c:v>47</c:v>
                </c:pt>
                <c:pt idx="2">
                  <c:v>37</c:v>
                </c:pt>
                <c:pt idx="3">
                  <c:v>33</c:v>
                </c:pt>
                <c:pt idx="4">
                  <c:v>41</c:v>
                </c:pt>
                <c:pt idx="5">
                  <c:v>26</c:v>
                </c:pt>
              </c:numCache>
            </c:numRef>
          </c:val>
        </c:ser>
        <c:dLbls>
          <c:showLegendKey val="0"/>
          <c:showVal val="0"/>
          <c:showCatName val="0"/>
          <c:showSerName val="0"/>
          <c:showPercent val="0"/>
          <c:showBubbleSize val="0"/>
        </c:dLbls>
        <c:gapWidth val="50"/>
        <c:overlap val="100"/>
        <c:axId val="572353088"/>
        <c:axId val="5723534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(n=212)</c:v>
                      </c:pt>
                      <c:pt idx="1">
                        <c:v>Grunnskolens barnetrinn (1-7) (n=197)</c:v>
                      </c:pt>
                      <c:pt idx="2">
                        <c:v>Grunnskolens ungdomstrinn (8-10) (n=194)</c:v>
                      </c:pt>
                      <c:pt idx="3">
                        <c:v>Videregående skole (n=153)</c:v>
                      </c:pt>
                      <c:pt idx="4">
                        <c:v>Aktivitetsskolen (skolefritidsordningen) (n=174)</c:v>
                      </c:pt>
                      <c:pt idx="5">
                        <c:v>Kulturskolen (n=94)</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723530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53480"/>
        <c:crosses val="autoZero"/>
        <c:auto val="0"/>
        <c:lblAlgn val="ctr"/>
        <c:lblOffset val="100"/>
        <c:noMultiLvlLbl val="0"/>
      </c:catAx>
      <c:valAx>
        <c:axId val="5723534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530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Alna</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54</c:v>
                </c:pt>
                <c:pt idx="1">
                  <c:v>47</c:v>
                </c:pt>
                <c:pt idx="2">
                  <c:v>37</c:v>
                </c:pt>
                <c:pt idx="3">
                  <c:v>33</c:v>
                </c:pt>
                <c:pt idx="4">
                  <c:v>41</c:v>
                </c:pt>
                <c:pt idx="5">
                  <c:v>26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72354264"/>
        <c:axId val="572354656"/>
      </c:barChart>
      <c:catAx>
        <c:axId val="572354264"/>
        <c:scaling>
          <c:orientation val="maxMin"/>
        </c:scaling>
        <c:delete val="1"/>
        <c:axPos val="l"/>
        <c:numFmt formatCode="General" sourceLinked="1"/>
        <c:majorTickMark val="out"/>
        <c:minorTickMark val="none"/>
        <c:tickLblPos val="nextTo"/>
        <c:crossAx val="572354656"/>
        <c:crosses val="autoZero"/>
        <c:auto val="0"/>
        <c:lblAlgn val="ctr"/>
        <c:lblOffset val="100"/>
        <c:noMultiLvlLbl val="0"/>
      </c:catAx>
      <c:valAx>
        <c:axId val="572354656"/>
        <c:scaling>
          <c:orientation val="minMax"/>
          <c:max val="1"/>
          <c:min val="0"/>
        </c:scaling>
        <c:delete val="1"/>
        <c:axPos val="t"/>
        <c:numFmt formatCode="0%" sourceLinked="1"/>
        <c:majorTickMark val="out"/>
        <c:minorTickMark val="none"/>
        <c:tickLblPos val="high"/>
        <c:crossAx val="5723542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(n=472)</c:v>
                </c:pt>
                <c:pt idx="1">
                  <c:v>Legevakten (n=217)</c:v>
                </c:pt>
                <c:pt idx="2">
                  <c:v>Helsestasjonstjenesten (n=91)</c:v>
                </c:pt>
                <c:pt idx="3">
                  <c:v>Skolehelsetjenesten (n=62)</c:v>
                </c:pt>
                <c:pt idx="4">
                  <c:v>Sykehjem / botilbud for eldre (n=26)</c:v>
                </c:pt>
                <c:pt idx="5">
                  <c:v>Hjemmetjenesten (n=33)</c:v>
                </c:pt>
                <c:pt idx="6">
                  <c:v>Eldre- /seniorsenteret (n=18)</c:v>
                </c:pt>
                <c:pt idx="7">
                  <c:v>Barnevernstjenesten (n=18)</c:v>
                </c:pt>
                <c:pt idx="8">
                  <c:v>NAV-kontoret (n=135)</c:v>
                </c:pt>
                <c:pt idx="9">
                  <c:v>Aktivitetstilbudet til eldre (n=12)</c:v>
                </c:pt>
              </c:strCache>
            </c:strRef>
          </c:cat>
          <c:val>
            <c:numRef>
              <c:f>Sheet1!$D$2:$D$11</c:f>
              <c:numCache>
                <c:formatCode>0</c:formatCode>
                <c:ptCount val="10"/>
                <c:pt idx="0">
                  <c:v>5</c:v>
                </c:pt>
                <c:pt idx="1">
                  <c:v>13</c:v>
                </c:pt>
                <c:pt idx="2">
                  <c:v>3</c:v>
                </c:pt>
                <c:pt idx="3">
                  <c:v>6</c:v>
                </c:pt>
                <c:pt idx="4">
                  <c:v>25</c:v>
                </c:pt>
                <c:pt idx="5">
                  <c:v>17</c:v>
                </c:pt>
                <c:pt idx="6">
                  <c:v>0</c:v>
                </c:pt>
                <c:pt idx="7">
                  <c:v>24</c:v>
                </c:pt>
                <c:pt idx="8">
                  <c:v>26</c:v>
                </c:pt>
                <c:pt idx="9">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(n=472)</c:v>
                </c:pt>
                <c:pt idx="1">
                  <c:v>Legevakten (n=217)</c:v>
                </c:pt>
                <c:pt idx="2">
                  <c:v>Helsestasjonstjenesten (n=91)</c:v>
                </c:pt>
                <c:pt idx="3">
                  <c:v>Skolehelsetjenesten (n=62)</c:v>
                </c:pt>
                <c:pt idx="4">
                  <c:v>Sykehjem / botilbud for eldre (n=26)</c:v>
                </c:pt>
                <c:pt idx="5">
                  <c:v>Hjemmetjenesten (n=33)</c:v>
                </c:pt>
                <c:pt idx="6">
                  <c:v>Eldre- /seniorsenteret (n=18)</c:v>
                </c:pt>
                <c:pt idx="7">
                  <c:v>Barnevernstjenesten (n=18)</c:v>
                </c:pt>
                <c:pt idx="8">
                  <c:v>NAV-kontoret (n=135)</c:v>
                </c:pt>
                <c:pt idx="9">
                  <c:v>Aktivitetstilbudet til eldre (n=12)</c:v>
                </c:pt>
              </c:strCache>
            </c:strRef>
          </c:cat>
          <c:val>
            <c:numRef>
              <c:f>Sheet1!$C$2:$C$11</c:f>
              <c:numCache>
                <c:formatCode>0</c:formatCode>
                <c:ptCount val="10"/>
                <c:pt idx="0">
                  <c:v>24</c:v>
                </c:pt>
                <c:pt idx="1">
                  <c:v>35</c:v>
                </c:pt>
                <c:pt idx="2">
                  <c:v>27</c:v>
                </c:pt>
                <c:pt idx="3">
                  <c:v>47</c:v>
                </c:pt>
                <c:pt idx="4">
                  <c:v>53</c:v>
                </c:pt>
                <c:pt idx="5">
                  <c:v>49</c:v>
                </c:pt>
                <c:pt idx="6">
                  <c:v>31</c:v>
                </c:pt>
                <c:pt idx="7">
                  <c:v>28</c:v>
                </c:pt>
                <c:pt idx="8">
                  <c:v>49</c:v>
                </c:pt>
                <c:pt idx="9">
                  <c:v>28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(n=472)</c:v>
                </c:pt>
                <c:pt idx="1">
                  <c:v>Legevakten (n=217)</c:v>
                </c:pt>
                <c:pt idx="2">
                  <c:v>Helsestasjonstjenesten (n=91)</c:v>
                </c:pt>
                <c:pt idx="3">
                  <c:v>Skolehelsetjenesten (n=62)</c:v>
                </c:pt>
                <c:pt idx="4">
                  <c:v>Sykehjem / botilbud for eldre (n=26)</c:v>
                </c:pt>
                <c:pt idx="5">
                  <c:v>Hjemmetjenesten (n=33)</c:v>
                </c:pt>
                <c:pt idx="6">
                  <c:v>Eldre- /seniorsenteret (n=18)</c:v>
                </c:pt>
                <c:pt idx="7">
                  <c:v>Barnevernstjenesten (n=18)</c:v>
                </c:pt>
                <c:pt idx="8">
                  <c:v>NAV-kontoret (n=135)</c:v>
                </c:pt>
                <c:pt idx="9">
                  <c:v>Aktivitetstilbudet til eldre (n=12)</c:v>
                </c:pt>
              </c:strCache>
            </c:strRef>
          </c:cat>
          <c:val>
            <c:numRef>
              <c:f>Sheet1!$B$2:$B$11</c:f>
              <c:numCache>
                <c:formatCode>0</c:formatCode>
                <c:ptCount val="10"/>
                <c:pt idx="0">
                  <c:v>71</c:v>
                </c:pt>
                <c:pt idx="1">
                  <c:v>51</c:v>
                </c:pt>
                <c:pt idx="2">
                  <c:v>70</c:v>
                </c:pt>
                <c:pt idx="3">
                  <c:v>48</c:v>
                </c:pt>
                <c:pt idx="4">
                  <c:v>22</c:v>
                </c:pt>
                <c:pt idx="5">
                  <c:v>34</c:v>
                </c:pt>
                <c:pt idx="6">
                  <c:v>69</c:v>
                </c:pt>
                <c:pt idx="7">
                  <c:v>48</c:v>
                </c:pt>
                <c:pt idx="8">
                  <c:v>25</c:v>
                </c:pt>
                <c:pt idx="9">
                  <c:v>56</c:v>
                </c:pt>
              </c:numCache>
            </c:numRef>
          </c:val>
        </c:ser>
        <c:dLbls>
          <c:showLegendKey val="0"/>
          <c:showVal val="0"/>
          <c:showCatName val="0"/>
          <c:showSerName val="0"/>
          <c:showPercent val="0"/>
          <c:showBubbleSize val="0"/>
        </c:dLbls>
        <c:gapWidth val="50"/>
        <c:overlap val="100"/>
        <c:axId val="572355048"/>
        <c:axId val="5723558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(n=472)</c:v>
                      </c:pt>
                      <c:pt idx="1">
                        <c:v>Legevakten (n=217)</c:v>
                      </c:pt>
                      <c:pt idx="2">
                        <c:v>Helsestasjonstjenesten (n=91)</c:v>
                      </c:pt>
                      <c:pt idx="3">
                        <c:v>Skolehelsetjenesten (n=62)</c:v>
                      </c:pt>
                      <c:pt idx="4">
                        <c:v>Sykehjem / botilbud for eldre (n=26)</c:v>
                      </c:pt>
                      <c:pt idx="5">
                        <c:v>Hjemmetjenesten (n=33)</c:v>
                      </c:pt>
                      <c:pt idx="6">
                        <c:v>Eldre- /seniorsenteret (n=18)</c:v>
                      </c:pt>
                      <c:pt idx="7">
                        <c:v>Barnevernstjenesten (n=18)</c:v>
                      </c:pt>
                      <c:pt idx="8">
                        <c:v>NAV-kontoret (n=135)</c:v>
                      </c:pt>
                      <c:pt idx="9">
                        <c:v>Aktivitetstilbudet til eldre (n=12)</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723550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72355832"/>
        <c:crosses val="autoZero"/>
        <c:auto val="0"/>
        <c:lblAlgn val="ctr"/>
        <c:lblOffset val="100"/>
        <c:noMultiLvlLbl val="0"/>
      </c:catAx>
      <c:valAx>
        <c:axId val="5723558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723550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Alna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58714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C055374-1053-4203-AC30-4BFFC1F58C0B}"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3738354097"/>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75085362"/>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F4515D3-1C63-4856-A27B-A73347C315B7}"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884970951"/>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04387142"/>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C898DAB-8D5F-4174-8C93-09F36D7A2A6F}"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986979978"/>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41141562"/>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93873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ED0F255-BF15-4C02-A70A-02FEC347D1F9}"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2746301222"/>
              </p:ext>
            </p:extLst>
          </p:nvPr>
        </p:nvGraphicFramePr>
        <p:xfrm>
          <a:off x="609600" y="1600200"/>
          <a:ext cx="929148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397035915"/>
              </p:ext>
            </p:extLst>
          </p:nvPr>
        </p:nvGraphicFramePr>
        <p:xfrm>
          <a:off x="8760542" y="1600200"/>
          <a:ext cx="282185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5BE8347-2EA9-4311-B6F5-9178D09D5C76}"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037381205"/>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63422649"/>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39396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7B01C1A-CCD0-40A4-931A-6588625357B6}"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2096274883"/>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51595598"/>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378F3BA-2C7D-4229-A0D0-F48AABFE293B}"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3252204260"/>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38018031"/>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D9CD54E8-DF35-4399-99E0-780DB81B8DB6}"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2729399377"/>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33341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8FFCAB3-A207-4405-AE96-ACD3300F905B}"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4210507464"/>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29595261"/>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27674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28C6E0F-6483-47C5-BFD4-968FD939275B}"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1388424581"/>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278720606"/>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21158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39E3224-91F9-4EDE-90BA-4D4D3AA1DBE7}"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2587293214"/>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758899241"/>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A6BB51C-244A-4CF8-B935-F9EAF190ADE7}"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987253047"/>
              </p:ext>
            </p:extLst>
          </p:nvPr>
        </p:nvGraphicFramePr>
        <p:xfrm>
          <a:off x="609600" y="1600200"/>
          <a:ext cx="928165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489476399"/>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94502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679CBC2-17AD-427A-AC98-507CA879ED87}"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2388986120"/>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29758789"/>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426446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9F43DDF-6058-443E-8F71-BD87F9523FCA}"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754407315"/>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548191395"/>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33095664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30413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3E97588-799C-4331-8AC1-E568613443A6}"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3377469842"/>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334236082"/>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631 </a:t>
            </a:r>
            <a:r>
              <a:rPr lang="nb-NO" sz="1200" dirty="0" smtId="4294967295"/>
              <a:t>svar fra bydel </a:t>
            </a:r>
            <a:r>
              <a:rPr lang="nb-NO" sz="1200" dirty="0" smtClean="0" smtId="4294967295"/>
              <a:t>Alna (701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1769390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7041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F4EBEE8-62AA-4048-A5C1-6B25D0D2C9D0}"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1126240752"/>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466852855"/>
              </p:ext>
            </p:extLst>
          </p:nvPr>
        </p:nvGraphicFramePr>
        <p:xfrm>
          <a:off x="8661678" y="1600200"/>
          <a:ext cx="292072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A39E10D-8D1B-46E6-8904-D110403B71DE}"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943124105"/>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482579976"/>
              </p:ext>
            </p:extLst>
          </p:nvPr>
        </p:nvGraphicFramePr>
        <p:xfrm>
          <a:off x="8681884" y="1600200"/>
          <a:ext cx="290051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9156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3A0BD04-B8BF-46DE-8A9C-46D1F161F745}"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1480286389"/>
              </p:ext>
            </p:extLst>
          </p:nvPr>
        </p:nvGraphicFramePr>
        <p:xfrm>
          <a:off x="609600" y="1600200"/>
          <a:ext cx="929148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14303675"/>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docProps/app.xml><?xml version="1.0" encoding="utf-8"?>
<Properties xmlns="http://schemas.openxmlformats.org/officeDocument/2006/extended-properties" xmlns:vt="http://schemas.openxmlformats.org/officeDocument/2006/docPropsVTypes">
  <Template/>
  <TotalTime>14</TotalTime>
  <Words>1122</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5</cp:revision>
  <cp:lastPrinted>2017-03-24T13:40:26Z</cp:lastPrinted>
  <dcterms:created xsi:type="dcterms:W3CDTF">2017-08-30T11:56:19Z</dcterms:created>
  <dcterms:modified xsi:type="dcterms:W3CDTF">2018-08-27T15:21:36Z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