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1"/>
    <p:sldMasterId id="2147483876" r:id="rId2"/>
  </p:sldMasterIdLst>
  <p:notesMasterIdLst>
    <p:notesMasterId r:id="rId28"/>
  </p:notesMasterIdLst>
  <p:sldIdLst>
    <p:sldId id="418" r:id="rId3"/>
    <p:sldId id="475" r:id="rId4"/>
    <p:sldId id="514" r:id="rId5"/>
    <p:sldId id="420" r:id="rId6"/>
    <p:sldId id="421" r:id="rId7"/>
    <p:sldId id="533" r:id="rId8"/>
    <p:sldId id="517" r:id="rId9"/>
    <p:sldId id="518" r:id="rId10"/>
    <p:sldId id="519" r:id="rId11"/>
    <p:sldId id="487" r:id="rId12"/>
    <p:sldId id="490" r:id="rId13"/>
    <p:sldId id="522" r:id="rId14"/>
    <p:sldId id="515" r:id="rId15"/>
    <p:sldId id="495" r:id="rId16"/>
    <p:sldId id="457" r:id="rId17"/>
    <p:sldId id="529" r:id="rId18"/>
    <p:sldId id="501" r:id="rId19"/>
    <p:sldId id="528" r:id="rId20"/>
    <p:sldId id="504" r:id="rId21"/>
    <p:sldId id="532" r:id="rId22"/>
    <p:sldId id="520" r:id="rId23"/>
    <p:sldId id="526" r:id="rId24"/>
    <p:sldId id="527" r:id="rId25"/>
    <p:sldId id="525" r:id="rId26"/>
    <p:sldId id="523" r:id="rId27"/>
  </p:sldIdLst>
  <p:sldSz cx="12192000" cy="6858000"/>
  <p:notesSz cx="6858000" cy="9144000"/>
  <p:embeddedFontLst>
    <p:embeddedFont>
      <p:font typeface="Oslo Sans" panose="02000000000000000000" pitchFamily="50" charset="0"/>
      <p:regular r:id="rId29"/>
      <p:bold r:id="rId30"/>
      <p:italic r:id="rId31"/>
      <p:boldItalic r:id="rId32"/>
    </p:embeddedFont>
    <p:embeddedFont>
      <p:font typeface="Oslo Sans Light" panose="02000000000000000000" pitchFamily="50" charset="0"/>
      <p:regular r:id="rId33"/>
      <p:italic r:id="rId34"/>
    </p:embeddedFont>
    <p:embeddedFont>
      <p:font typeface="Oslo Sans Office Normal" panose="020B0604020202020204" charset="0"/>
      <p:regular r:id="rId35"/>
      <p:bold r:id="rId36"/>
      <p:italic r:id="rId37"/>
      <p:boldItalic r:id="rId38"/>
    </p:embeddedFont>
    <p:embeddedFont>
      <p:font typeface="Oslo Sans Office" panose="02000000000000000000" pitchFamily="2" charset="0"/>
      <p:regular r:id="rId39"/>
      <p:bold r:id="rId40"/>
      <p:italic r:id="rId41"/>
      <p:boldItalic r:id="rId42"/>
    </p:embeddedFont>
    <p:embeddedFont>
      <p:font typeface="Verdana" panose="020B060403050404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418"/>
            <p14:sldId id="475"/>
            <p14:sldId id="514"/>
            <p14:sldId id="420"/>
            <p14:sldId id="421"/>
            <p14:sldId id="533"/>
            <p14:sldId id="517"/>
            <p14:sldId id="518"/>
            <p14:sldId id="519"/>
            <p14:sldId id="487"/>
            <p14:sldId id="490"/>
            <p14:sldId id="522"/>
            <p14:sldId id="515"/>
            <p14:sldId id="495"/>
            <p14:sldId id="457"/>
            <p14:sldId id="529"/>
            <p14:sldId id="501"/>
            <p14:sldId id="528"/>
            <p14:sldId id="504"/>
            <p14:sldId id="532"/>
            <p14:sldId id="520"/>
            <p14:sldId id="526"/>
            <p14:sldId id="527"/>
            <p14:sldId id="525"/>
            <p14:sldId id="523"/>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pos="39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chim Christian Barth" initials="JCB" lastIdx="1" clrIdx="0">
    <p:extLst>
      <p:ext uri="{19B8F6BF-5375-455C-9EA6-DF929625EA0E}">
        <p15:presenceInfo xmlns:p15="http://schemas.microsoft.com/office/powerpoint/2012/main" userId="S-1-5-21-1123878227-590538075-4181424053-4763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C45"/>
    <a:srgbClr val="84C6A2"/>
    <a:srgbClr val="6FE9FF"/>
    <a:srgbClr val="D0BFAE"/>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271" autoAdjust="0"/>
  </p:normalViewPr>
  <p:slideViewPr>
    <p:cSldViewPr snapToGrid="0" snapToObjects="1" showGuides="1">
      <p:cViewPr varScale="1">
        <p:scale>
          <a:sx n="91" d="100"/>
          <a:sy n="91" d="100"/>
        </p:scale>
        <p:origin x="283" y="62"/>
      </p:cViewPr>
      <p:guideLst>
        <p:guide orient="horz" pos="2160"/>
        <p:guide pos="3840"/>
        <p:guide pos="393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06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ABE749-0443-4D5E-980B-A61D26273DD2}"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63FF064-B257-428F-AEB4-DFD706548892}">
      <dgm:prSet phldrT="[Tekst]"/>
      <dgm:spPr/>
      <dgm:t>
        <a:bodyPr/>
        <a:lstStyle/>
        <a:p>
          <a:r>
            <a:rPr lang="nb-NO" dirty="0"/>
            <a:t>Massetransport Madserud</a:t>
          </a:r>
        </a:p>
      </dgm:t>
    </dgm:pt>
    <dgm:pt modelId="{73E085A4-E269-40B5-A6B3-7CFE8A5AE50C}" type="parTrans" cxnId="{43D15F89-74AE-4365-9619-BC0179E70993}">
      <dgm:prSet/>
      <dgm:spPr/>
      <dgm:t>
        <a:bodyPr/>
        <a:lstStyle/>
        <a:p>
          <a:endParaRPr lang="nb-NO"/>
        </a:p>
      </dgm:t>
    </dgm:pt>
    <dgm:pt modelId="{E7D2B586-60A9-46CF-A010-E3B1DDAE59A0}" type="sibTrans" cxnId="{43D15F89-74AE-4365-9619-BC0179E70993}">
      <dgm:prSet/>
      <dgm:spPr/>
      <dgm:t>
        <a:bodyPr/>
        <a:lstStyle/>
        <a:p>
          <a:endParaRPr lang="nb-NO"/>
        </a:p>
      </dgm:t>
    </dgm:pt>
    <dgm:pt modelId="{98A8EF65-F495-434E-A6ED-6668399640CD}" type="pres">
      <dgm:prSet presAssocID="{0BABE749-0443-4D5E-980B-A61D26273DD2}" presName="diagram" presStyleCnt="0">
        <dgm:presLayoutVars>
          <dgm:dir/>
        </dgm:presLayoutVars>
      </dgm:prSet>
      <dgm:spPr/>
    </dgm:pt>
    <dgm:pt modelId="{56F2738C-4784-4D12-A213-BFC4F6EBAA1B}" type="pres">
      <dgm:prSet presAssocID="{263FF064-B257-428F-AEB4-DFD706548892}" presName="composite" presStyleCnt="0"/>
      <dgm:spPr/>
    </dgm:pt>
    <dgm:pt modelId="{4A93FE6A-B047-4EDC-8C10-C5381CB76762}" type="pres">
      <dgm:prSet presAssocID="{263FF064-B257-428F-AEB4-DFD706548892}"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E6073225-874F-44A3-A3F5-927DC19571AF}" type="pres">
      <dgm:prSet presAssocID="{263FF064-B257-428F-AEB4-DFD706548892}" presName="Parent" presStyleLbl="node0" presStyleIdx="0" presStyleCnt="1">
        <dgm:presLayoutVars>
          <dgm:bulletEnabled val="1"/>
        </dgm:presLayoutVars>
      </dgm:prSet>
      <dgm:spPr/>
      <dgm:t>
        <a:bodyPr/>
        <a:lstStyle/>
        <a:p>
          <a:endParaRPr lang="nb-NO"/>
        </a:p>
      </dgm:t>
    </dgm:pt>
  </dgm:ptLst>
  <dgm:cxnLst>
    <dgm:cxn modelId="{43D15F89-74AE-4365-9619-BC0179E70993}" srcId="{0BABE749-0443-4D5E-980B-A61D26273DD2}" destId="{263FF064-B257-428F-AEB4-DFD706548892}" srcOrd="0" destOrd="0" parTransId="{73E085A4-E269-40B5-A6B3-7CFE8A5AE50C}" sibTransId="{E7D2B586-60A9-46CF-A010-E3B1DDAE59A0}"/>
    <dgm:cxn modelId="{993F68EE-49E0-485B-8630-EAD09136EB5C}" type="presOf" srcId="{0BABE749-0443-4D5E-980B-A61D26273DD2}" destId="{98A8EF65-F495-434E-A6ED-6668399640CD}" srcOrd="0" destOrd="0" presId="urn:microsoft.com/office/officeart/2008/layout/BendingPictureCaption"/>
    <dgm:cxn modelId="{3B490749-0148-41CD-9B25-3DF045F75FF6}" type="presOf" srcId="{263FF064-B257-428F-AEB4-DFD706548892}" destId="{E6073225-874F-44A3-A3F5-927DC19571AF}" srcOrd="0" destOrd="0" presId="urn:microsoft.com/office/officeart/2008/layout/BendingPictureCaption"/>
    <dgm:cxn modelId="{374CD057-DDED-4827-BC24-1F225A9938CE}" type="presParOf" srcId="{98A8EF65-F495-434E-A6ED-6668399640CD}" destId="{56F2738C-4784-4D12-A213-BFC4F6EBAA1B}" srcOrd="0" destOrd="0" presId="urn:microsoft.com/office/officeart/2008/layout/BendingPictureCaption"/>
    <dgm:cxn modelId="{3AE93773-F8DB-420A-BA8F-7B49E4D88C5D}" type="presParOf" srcId="{56F2738C-4784-4D12-A213-BFC4F6EBAA1B}" destId="{4A93FE6A-B047-4EDC-8C10-C5381CB76762}" srcOrd="0" destOrd="0" presId="urn:microsoft.com/office/officeart/2008/layout/BendingPictureCaption"/>
    <dgm:cxn modelId="{9E72B295-AA6F-4A6B-8E0E-CF9CD1C2ADE4}" type="presParOf" srcId="{56F2738C-4784-4D12-A213-BFC4F6EBAA1B}" destId="{E6073225-874F-44A3-A3F5-927DC19571A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FE6A-B047-4EDC-8C10-C5381CB76762}">
      <dsp:nvSpPr>
        <dsp:cNvPr id="0" name=""/>
        <dsp:cNvSpPr/>
      </dsp:nvSpPr>
      <dsp:spPr>
        <a:xfrm>
          <a:off x="688663" y="0"/>
          <a:ext cx="8006396" cy="591669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a:noFill/>
        </a:ln>
        <a:effectLst/>
      </dsp:spPr>
      <dsp:style>
        <a:lnRef idx="0">
          <a:scrgbClr r="0" g="0" b="0"/>
        </a:lnRef>
        <a:fillRef idx="1">
          <a:scrgbClr r="0" g="0" b="0"/>
        </a:fillRef>
        <a:effectRef idx="0">
          <a:scrgbClr r="0" g="0" b="0"/>
        </a:effectRef>
        <a:fontRef idx="minor"/>
      </dsp:style>
    </dsp:sp>
    <dsp:sp modelId="{E6073225-874F-44A3-A3F5-927DC19571AF}">
      <dsp:nvSpPr>
        <dsp:cNvPr id="0" name=""/>
        <dsp:cNvSpPr/>
      </dsp:nvSpPr>
      <dsp:spPr>
        <a:xfrm>
          <a:off x="2306978" y="4843889"/>
          <a:ext cx="6899128" cy="1657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lvl="0" algn="ctr" defTabSz="2000250">
            <a:lnSpc>
              <a:spcPct val="90000"/>
            </a:lnSpc>
            <a:spcBef>
              <a:spcPct val="0"/>
            </a:spcBef>
            <a:spcAft>
              <a:spcPct val="5000"/>
            </a:spcAft>
          </a:pPr>
          <a:r>
            <a:rPr lang="nb-NO" sz="4500" kern="1200" dirty="0"/>
            <a:t>Massetransport Madserud</a:t>
          </a:r>
        </a:p>
      </dsp:txBody>
      <dsp:txXfrm>
        <a:off x="2306978" y="4843889"/>
        <a:ext cx="6899128" cy="165797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10.02.2021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4</a:t>
            </a:fld>
            <a:endParaRPr lang="nb-NO" dirty="0"/>
          </a:p>
        </p:txBody>
      </p:sp>
    </p:spTree>
    <p:extLst>
      <p:ext uri="{BB962C8B-B14F-4D97-AF65-F5344CB8AC3E}">
        <p14:creationId xmlns:p14="http://schemas.microsoft.com/office/powerpoint/2010/main" val="265776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Merknad:</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«Folkehelsekontoret i Bærum kommune gjør oppmerksom på at håndtering av masser kan gi svært varierende lyd avhengig av hva slags steinmasser som håndteres og hvor opplastingen foregår. Håndtering av rene steinmasser, kan medføre impulsiv støy som vurderes som sterkt støyende arbeider. Sterkt støyende arbeid tillates ikke på lørdager i boligområder».  </a:t>
            </a:r>
            <a:endParaRPr lang="nb-NO" sz="1200" kern="1200" dirty="0">
              <a:solidFill>
                <a:schemeClr val="tx1"/>
              </a:solidFill>
              <a:effectLst/>
              <a:latin typeface="+mn-lt"/>
              <a:ea typeface="+mn-ea"/>
              <a:cs typeface="+mn-cs"/>
            </a:endParaRPr>
          </a:p>
          <a:p>
            <a:r>
              <a:rPr lang="nb-NO" sz="1200" kern="1200">
                <a:solidFill>
                  <a:schemeClr val="tx1"/>
                </a:solidFill>
                <a:effectLst/>
                <a:latin typeface="+mn-lt"/>
                <a:ea typeface="+mn-ea"/>
                <a:cs typeface="+mn-cs"/>
              </a:rPr>
              <a:t> </a:t>
            </a:r>
          </a:p>
          <a:p>
            <a:endParaRPr lang="nb-NO"/>
          </a:p>
        </p:txBody>
      </p:sp>
      <p:sp>
        <p:nvSpPr>
          <p:cNvPr id="4" name="Plassholder for lysbildenummer 3"/>
          <p:cNvSpPr>
            <a:spLocks noGrp="1"/>
          </p:cNvSpPr>
          <p:nvPr>
            <p:ph type="sldNum" sz="quarter" idx="10"/>
          </p:nvPr>
        </p:nvSpPr>
        <p:spPr/>
        <p:txBody>
          <a:bodyPr/>
          <a:lstStyle/>
          <a:p>
            <a:fld id="{AB21B242-D8AA-4937-A2A9-4DA81D6C0E82}" type="slidenum">
              <a:rPr lang="nb-NO" smtClean="0"/>
              <a:t>15</a:t>
            </a:fld>
            <a:endParaRPr lang="nb-NO"/>
          </a:p>
        </p:txBody>
      </p:sp>
    </p:spTree>
    <p:extLst>
      <p:ext uri="{BB962C8B-B14F-4D97-AF65-F5344CB8AC3E}">
        <p14:creationId xmlns:p14="http://schemas.microsoft.com/office/powerpoint/2010/main" val="375385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A263E337-1D7D-42D1-8620-D13EB2432CCF}" type="slidenum">
              <a:rPr lang="nb-NO" smtClean="0">
                <a:solidFill>
                  <a:prstClr val="black"/>
                </a:solidFill>
              </a:rPr>
              <a:pPr>
                <a:defRPr/>
              </a:pPr>
              <a:t>24</a:t>
            </a:fld>
            <a:endParaRPr lang="nb-NO" dirty="0">
              <a:solidFill>
                <a:prstClr val="black"/>
              </a:solidFill>
            </a:endParaRPr>
          </a:p>
        </p:txBody>
      </p:sp>
    </p:spTree>
    <p:extLst>
      <p:ext uri="{BB962C8B-B14F-4D97-AF65-F5344CB8AC3E}">
        <p14:creationId xmlns:p14="http://schemas.microsoft.com/office/powerpoint/2010/main" val="2989137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tellysbilde bilde byen">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51F5409-527D-C145-A2D3-D5C634C01D78}"/>
              </a:ext>
            </a:extLst>
          </p:cNvPr>
          <p:cNvSpPr/>
          <p:nvPr userDrawn="1"/>
        </p:nvSpPr>
        <p:spPr>
          <a:xfrm>
            <a:off x="219555" y="5878618"/>
            <a:ext cx="2401587" cy="96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BF2A35FD-773D-6F48-8F30-A6D2E421F192}"/>
              </a:ext>
            </a:extLst>
          </p:cNvPr>
          <p:cNvSpPr/>
          <p:nvPr userDrawn="1"/>
        </p:nvSpPr>
        <p:spPr>
          <a:xfrm>
            <a:off x="5972629" y="-6951"/>
            <a:ext cx="6545942" cy="68776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cxnSp>
        <p:nvCxnSpPr>
          <p:cNvPr id="15" name="Rett linje 14">
            <a:extLst>
              <a:ext uri="{FF2B5EF4-FFF2-40B4-BE49-F238E27FC236}">
                <a16:creationId xmlns:a16="http://schemas.microsoft.com/office/drawing/2014/main" id="{9B82E360-547C-A748-9563-846C04DEC5FB}"/>
              </a:ext>
            </a:extLst>
          </p:cNvPr>
          <p:cNvCxnSpPr/>
          <p:nvPr userDrawn="1"/>
        </p:nvCxnSpPr>
        <p:spPr>
          <a:xfrm>
            <a:off x="6096000" y="4460488"/>
            <a:ext cx="449766" cy="724829"/>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uppe 30">
            <a:extLst>
              <a:ext uri="{FF2B5EF4-FFF2-40B4-BE49-F238E27FC236}">
                <a16:creationId xmlns:a16="http://schemas.microsoft.com/office/drawing/2014/main" id="{CA68AA78-75D7-084F-AF3A-0FF0435DCA41}"/>
              </a:ext>
            </a:extLst>
          </p:cNvPr>
          <p:cNvGrpSpPr/>
          <p:nvPr userDrawn="1"/>
        </p:nvGrpSpPr>
        <p:grpSpPr>
          <a:xfrm>
            <a:off x="7145276" y="5651499"/>
            <a:ext cx="3821812" cy="1056055"/>
            <a:chOff x="5790662" y="5661593"/>
            <a:chExt cx="4062541" cy="1122574"/>
          </a:xfrm>
        </p:grpSpPr>
        <p:cxnSp>
          <p:nvCxnSpPr>
            <p:cNvPr id="17" name="Rett linje 16">
              <a:extLst>
                <a:ext uri="{FF2B5EF4-FFF2-40B4-BE49-F238E27FC236}">
                  <a16:creationId xmlns:a16="http://schemas.microsoft.com/office/drawing/2014/main" id="{600DABDC-ADCC-6A42-9783-6E7306EF1856}"/>
                </a:ext>
              </a:extLst>
            </p:cNvPr>
            <p:cNvCxnSpPr>
              <a:cxnSpLocks/>
            </p:cNvCxnSpPr>
            <p:nvPr/>
          </p:nvCxnSpPr>
          <p:spPr>
            <a:xfrm flipH="1">
              <a:off x="5790662" y="5685573"/>
              <a:ext cx="1224125" cy="1011921"/>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C73742CF-2991-8E4C-B83E-44E4A1E0B25E}"/>
                </a:ext>
              </a:extLst>
            </p:cNvPr>
            <p:cNvCxnSpPr>
              <a:cxnSpLocks/>
            </p:cNvCxnSpPr>
            <p:nvPr/>
          </p:nvCxnSpPr>
          <p:spPr>
            <a:xfrm>
              <a:off x="8454968" y="5661593"/>
              <a:ext cx="1398235" cy="1122574"/>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F9A201-585E-7141-9890-F3D60E0FBF3C}"/>
                </a:ext>
              </a:extLst>
            </p:cNvPr>
            <p:cNvCxnSpPr>
              <a:cxnSpLocks/>
            </p:cNvCxnSpPr>
            <p:nvPr/>
          </p:nvCxnSpPr>
          <p:spPr>
            <a:xfrm flipH="1">
              <a:off x="6691520" y="5977058"/>
              <a:ext cx="2166142" cy="0"/>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2D8ABD0-965F-C44C-9454-A5CD4A7CF35B}"/>
                </a:ext>
              </a:extLst>
            </p:cNvPr>
            <p:cNvCxnSpPr>
              <a:cxnSpLocks/>
            </p:cNvCxnSpPr>
            <p:nvPr/>
          </p:nvCxnSpPr>
          <p:spPr>
            <a:xfrm flipH="1">
              <a:off x="6209058" y="6364159"/>
              <a:ext cx="3152454" cy="0"/>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0" name="Bilde 29">
            <a:extLst>
              <a:ext uri="{FF2B5EF4-FFF2-40B4-BE49-F238E27FC236}">
                <a16:creationId xmlns:a16="http://schemas.microsoft.com/office/drawing/2014/main" id="{1AD8625E-8CD6-9846-BB26-F58795C21412}"/>
              </a:ext>
            </a:extLst>
          </p:cNvPr>
          <p:cNvPicPr>
            <a:picLocks noChangeAspect="1"/>
          </p:cNvPicPr>
          <p:nvPr userDrawn="1"/>
        </p:nvPicPr>
        <p:blipFill>
          <a:blip r:embed="rId2"/>
          <a:stretch>
            <a:fillRect/>
          </a:stretch>
        </p:blipFill>
        <p:spPr>
          <a:xfrm>
            <a:off x="7638596" y="1983180"/>
            <a:ext cx="2737304" cy="3920838"/>
          </a:xfrm>
          <a:prstGeom prst="rect">
            <a:avLst/>
          </a:prstGeom>
        </p:spPr>
      </p:pic>
      <p:sp>
        <p:nvSpPr>
          <p:cNvPr id="24" name="Rektangel 23">
            <a:extLst>
              <a:ext uri="{FF2B5EF4-FFF2-40B4-BE49-F238E27FC236}">
                <a16:creationId xmlns:a16="http://schemas.microsoft.com/office/drawing/2014/main" id="{11786D10-A308-0144-A199-46687D6E5315}"/>
              </a:ext>
            </a:extLst>
          </p:cNvPr>
          <p:cNvSpPr/>
          <p:nvPr userDrawn="1"/>
        </p:nvSpPr>
        <p:spPr>
          <a:xfrm>
            <a:off x="766766" y="4797150"/>
            <a:ext cx="4154311" cy="307777"/>
          </a:xfrm>
          <a:prstGeom prst="rect">
            <a:avLst/>
          </a:prstGeom>
        </p:spPr>
        <p:txBody>
          <a:bodyPr wrap="square">
            <a:spAutoFit/>
          </a:bodyPr>
          <a:lstStyle/>
          <a:p>
            <a:r>
              <a:rPr lang="nb-NO" sz="1400" dirty="0">
                <a:solidFill>
                  <a:schemeClr val="accent1"/>
                </a:solidFill>
              </a:rPr>
              <a:t>T-Bane til og fra sentrum i 2027</a:t>
            </a:r>
          </a:p>
        </p:txBody>
      </p:sp>
      <p:sp>
        <p:nvSpPr>
          <p:cNvPr id="27" name="Tittel 1">
            <a:extLst>
              <a:ext uri="{FF2B5EF4-FFF2-40B4-BE49-F238E27FC236}">
                <a16:creationId xmlns:a16="http://schemas.microsoft.com/office/drawing/2014/main" id="{5074BC9E-F563-9B47-813A-559F04EB6CAE}"/>
              </a:ext>
            </a:extLst>
          </p:cNvPr>
          <p:cNvSpPr txBox="1">
            <a:spLocks/>
          </p:cNvSpPr>
          <p:nvPr userDrawn="1"/>
        </p:nvSpPr>
        <p:spPr>
          <a:xfrm>
            <a:off x="833742" y="2992395"/>
            <a:ext cx="5177059" cy="164883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5400" dirty="0">
                <a:solidFill>
                  <a:schemeClr val="accent1"/>
                </a:solidFill>
              </a:rPr>
              <a:t>På sporet av</a:t>
            </a:r>
            <a:br>
              <a:rPr lang="nb-NO" sz="5400" dirty="0">
                <a:solidFill>
                  <a:schemeClr val="accent1"/>
                </a:solidFill>
              </a:rPr>
            </a:br>
            <a:r>
              <a:rPr lang="nb-NO" sz="5400" dirty="0">
                <a:solidFill>
                  <a:schemeClr val="accent5"/>
                </a:solidFill>
              </a:rPr>
              <a:t>Fornebubanen</a:t>
            </a:r>
            <a:endParaRPr lang="nb-NO" sz="5400" dirty="0"/>
          </a:p>
        </p:txBody>
      </p:sp>
      <p:sp>
        <p:nvSpPr>
          <p:cNvPr id="22" name="Rektangel 21">
            <a:extLst>
              <a:ext uri="{FF2B5EF4-FFF2-40B4-BE49-F238E27FC236}">
                <a16:creationId xmlns:a16="http://schemas.microsoft.com/office/drawing/2014/main" id="{7A97E476-C25C-B548-8DB3-98D96B60EF06}"/>
              </a:ext>
            </a:extLst>
          </p:cNvPr>
          <p:cNvSpPr/>
          <p:nvPr userDrawn="1"/>
        </p:nvSpPr>
        <p:spPr>
          <a:xfrm>
            <a:off x="6010801" y="6517561"/>
            <a:ext cx="6507770" cy="353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a:extLst>
              <a:ext uri="{FF2B5EF4-FFF2-40B4-BE49-F238E27FC236}">
                <a16:creationId xmlns:a16="http://schemas.microsoft.com/office/drawing/2014/main" id="{F530C4A1-308C-D542-A614-A236E1C3854A}"/>
              </a:ext>
            </a:extLst>
          </p:cNvPr>
          <p:cNvPicPr>
            <a:picLocks noChangeAspect="1"/>
          </p:cNvPicPr>
          <p:nvPr userDrawn="1"/>
        </p:nvPicPr>
        <p:blipFill>
          <a:blip r:embed="rId3"/>
          <a:stretch>
            <a:fillRect/>
          </a:stretch>
        </p:blipFill>
        <p:spPr>
          <a:xfrm>
            <a:off x="766766" y="277901"/>
            <a:ext cx="1538788" cy="1047184"/>
          </a:xfrm>
          <a:prstGeom prst="rect">
            <a:avLst/>
          </a:prstGeom>
        </p:spPr>
      </p:pic>
    </p:spTree>
    <p:extLst>
      <p:ext uri="{BB962C8B-B14F-4D97-AF65-F5344CB8AC3E}">
        <p14:creationId xmlns:p14="http://schemas.microsoft.com/office/powerpoint/2010/main" val="410449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10.02.2021</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10.02.2021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10.02.2021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10.02.2021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10.02.2021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10.02.2021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nnhold bilde høyre">
    <p:spTree>
      <p:nvGrpSpPr>
        <p:cNvPr id="1" name=""/>
        <p:cNvGrpSpPr/>
        <p:nvPr/>
      </p:nvGrpSpPr>
      <p:grpSpPr>
        <a:xfrm>
          <a:off x="0" y="0"/>
          <a:ext cx="0" cy="0"/>
          <a:chOff x="0" y="0"/>
          <a:chExt cx="0" cy="0"/>
        </a:xfrm>
      </p:grpSpPr>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dirty="0"/>
              <a:t>Klikk på ikonet for å legge til et bilde</a:t>
            </a:r>
          </a:p>
        </p:txBody>
      </p:sp>
      <p:sp>
        <p:nvSpPr>
          <p:cNvPr id="12" name="Plassholder for innhold 6">
            <a:extLst>
              <a:ext uri="{FF2B5EF4-FFF2-40B4-BE49-F238E27FC236}">
                <a16:creationId xmlns:a16="http://schemas.microsoft.com/office/drawing/2014/main" id="{081AAC76-1069-7744-AD1C-61A36DA8B1B9}"/>
              </a:ext>
            </a:extLst>
          </p:cNvPr>
          <p:cNvSpPr>
            <a:spLocks noGrp="1"/>
          </p:cNvSpPr>
          <p:nvPr>
            <p:ph idx="1" hasCustomPrompt="1"/>
          </p:nvPr>
        </p:nvSpPr>
        <p:spPr>
          <a:xfrm>
            <a:off x="847724" y="2241395"/>
            <a:ext cx="8248259" cy="3924272"/>
          </a:xfrm>
        </p:spPr>
        <p:txBody>
          <a:bodyPr/>
          <a:lstStyle>
            <a:lvl1pPr marL="0" indent="0">
              <a:buNone/>
              <a:defRPr>
                <a:solidFill>
                  <a:schemeClr val="accent1"/>
                </a:solidFill>
              </a:defRPr>
            </a:lvl1pPr>
          </a:lstStyle>
          <a:p>
            <a:pPr>
              <a:lnSpc>
                <a:spcPct val="150000"/>
              </a:lnSpc>
              <a:buClr>
                <a:schemeClr val="accent5"/>
              </a:buClr>
              <a:buSzPct val="150000"/>
              <a:buFont typeface="Wingdings" pitchFamily="2" charset="2"/>
              <a:buChar char="§"/>
            </a:pPr>
            <a:r>
              <a:rPr lang="nb-NO" dirty="0"/>
              <a:t>Brødtekst</a:t>
            </a:r>
          </a:p>
          <a:p>
            <a:pPr>
              <a:lnSpc>
                <a:spcPct val="150000"/>
              </a:lnSpc>
              <a:buClr>
                <a:schemeClr val="accent5"/>
              </a:buClr>
              <a:buSzPct val="150000"/>
              <a:buFont typeface="Wingdings" pitchFamily="2" charset="2"/>
              <a:buChar char="§"/>
            </a:pPr>
            <a:endParaRPr lang="nb-NO" dirty="0"/>
          </a:p>
        </p:txBody>
      </p:sp>
      <p:sp>
        <p:nvSpPr>
          <p:cNvPr id="13" name="Plassholder for dato 3">
            <a:extLst>
              <a:ext uri="{FF2B5EF4-FFF2-40B4-BE49-F238E27FC236}">
                <a16:creationId xmlns:a16="http://schemas.microsoft.com/office/drawing/2014/main" id="{31BADF15-2859-F748-AC9E-C1D241A0E05D}"/>
              </a:ext>
            </a:extLst>
          </p:cNvPr>
          <p:cNvSpPr txBox="1">
            <a:spLocks/>
          </p:cNvSpPr>
          <p:nvPr userDrawn="1"/>
        </p:nvSpPr>
        <p:spPr>
          <a:xfrm>
            <a:off x="10343092" y="64447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Oslo Sans"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DE0DF-BE6B-D248-92A9-54242D212695}" type="datetime1">
              <a:rPr lang="nb-NO" smtClean="0">
                <a:solidFill>
                  <a:schemeClr val="accent1"/>
                </a:solidFill>
              </a:rPr>
              <a:pPr/>
              <a:t>10.02.2021</a:t>
            </a:fld>
            <a:endParaRPr lang="nb-NO" dirty="0">
              <a:solidFill>
                <a:schemeClr val="accent1"/>
              </a:solidFill>
            </a:endParaRPr>
          </a:p>
        </p:txBody>
      </p:sp>
      <p:sp>
        <p:nvSpPr>
          <p:cNvPr id="14" name="Plassholder for lysbildenummer 4">
            <a:extLst>
              <a:ext uri="{FF2B5EF4-FFF2-40B4-BE49-F238E27FC236}">
                <a16:creationId xmlns:a16="http://schemas.microsoft.com/office/drawing/2014/main" id="{07F85000-A36C-0742-AB95-78AB9FE34FC6}"/>
              </a:ext>
            </a:extLst>
          </p:cNvPr>
          <p:cNvSpPr txBox="1">
            <a:spLocks/>
          </p:cNvSpPr>
          <p:nvPr userDrawn="1"/>
        </p:nvSpPr>
        <p:spPr>
          <a:xfrm>
            <a:off x="11649074" y="64447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Oslo Sans"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EFDFC-287E-0A4D-81A7-6CC8C070690D}" type="slidenum">
              <a:rPr lang="nb-NO" smtClean="0">
                <a:solidFill>
                  <a:schemeClr val="bg1"/>
                </a:solidFill>
              </a:rPr>
              <a:pPr/>
              <a:t>‹#›</a:t>
            </a:fld>
            <a:endParaRPr lang="nb-NO" dirty="0">
              <a:solidFill>
                <a:schemeClr val="bg1"/>
              </a:solidFill>
            </a:endParaRPr>
          </a:p>
        </p:txBody>
      </p:sp>
      <p:sp>
        <p:nvSpPr>
          <p:cNvPr id="15" name="Tittel 5">
            <a:extLst>
              <a:ext uri="{FF2B5EF4-FFF2-40B4-BE49-F238E27FC236}">
                <a16:creationId xmlns:a16="http://schemas.microsoft.com/office/drawing/2014/main" id="{B9C786A8-B166-B64E-AEE6-E08E83337E65}"/>
              </a:ext>
            </a:extLst>
          </p:cNvPr>
          <p:cNvSpPr txBox="1">
            <a:spLocks/>
          </p:cNvSpPr>
          <p:nvPr userDrawn="1"/>
        </p:nvSpPr>
        <p:spPr>
          <a:xfrm>
            <a:off x="847725" y="893062"/>
            <a:ext cx="3608161" cy="131199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accent1"/>
                </a:solidFill>
                <a:latin typeface="+mj-lt"/>
                <a:ea typeface="+mj-ea"/>
                <a:cs typeface="+mj-cs"/>
              </a:defRPr>
            </a:lvl1pPr>
          </a:lstStyle>
          <a:p>
            <a:r>
              <a:rPr lang="nb-NO" sz="4000" dirty="0">
                <a:solidFill>
                  <a:schemeClr val="accent1"/>
                </a:solidFill>
              </a:rPr>
              <a:t>Heading</a:t>
            </a:r>
          </a:p>
        </p:txBody>
      </p:sp>
    </p:spTree>
    <p:extLst>
      <p:ext uri="{BB962C8B-B14F-4D97-AF65-F5344CB8AC3E}">
        <p14:creationId xmlns:p14="http://schemas.microsoft.com/office/powerpoint/2010/main" val="1089352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tellysbilde bilde byen">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51F5409-527D-C145-A2D3-D5C634C01D78}"/>
              </a:ext>
            </a:extLst>
          </p:cNvPr>
          <p:cNvSpPr/>
          <p:nvPr userDrawn="1"/>
        </p:nvSpPr>
        <p:spPr>
          <a:xfrm>
            <a:off x="219555" y="5878618"/>
            <a:ext cx="2401587" cy="96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40" name="Rektangel 39">
            <a:extLst>
              <a:ext uri="{FF2B5EF4-FFF2-40B4-BE49-F238E27FC236}">
                <a16:creationId xmlns:a16="http://schemas.microsoft.com/office/drawing/2014/main" id="{D4CCB658-9C2B-874A-BDBE-605756A79732}"/>
              </a:ext>
            </a:extLst>
          </p:cNvPr>
          <p:cNvSpPr/>
          <p:nvPr userDrawn="1"/>
        </p:nvSpPr>
        <p:spPr>
          <a:xfrm>
            <a:off x="561692" y="1435457"/>
            <a:ext cx="11410950" cy="496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ittel 1">
            <a:extLst>
              <a:ext uri="{FF2B5EF4-FFF2-40B4-BE49-F238E27FC236}">
                <a16:creationId xmlns:a16="http://schemas.microsoft.com/office/drawing/2014/main" id="{95A4775C-A803-794F-B2B6-6AFE4A8AC80B}"/>
              </a:ext>
            </a:extLst>
          </p:cNvPr>
          <p:cNvSpPr txBox="1">
            <a:spLocks/>
          </p:cNvSpPr>
          <p:nvPr userDrawn="1"/>
        </p:nvSpPr>
        <p:spPr>
          <a:xfrm>
            <a:off x="1375954" y="3773708"/>
            <a:ext cx="5279423" cy="164883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endParaRPr lang="nb-NO" sz="5000" dirty="0"/>
          </a:p>
        </p:txBody>
      </p:sp>
      <p:grpSp>
        <p:nvGrpSpPr>
          <p:cNvPr id="42" name="Gruppe 41">
            <a:extLst>
              <a:ext uri="{FF2B5EF4-FFF2-40B4-BE49-F238E27FC236}">
                <a16:creationId xmlns:a16="http://schemas.microsoft.com/office/drawing/2014/main" id="{8F24BB16-7775-6345-82EF-8305D4FFC073}"/>
              </a:ext>
            </a:extLst>
          </p:cNvPr>
          <p:cNvGrpSpPr/>
          <p:nvPr userDrawn="1"/>
        </p:nvGrpSpPr>
        <p:grpSpPr>
          <a:xfrm>
            <a:off x="7688418" y="4803469"/>
            <a:ext cx="2949618" cy="797503"/>
            <a:chOff x="5790662" y="5661593"/>
            <a:chExt cx="4062541" cy="1122574"/>
          </a:xfrm>
        </p:grpSpPr>
        <p:cxnSp>
          <p:nvCxnSpPr>
            <p:cNvPr id="43" name="Rett linje 42">
              <a:extLst>
                <a:ext uri="{FF2B5EF4-FFF2-40B4-BE49-F238E27FC236}">
                  <a16:creationId xmlns:a16="http://schemas.microsoft.com/office/drawing/2014/main" id="{22887E9E-DD42-9F48-945A-AF376D4ADECB}"/>
                </a:ext>
              </a:extLst>
            </p:cNvPr>
            <p:cNvCxnSpPr>
              <a:cxnSpLocks/>
            </p:cNvCxnSpPr>
            <p:nvPr/>
          </p:nvCxnSpPr>
          <p:spPr>
            <a:xfrm flipH="1">
              <a:off x="5790662" y="5685573"/>
              <a:ext cx="1224125" cy="1011921"/>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07A20B06-C580-6048-B3A2-C12303772E09}"/>
                </a:ext>
              </a:extLst>
            </p:cNvPr>
            <p:cNvCxnSpPr>
              <a:cxnSpLocks/>
            </p:cNvCxnSpPr>
            <p:nvPr/>
          </p:nvCxnSpPr>
          <p:spPr>
            <a:xfrm>
              <a:off x="8454968" y="5661593"/>
              <a:ext cx="1398235" cy="1122574"/>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Rett linje 44">
              <a:extLst>
                <a:ext uri="{FF2B5EF4-FFF2-40B4-BE49-F238E27FC236}">
                  <a16:creationId xmlns:a16="http://schemas.microsoft.com/office/drawing/2014/main" id="{193B94D1-F46C-734A-8BE9-F54B8B43E333}"/>
                </a:ext>
              </a:extLst>
            </p:cNvPr>
            <p:cNvCxnSpPr>
              <a:cxnSpLocks/>
            </p:cNvCxnSpPr>
            <p:nvPr/>
          </p:nvCxnSpPr>
          <p:spPr>
            <a:xfrm flipH="1">
              <a:off x="6691520" y="5977058"/>
              <a:ext cx="2166142" cy="0"/>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Rett linje 45">
              <a:extLst>
                <a:ext uri="{FF2B5EF4-FFF2-40B4-BE49-F238E27FC236}">
                  <a16:creationId xmlns:a16="http://schemas.microsoft.com/office/drawing/2014/main" id="{095A56AC-A46C-1D44-A529-F36285FBDB48}"/>
                </a:ext>
              </a:extLst>
            </p:cNvPr>
            <p:cNvCxnSpPr>
              <a:cxnSpLocks/>
            </p:cNvCxnSpPr>
            <p:nvPr/>
          </p:nvCxnSpPr>
          <p:spPr>
            <a:xfrm flipH="1">
              <a:off x="6209058" y="6364159"/>
              <a:ext cx="3152454" cy="0"/>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7" name="Rektangel 46">
            <a:extLst>
              <a:ext uri="{FF2B5EF4-FFF2-40B4-BE49-F238E27FC236}">
                <a16:creationId xmlns:a16="http://schemas.microsoft.com/office/drawing/2014/main" id="{98194BF0-150F-914F-9F7D-BBDE56EC63C1}"/>
              </a:ext>
            </a:extLst>
          </p:cNvPr>
          <p:cNvSpPr/>
          <p:nvPr userDrawn="1"/>
        </p:nvSpPr>
        <p:spPr>
          <a:xfrm>
            <a:off x="915952" y="4848051"/>
            <a:ext cx="5967859" cy="400110"/>
          </a:xfrm>
          <a:prstGeom prst="rect">
            <a:avLst/>
          </a:prstGeom>
        </p:spPr>
        <p:txBody>
          <a:bodyPr wrap="square">
            <a:spAutoFit/>
          </a:bodyPr>
          <a:lstStyle/>
          <a:p>
            <a:r>
              <a:rPr lang="nb-NO" sz="2000" dirty="0">
                <a:solidFill>
                  <a:schemeClr val="accent1"/>
                </a:solidFill>
              </a:rPr>
              <a:t>T-Bane til og fra sentrum i 2027</a:t>
            </a:r>
          </a:p>
        </p:txBody>
      </p:sp>
      <p:sp>
        <p:nvSpPr>
          <p:cNvPr id="48" name="Tittel 1">
            <a:extLst>
              <a:ext uri="{FF2B5EF4-FFF2-40B4-BE49-F238E27FC236}">
                <a16:creationId xmlns:a16="http://schemas.microsoft.com/office/drawing/2014/main" id="{34BE13A8-19AE-1840-9A03-86400848B826}"/>
              </a:ext>
            </a:extLst>
          </p:cNvPr>
          <p:cNvSpPr txBox="1">
            <a:spLocks/>
          </p:cNvSpPr>
          <p:nvPr userDrawn="1"/>
        </p:nvSpPr>
        <p:spPr>
          <a:xfrm>
            <a:off x="941558" y="2593835"/>
            <a:ext cx="7425317" cy="246700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6600" dirty="0">
                <a:solidFill>
                  <a:schemeClr val="accent1"/>
                </a:solidFill>
              </a:rPr>
              <a:t>På sporet av</a:t>
            </a:r>
            <a:br>
              <a:rPr lang="nb-NO" sz="6600" dirty="0">
                <a:solidFill>
                  <a:schemeClr val="accent1"/>
                </a:solidFill>
              </a:rPr>
            </a:br>
            <a:r>
              <a:rPr lang="nb-NO" sz="6600" dirty="0">
                <a:solidFill>
                  <a:schemeClr val="accent5"/>
                </a:solidFill>
              </a:rPr>
              <a:t>Fornebubanen</a:t>
            </a:r>
            <a:endParaRPr lang="nb-NO" sz="6600" dirty="0"/>
          </a:p>
        </p:txBody>
      </p:sp>
      <p:sp>
        <p:nvSpPr>
          <p:cNvPr id="49" name="Rektangel 48">
            <a:extLst>
              <a:ext uri="{FF2B5EF4-FFF2-40B4-BE49-F238E27FC236}">
                <a16:creationId xmlns:a16="http://schemas.microsoft.com/office/drawing/2014/main" id="{AA965A09-83CB-9A4D-97C4-D172267D85BB}"/>
              </a:ext>
            </a:extLst>
          </p:cNvPr>
          <p:cNvSpPr/>
          <p:nvPr userDrawn="1"/>
        </p:nvSpPr>
        <p:spPr>
          <a:xfrm>
            <a:off x="6213170" y="5499381"/>
            <a:ext cx="5643886" cy="65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0" name="Rektangel 49">
            <a:extLst>
              <a:ext uri="{FF2B5EF4-FFF2-40B4-BE49-F238E27FC236}">
                <a16:creationId xmlns:a16="http://schemas.microsoft.com/office/drawing/2014/main" id="{D5C4EFF3-8F5A-5D43-9C6F-FADBACDB3B8C}"/>
              </a:ext>
            </a:extLst>
          </p:cNvPr>
          <p:cNvSpPr/>
          <p:nvPr userDrawn="1"/>
        </p:nvSpPr>
        <p:spPr>
          <a:xfrm>
            <a:off x="3899882" y="5920568"/>
            <a:ext cx="447389" cy="480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1" name="Bilde 50">
            <a:extLst>
              <a:ext uri="{FF2B5EF4-FFF2-40B4-BE49-F238E27FC236}">
                <a16:creationId xmlns:a16="http://schemas.microsoft.com/office/drawing/2014/main" id="{9D452235-D0FD-9A45-8AF3-549B43C0EC44}"/>
              </a:ext>
            </a:extLst>
          </p:cNvPr>
          <p:cNvPicPr>
            <a:picLocks noChangeAspect="1"/>
          </p:cNvPicPr>
          <p:nvPr userDrawn="1"/>
        </p:nvPicPr>
        <p:blipFill rotWithShape="1">
          <a:blip r:embed="rId2"/>
          <a:srcRect l="52270" t="11353" r="4417" b="10786"/>
          <a:stretch/>
        </p:blipFill>
        <p:spPr>
          <a:xfrm>
            <a:off x="7742548" y="1607693"/>
            <a:ext cx="2779360" cy="3526774"/>
          </a:xfrm>
          <a:prstGeom prst="rect">
            <a:avLst/>
          </a:prstGeom>
        </p:spPr>
      </p:pic>
      <p:pic>
        <p:nvPicPr>
          <p:cNvPr id="53" name="Bilde 52">
            <a:extLst>
              <a:ext uri="{FF2B5EF4-FFF2-40B4-BE49-F238E27FC236}">
                <a16:creationId xmlns:a16="http://schemas.microsoft.com/office/drawing/2014/main" id="{A32ED382-5ED7-0840-B6A2-1DCA845C7490}"/>
              </a:ext>
            </a:extLst>
          </p:cNvPr>
          <p:cNvPicPr>
            <a:picLocks noChangeAspect="1"/>
          </p:cNvPicPr>
          <p:nvPr userDrawn="1"/>
        </p:nvPicPr>
        <p:blipFill>
          <a:blip r:embed="rId3"/>
          <a:stretch>
            <a:fillRect/>
          </a:stretch>
        </p:blipFill>
        <p:spPr>
          <a:xfrm>
            <a:off x="766766" y="277901"/>
            <a:ext cx="1538788" cy="1047184"/>
          </a:xfrm>
          <a:prstGeom prst="rect">
            <a:avLst/>
          </a:prstGeom>
        </p:spPr>
      </p:pic>
    </p:spTree>
    <p:extLst>
      <p:ext uri="{BB962C8B-B14F-4D97-AF65-F5344CB8AC3E}">
        <p14:creationId xmlns:p14="http://schemas.microsoft.com/office/powerpoint/2010/main" val="2386911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innhold bilde høy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
        <p:nvSpPr>
          <p:cNvPr id="12" name="Rektangel 11">
            <a:extLst>
              <a:ext uri="{FF2B5EF4-FFF2-40B4-BE49-F238E27FC236}">
                <a16:creationId xmlns:a16="http://schemas.microsoft.com/office/drawing/2014/main" id="{E9F9074B-4284-6A4E-BBA1-57F56B43B27F}"/>
              </a:ext>
            </a:extLst>
          </p:cNvPr>
          <p:cNvSpPr/>
          <p:nvPr userDrawn="1"/>
        </p:nvSpPr>
        <p:spPr>
          <a:xfrm>
            <a:off x="228600" y="6292352"/>
            <a:ext cx="5249984" cy="4837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a:extLst>
              <a:ext uri="{FF2B5EF4-FFF2-40B4-BE49-F238E27FC236}">
                <a16:creationId xmlns:a16="http://schemas.microsoft.com/office/drawing/2014/main" id="{B2B4A1A6-5AB0-DE4A-BD52-FF095B0B035D}"/>
              </a:ext>
            </a:extLst>
          </p:cNvPr>
          <p:cNvPicPr>
            <a:picLocks noChangeAspect="1"/>
          </p:cNvPicPr>
          <p:nvPr userDrawn="1"/>
        </p:nvPicPr>
        <p:blipFill>
          <a:blip r:embed="rId2"/>
          <a:stretch>
            <a:fillRect/>
          </a:stretch>
        </p:blipFill>
        <p:spPr>
          <a:xfrm>
            <a:off x="319725" y="6292352"/>
            <a:ext cx="711282" cy="365125"/>
          </a:xfrm>
          <a:prstGeom prst="rect">
            <a:avLst/>
          </a:prstGeom>
        </p:spPr>
      </p:pic>
    </p:spTree>
    <p:extLst>
      <p:ext uri="{BB962C8B-B14F-4D97-AF65-F5344CB8AC3E}">
        <p14:creationId xmlns:p14="http://schemas.microsoft.com/office/powerpoint/2010/main" val="172154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5A253E-7FDD-4000-B5C9-3B3CA5F3CCC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3BA289D-D75C-4E12-9D0C-F8319E7AA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EA0B422-75A0-4079-93A3-85787D229EE6}"/>
              </a:ext>
            </a:extLst>
          </p:cNvPr>
          <p:cNvSpPr>
            <a:spLocks noGrp="1"/>
          </p:cNvSpPr>
          <p:nvPr>
            <p:ph type="dt" sz="half" idx="10"/>
          </p:nvPr>
        </p:nvSpPr>
        <p:spPr/>
        <p:txBody>
          <a:bodyPr/>
          <a:lstStyle/>
          <a:p>
            <a:fld id="{D78846F0-BCA8-4AF6-943C-5BACC11495B8}" type="datetimeFigureOut">
              <a:rPr lang="nb-NO" smtClean="0"/>
              <a:t>10.02.2021</a:t>
            </a:fld>
            <a:endParaRPr lang="nb-NO"/>
          </a:p>
        </p:txBody>
      </p:sp>
      <p:sp>
        <p:nvSpPr>
          <p:cNvPr id="5" name="Plassholder for bunntekst 4">
            <a:extLst>
              <a:ext uri="{FF2B5EF4-FFF2-40B4-BE49-F238E27FC236}">
                <a16:creationId xmlns:a16="http://schemas.microsoft.com/office/drawing/2014/main" id="{AEE8A7D4-F711-481F-B4F6-327B770ED6F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E2DD4D8-FE8D-47FC-960E-F75EB31F0C9D}"/>
              </a:ext>
            </a:extLst>
          </p:cNvPr>
          <p:cNvSpPr>
            <a:spLocks noGrp="1"/>
          </p:cNvSpPr>
          <p:nvPr>
            <p:ph type="sldNum" sz="quarter" idx="12"/>
          </p:nvPr>
        </p:nvSpPr>
        <p:spPr/>
        <p:txBody>
          <a:bodyPr/>
          <a:lstStyle/>
          <a:p>
            <a:fld id="{6CAE8804-34ED-4556-9391-03F67E179290}" type="slidenum">
              <a:rPr lang="nb-NO" smtClean="0"/>
              <a:t>‹#›</a:t>
            </a:fld>
            <a:endParaRPr lang="nb-NO"/>
          </a:p>
        </p:txBody>
      </p:sp>
    </p:spTree>
    <p:extLst>
      <p:ext uri="{BB962C8B-B14F-4D97-AF65-F5344CB8AC3E}">
        <p14:creationId xmlns:p14="http://schemas.microsoft.com/office/powerpoint/2010/main" val="4119416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vider A">
    <p:spTree>
      <p:nvGrpSpPr>
        <p:cNvPr id="1" name=""/>
        <p:cNvGrpSpPr/>
        <p:nvPr/>
      </p:nvGrpSpPr>
      <p:grpSpPr>
        <a:xfrm>
          <a:off x="0" y="0"/>
          <a:ext cx="0" cy="0"/>
          <a:chOff x="0" y="0"/>
          <a:chExt cx="0" cy="0"/>
        </a:xfrm>
      </p:grpSpPr>
      <p:sp>
        <p:nvSpPr>
          <p:cNvPr id="24" name="Text Placeholder 6"/>
          <p:cNvSpPr>
            <a:spLocks noGrp="1"/>
          </p:cNvSpPr>
          <p:nvPr>
            <p:ph type="body" sz="quarter" idx="25" hasCustomPrompt="1"/>
          </p:nvPr>
        </p:nvSpPr>
        <p:spPr>
          <a:xfrm>
            <a:off x="559767" y="544472"/>
            <a:ext cx="6006940" cy="253041"/>
          </a:xfrm>
        </p:spPr>
        <p:txBody>
          <a:bodyPr lIns="18000" anchor="t" anchorCtr="0">
            <a:normAutofit/>
          </a:bodyPr>
          <a:lstStyle>
            <a:lvl1pPr marL="0" indent="0">
              <a:buNone/>
              <a:defRPr sz="1333" cap="none" baseline="0">
                <a:solidFill>
                  <a:srgbClr val="063342"/>
                </a:solidFill>
              </a:defRPr>
            </a:lvl1pPr>
          </a:lstStyle>
          <a:p>
            <a:pPr lvl="0"/>
            <a:r>
              <a:rPr lang="en-GB"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37ACA48-5FC8-4460-9924-4170CAB93E9C}"/>
              </a:ext>
            </a:extLst>
          </p:cNvPr>
          <p:cNvSpPr>
            <a:spLocks noGrp="1"/>
          </p:cNvSpPr>
          <p:nvPr>
            <p:ph type="sldNum" sz="quarter" idx="12"/>
          </p:nvPr>
        </p:nvSpPr>
        <p:spPr>
          <a:xfrm>
            <a:off x="11541004" y="6401303"/>
            <a:ext cx="544421" cy="506084"/>
          </a:xfrm>
        </p:spPr>
        <p:txBody>
          <a:bodyPr/>
          <a:lstStyle/>
          <a:p>
            <a:fld id="{AF54B9EF-527F-4F31-BDA9-861CCA0FE377}" type="slidenum">
              <a:rPr lang="en-GB" smtClean="0"/>
              <a:pPr/>
              <a:t>‹#›</a:t>
            </a:fld>
            <a:endParaRPr lang="en-GB" dirty="0"/>
          </a:p>
        </p:txBody>
      </p:sp>
      <p:sp>
        <p:nvSpPr>
          <p:cNvPr id="6" name="Slide Number Placeholder 5">
            <a:extLst>
              <a:ext uri="{FF2B5EF4-FFF2-40B4-BE49-F238E27FC236}">
                <a16:creationId xmlns:a16="http://schemas.microsoft.com/office/drawing/2014/main" id="{59DCA17A-34A3-47FC-8F88-368E90282CBE}"/>
              </a:ext>
            </a:extLst>
          </p:cNvPr>
          <p:cNvSpPr txBox="1">
            <a:spLocks/>
          </p:cNvSpPr>
          <p:nvPr userDrawn="1"/>
        </p:nvSpPr>
        <p:spPr>
          <a:xfrm>
            <a:off x="575734" y="6289434"/>
            <a:ext cx="4951025" cy="506084"/>
          </a:xfrm>
          <a:prstGeom prst="rect">
            <a:avLst/>
          </a:prstGeom>
        </p:spPr>
        <p:txBody>
          <a:bodyPr vert="horz" wrap="square" lIns="0" tIns="0" rIns="0" bIns="0" rtlCol="0" anchor="ctr" anchorCtr="0"/>
          <a:lstStyle>
            <a:defPPr>
              <a:defRPr lang="en-US"/>
            </a:defPPr>
            <a:lvl1pPr marL="0" algn="r" defTabSz="914400" rtl="0" eaLnBrk="1" latinLnBrk="0" hangingPunct="1">
              <a:lnSpc>
                <a:spcPts val="600"/>
              </a:lnSpc>
              <a:defRPr sz="1050" b="0" kern="1200" cap="all" baseline="0">
                <a:solidFill>
                  <a:srgbClr val="7D8897"/>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GB" sz="1067" b="0" cap="none" dirty="0" err="1"/>
              <a:t>Prosjekteringsgruppen</a:t>
            </a:r>
            <a:r>
              <a:rPr lang="en-GB" sz="1067" b="0" cap="none" dirty="0"/>
              <a:t> </a:t>
            </a:r>
            <a:r>
              <a:rPr lang="en-GB" sz="1067" b="0" cap="none" dirty="0" err="1"/>
              <a:t>Fornebubanen</a:t>
            </a:r>
            <a:endParaRPr lang="en-GB" sz="1067" b="0" cap="none" dirty="0"/>
          </a:p>
        </p:txBody>
      </p:sp>
    </p:spTree>
    <p:extLst>
      <p:ext uri="{BB962C8B-B14F-4D97-AF65-F5344CB8AC3E}">
        <p14:creationId xmlns:p14="http://schemas.microsoft.com/office/powerpoint/2010/main" val="7712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055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lvl1pPr>
              <a:defRPr/>
            </a:lvl1pPr>
          </a:lstStyle>
          <a:p>
            <a:r>
              <a:rPr lang="nb-NO" dirty="0" smtClean="0">
                <a:solidFill>
                  <a:prstClr val="white"/>
                </a:solidFill>
              </a:rPr>
              <a:t>30.10.2014</a:t>
            </a:r>
            <a:endParaRPr lang="nb-NO" dirty="0">
              <a:solidFill>
                <a:prstClr val="white"/>
              </a:solidFill>
            </a:endParaRPr>
          </a:p>
        </p:txBody>
      </p:sp>
      <p:sp>
        <p:nvSpPr>
          <p:cNvPr id="6" name="Plassholder for lysbildenummer 5"/>
          <p:cNvSpPr>
            <a:spLocks noGrp="1"/>
          </p:cNvSpPr>
          <p:nvPr>
            <p:ph type="sldNum" sz="quarter" idx="12"/>
          </p:nvPr>
        </p:nvSpPr>
        <p:spPr/>
        <p:txBody>
          <a:bodyPr/>
          <a:lstStyle/>
          <a:p>
            <a:fld id="{CFBFA5D4-7951-41B2-927E-5337A5295656}" type="slidenum">
              <a:rPr lang="nb-NO" smtClean="0">
                <a:solidFill>
                  <a:prstClr val="black"/>
                </a:solidFill>
              </a:rPr>
              <a:pPr/>
              <a:t>‹#›</a:t>
            </a:fld>
            <a:endParaRPr lang="nb-NO" dirty="0">
              <a:solidFill>
                <a:prstClr val="black"/>
              </a:solidFill>
            </a:endParaRPr>
          </a:p>
        </p:txBody>
      </p:sp>
      <p:sp>
        <p:nvSpPr>
          <p:cNvPr id="8" name="Plassholder for tekst 7"/>
          <p:cNvSpPr>
            <a:spLocks noGrp="1"/>
          </p:cNvSpPr>
          <p:nvPr>
            <p:ph type="body" sz="quarter" idx="13"/>
          </p:nvPr>
        </p:nvSpPr>
        <p:spPr>
          <a:xfrm>
            <a:off x="1700374" y="699473"/>
            <a:ext cx="7590375" cy="354711"/>
          </a:xfrm>
        </p:spPr>
        <p:txBody>
          <a:bodyPr>
            <a:normAutofit/>
          </a:bodyPr>
          <a:lstStyle>
            <a:lvl1pPr marL="0" indent="0">
              <a:buNone/>
              <a:defRPr sz="2000">
                <a:solidFill>
                  <a:srgbClr val="ED9300"/>
                </a:solidFill>
              </a:defRPr>
            </a:lvl1pPr>
          </a:lstStyle>
          <a:p>
            <a:pPr lvl="0"/>
            <a:r>
              <a:rPr lang="nb-NO" smtClean="0"/>
              <a:t>Klikk for å redigere tekststiler i malen</a:t>
            </a:r>
          </a:p>
        </p:txBody>
      </p:sp>
      <p:sp>
        <p:nvSpPr>
          <p:cNvPr id="9" name="Plassholder for bunntekst 4"/>
          <p:cNvSpPr>
            <a:spLocks noGrp="1"/>
          </p:cNvSpPr>
          <p:nvPr>
            <p:ph type="ftr" sz="quarter" idx="11"/>
          </p:nvPr>
        </p:nvSpPr>
        <p:spPr>
          <a:xfrm>
            <a:off x="2060276" y="6398419"/>
            <a:ext cx="9661440" cy="172125"/>
          </a:xfrm>
        </p:spPr>
        <p:txBody>
          <a:bodyPr/>
          <a:lstStyle>
            <a:lvl1pPr>
              <a:defRPr b="0"/>
            </a:lvl1pPr>
          </a:lstStyle>
          <a:p>
            <a:r>
              <a:rPr lang="nb-NO" smtClean="0">
                <a:solidFill>
                  <a:prstClr val="black"/>
                </a:solidFill>
              </a:rPr>
              <a:t>Presentasjonstittel endres i "Topptekst og bunntekst" i menyen under "Sett inn"-fanen</a:t>
            </a:r>
            <a:endParaRPr lang="nb-NO" dirty="0">
              <a:solidFill>
                <a:prstClr val="black"/>
              </a:solidFill>
            </a:endParaRPr>
          </a:p>
        </p:txBody>
      </p:sp>
    </p:spTree>
    <p:extLst>
      <p:ext uri="{BB962C8B-B14F-4D97-AF65-F5344CB8AC3E}">
        <p14:creationId xmlns:p14="http://schemas.microsoft.com/office/powerpoint/2010/main" val="182728954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57416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855275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133366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76120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a:srcRect l="367" t="17730" r="8645" b="5497"/>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28" name="Bilde 27">
            <a:extLst>
              <a:ext uri="{FF2B5EF4-FFF2-40B4-BE49-F238E27FC236}">
                <a16:creationId xmlns:a16="http://schemas.microsoft.com/office/drawing/2014/main" id="{F1642DE2-E56A-914A-8CF4-F6A4077C0773}"/>
              </a:ext>
            </a:extLst>
          </p:cNvPr>
          <p:cNvPicPr>
            <a:picLocks noChangeAspect="1"/>
          </p:cNvPicPr>
          <p:nvPr userDrawn="1"/>
        </p:nvPicPr>
        <p:blipFill>
          <a:blip r:embed="rId3"/>
          <a:stretch>
            <a:fillRect/>
          </a:stretch>
        </p:blipFill>
        <p:spPr>
          <a:xfrm>
            <a:off x="1024467" y="544731"/>
            <a:ext cx="1010708" cy="518830"/>
          </a:xfrm>
          <a:prstGeom prst="rect">
            <a:avLst/>
          </a:prstGeom>
        </p:spPr>
      </p:pic>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bg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Tree>
    <p:extLst>
      <p:ext uri="{BB962C8B-B14F-4D97-AF65-F5344CB8AC3E}">
        <p14:creationId xmlns:p14="http://schemas.microsoft.com/office/powerpoint/2010/main" val="4085023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Tree>
    <p:extLst>
      <p:ext uri="{BB962C8B-B14F-4D97-AF65-F5344CB8AC3E}">
        <p14:creationId xmlns:p14="http://schemas.microsoft.com/office/powerpoint/2010/main" val="3013696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727799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318456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993436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395934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10.02.2021</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488518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10.02.2021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3758154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10.02.2021</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899817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10.02.2021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2889815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10.02.2021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Tree>
    <p:extLst>
      <p:ext uri="{BB962C8B-B14F-4D97-AF65-F5344CB8AC3E}">
        <p14:creationId xmlns:p14="http://schemas.microsoft.com/office/powerpoint/2010/main" val="233458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a:srcRect l="367" t="17730" r="8645" b="5497"/>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bg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4" name="Bilde 13">
            <a:extLst>
              <a:ext uri="{FF2B5EF4-FFF2-40B4-BE49-F238E27FC236}">
                <a16:creationId xmlns:a16="http://schemas.microsoft.com/office/drawing/2014/main" id="{B08BE20A-6A5F-E54C-B6AD-79FF3B89FDE0}"/>
              </a:ext>
            </a:extLst>
          </p:cNvPr>
          <p:cNvPicPr>
            <a:picLocks noChangeAspect="1"/>
          </p:cNvPicPr>
          <p:nvPr userDrawn="1"/>
        </p:nvPicPr>
        <p:blipFill rotWithShape="1">
          <a:blip r:embed="rId3"/>
          <a:srcRect l="15453" t="22824" r="16291" b="22885"/>
          <a:stretch/>
        </p:blipFill>
        <p:spPr>
          <a:xfrm>
            <a:off x="1000228" y="501765"/>
            <a:ext cx="1079454" cy="584292"/>
          </a:xfrm>
          <a:prstGeom prst="rect">
            <a:avLst/>
          </a:prstGeom>
        </p:spPr>
      </p:pic>
    </p:spTree>
    <p:extLst>
      <p:ext uri="{BB962C8B-B14F-4D97-AF65-F5344CB8AC3E}">
        <p14:creationId xmlns:p14="http://schemas.microsoft.com/office/powerpoint/2010/main" val="45442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10.02.2021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gul</a:t>
            </a:r>
          </a:p>
        </p:txBody>
      </p:sp>
    </p:spTree>
    <p:extLst>
      <p:ext uri="{BB962C8B-B14F-4D97-AF65-F5344CB8AC3E}">
        <p14:creationId xmlns:p14="http://schemas.microsoft.com/office/powerpoint/2010/main" val="3116103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10.02.2021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beige</a:t>
            </a:r>
          </a:p>
        </p:txBody>
      </p:sp>
    </p:spTree>
    <p:extLst>
      <p:ext uri="{BB962C8B-B14F-4D97-AF65-F5344CB8AC3E}">
        <p14:creationId xmlns:p14="http://schemas.microsoft.com/office/powerpoint/2010/main" val="269038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822465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10.02.2021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436313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10.02.2021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622379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10.02.2021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Rediger tekststiler i malen</a:t>
            </a:r>
          </a:p>
        </p:txBody>
      </p:sp>
    </p:spTree>
    <p:extLst>
      <p:ext uri="{BB962C8B-B14F-4D97-AF65-F5344CB8AC3E}">
        <p14:creationId xmlns:p14="http://schemas.microsoft.com/office/powerpoint/2010/main" val="563298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813143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779797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10.02.2021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3098391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10.02.2021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9933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a:srcRect l="367" t="17730" r="8645" b="5497"/>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accent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4" name="Bilde 13">
            <a:extLst>
              <a:ext uri="{FF2B5EF4-FFF2-40B4-BE49-F238E27FC236}">
                <a16:creationId xmlns:a16="http://schemas.microsoft.com/office/drawing/2014/main" id="{B08BE20A-6A5F-E54C-B6AD-79FF3B89FDE0}"/>
              </a:ext>
            </a:extLst>
          </p:cNvPr>
          <p:cNvPicPr>
            <a:picLocks noChangeAspect="1"/>
          </p:cNvPicPr>
          <p:nvPr userDrawn="1"/>
        </p:nvPicPr>
        <p:blipFill rotWithShape="1">
          <a:blip r:embed="rId3"/>
          <a:srcRect l="15453" t="22824" r="16291" b="22885"/>
          <a:stretch/>
        </p:blipFill>
        <p:spPr>
          <a:xfrm>
            <a:off x="1000228" y="501765"/>
            <a:ext cx="1079454" cy="584292"/>
          </a:xfrm>
          <a:prstGeom prst="rect">
            <a:avLst/>
          </a:prstGeom>
        </p:spPr>
      </p:pic>
    </p:spTree>
    <p:extLst>
      <p:ext uri="{BB962C8B-B14F-4D97-AF65-F5344CB8AC3E}">
        <p14:creationId xmlns:p14="http://schemas.microsoft.com/office/powerpoint/2010/main" val="3342509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10.02.2021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1398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10.02.2021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879945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10.02.2021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240183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10.02.2021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552503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10.02.2021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967510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legg et bilde i </a:t>
            </a:r>
            <a:r>
              <a:rPr lang="nb-NO" noProof="0" dirty="0" err="1"/>
              <a:t>bildeboksen</a:t>
            </a:r>
            <a:r>
              <a:rPr lang="nb-NO" noProof="0" dirty="0"/>
              <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10.02.2021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709530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10.02.2021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2479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tellysbilde bilde byen">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9F5E3CE6-B9A7-EB46-8F04-48D7FE26CC3D}"/>
              </a:ext>
            </a:extLst>
          </p:cNvPr>
          <p:cNvSpPr/>
          <p:nvPr userDrawn="1"/>
        </p:nvSpPr>
        <p:spPr>
          <a:xfrm>
            <a:off x="0" y="6164494"/>
            <a:ext cx="1377587" cy="575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9" name="Bilde 18">
            <a:extLst>
              <a:ext uri="{FF2B5EF4-FFF2-40B4-BE49-F238E27FC236}">
                <a16:creationId xmlns:a16="http://schemas.microsoft.com/office/drawing/2014/main" id="{D08C49DE-363C-F645-B1F2-4DAC2EC49763}"/>
              </a:ext>
            </a:extLst>
          </p:cNvPr>
          <p:cNvPicPr>
            <a:picLocks noChangeAspect="1"/>
          </p:cNvPicPr>
          <p:nvPr userDrawn="1"/>
        </p:nvPicPr>
        <p:blipFill>
          <a:blip r:embed="rId2"/>
          <a:stretch>
            <a:fillRect/>
          </a:stretch>
        </p:blipFill>
        <p:spPr>
          <a:xfrm>
            <a:off x="752111" y="485001"/>
            <a:ext cx="1475567" cy="1004161"/>
          </a:xfrm>
          <a:prstGeom prst="rect">
            <a:avLst/>
          </a:prstGeom>
        </p:spPr>
      </p:pic>
    </p:spTree>
    <p:extLst>
      <p:ext uri="{BB962C8B-B14F-4D97-AF65-F5344CB8AC3E}">
        <p14:creationId xmlns:p14="http://schemas.microsoft.com/office/powerpoint/2010/main" val="208797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9F5E3CE6-B9A7-EB46-8F04-48D7FE26CC3D}"/>
              </a:ext>
            </a:extLst>
          </p:cNvPr>
          <p:cNvSpPr/>
          <p:nvPr userDrawn="1"/>
        </p:nvSpPr>
        <p:spPr>
          <a:xfrm>
            <a:off x="0" y="6164494"/>
            <a:ext cx="1377587" cy="57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7" name="Bilde 6">
            <a:extLst>
              <a:ext uri="{FF2B5EF4-FFF2-40B4-BE49-F238E27FC236}">
                <a16:creationId xmlns:a16="http://schemas.microsoft.com/office/drawing/2014/main" id="{361D206F-B111-3A44-9010-402BF655D562}"/>
              </a:ext>
            </a:extLst>
          </p:cNvPr>
          <p:cNvPicPr>
            <a:picLocks noChangeAspect="1"/>
          </p:cNvPicPr>
          <p:nvPr userDrawn="1"/>
        </p:nvPicPr>
        <p:blipFill>
          <a:blip r:embed="rId2"/>
          <a:stretch>
            <a:fillRect/>
          </a:stretch>
        </p:blipFill>
        <p:spPr>
          <a:xfrm>
            <a:off x="731100" y="465717"/>
            <a:ext cx="1527800" cy="1039706"/>
          </a:xfrm>
          <a:prstGeom prst="rect">
            <a:avLst/>
          </a:prstGeom>
        </p:spPr>
      </p:pic>
    </p:spTree>
    <p:extLst>
      <p:ext uri="{BB962C8B-B14F-4D97-AF65-F5344CB8AC3E}">
        <p14:creationId xmlns:p14="http://schemas.microsoft.com/office/powerpoint/2010/main" val="235518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10.02.2021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image" Target="../media/image2.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10.02.2021</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27"/>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71" r:id="rId1"/>
    <p:sldLayoutId id="2147483875" r:id="rId2"/>
    <p:sldLayoutId id="2147483872" r:id="rId3"/>
    <p:sldLayoutId id="2147483873" r:id="rId4"/>
    <p:sldLayoutId id="2147483874" r:id="rId5"/>
    <p:sldLayoutId id="2147483867" r:id="rId6"/>
    <p:sldLayoutId id="2147483868" r:id="rId7"/>
    <p:sldLayoutId id="2147483786" r:id="rId8"/>
    <p:sldLayoutId id="2147483706" r:id="rId9"/>
    <p:sldLayoutId id="2147483711" r:id="rId10"/>
    <p:sldLayoutId id="2147483850" r:id="rId11"/>
    <p:sldLayoutId id="2147483849" r:id="rId12"/>
    <p:sldLayoutId id="2147483844" r:id="rId13"/>
    <p:sldLayoutId id="2147483740" r:id="rId14"/>
    <p:sldLayoutId id="2147483741" r:id="rId15"/>
    <p:sldLayoutId id="2147483860" r:id="rId16"/>
    <p:sldLayoutId id="2147483742" r:id="rId17"/>
    <p:sldLayoutId id="2147483743" r:id="rId18"/>
    <p:sldLayoutId id="2147483870" r:id="rId19"/>
    <p:sldLayoutId id="2147483869" r:id="rId20"/>
    <p:sldLayoutId id="2147483864" r:id="rId21"/>
    <p:sldLayoutId id="2147483908" r:id="rId22"/>
    <p:sldLayoutId id="2147483910" r:id="rId23"/>
    <p:sldLayoutId id="2147483912" r:id="rId24"/>
    <p:sldLayoutId id="2147483914" r:id="rId2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2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10.02.2021</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87082062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microsoft.com/office/2007/relationships/hdphoto" Target="../media/hdphoto2.wdp"/><Relationship Id="rId7" Type="http://schemas.openxmlformats.org/officeDocument/2006/relationships/image" Target="../media/image32.jpg"/><Relationship Id="rId12" Type="http://schemas.openxmlformats.org/officeDocument/2006/relationships/image" Target="../media/image37.jpeg"/><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mailto:kommunikasjon@fob.oslo.kommune.no"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076493E-6D1C-4CBB-9573-5C1C0E991330}"/>
              </a:ext>
            </a:extLst>
          </p:cNvPr>
          <p:cNvSpPr>
            <a:spLocks noGrp="1"/>
          </p:cNvSpPr>
          <p:nvPr>
            <p:ph type="dt" sz="half" idx="10"/>
          </p:nvPr>
        </p:nvSpPr>
        <p:spPr/>
        <p:txBody>
          <a:bodyPr/>
          <a:lstStyle/>
          <a:p>
            <a:fld id="{F29D7420-2B41-5A47-8224-27AB9025098A}" type="datetime1">
              <a:rPr lang="nb-NO" smtClean="0"/>
              <a:t>10.02.2021</a:t>
            </a:fld>
            <a:endParaRPr lang="nb-NO" dirty="0"/>
          </a:p>
        </p:txBody>
      </p:sp>
      <p:sp>
        <p:nvSpPr>
          <p:cNvPr id="3" name="Plassholder for lysbildenummer 2">
            <a:extLst>
              <a:ext uri="{FF2B5EF4-FFF2-40B4-BE49-F238E27FC236}">
                <a16:creationId xmlns:a16="http://schemas.microsoft.com/office/drawing/2014/main" id="{21B54798-6333-40DF-89E0-B7F59172E3B4}"/>
              </a:ext>
            </a:extLst>
          </p:cNvPr>
          <p:cNvSpPr>
            <a:spLocks noGrp="1"/>
          </p:cNvSpPr>
          <p:nvPr>
            <p:ph type="sldNum" sz="quarter" idx="12"/>
          </p:nvPr>
        </p:nvSpPr>
        <p:spPr/>
        <p:txBody>
          <a:bodyPr/>
          <a:lstStyle/>
          <a:p>
            <a:fld id="{8ACEFDFC-287E-0A4D-81A7-6CC8C070690D}" type="slidenum">
              <a:rPr lang="nb-NO" smtClean="0"/>
              <a:t>1</a:t>
            </a:fld>
            <a:endParaRPr lang="nb-NO" dirty="0"/>
          </a:p>
        </p:txBody>
      </p:sp>
    </p:spTree>
    <p:extLst>
      <p:ext uri="{BB962C8B-B14F-4D97-AF65-F5344CB8AC3E}">
        <p14:creationId xmlns:p14="http://schemas.microsoft.com/office/powerpoint/2010/main" val="1517869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F5B102-47E3-4AF4-950C-C0468CE858DB}"/>
              </a:ext>
            </a:extLst>
          </p:cNvPr>
          <p:cNvSpPr>
            <a:spLocks noGrp="1"/>
          </p:cNvSpPr>
          <p:nvPr>
            <p:ph type="ctrTitle"/>
          </p:nvPr>
        </p:nvSpPr>
        <p:spPr>
          <a:xfrm>
            <a:off x="826168" y="365178"/>
            <a:ext cx="9144000" cy="449763"/>
          </a:xfrm>
        </p:spPr>
        <p:txBody>
          <a:bodyPr>
            <a:normAutofit/>
          </a:bodyPr>
          <a:lstStyle/>
          <a:p>
            <a:r>
              <a:rPr lang="nb-NO" sz="2400" dirty="0">
                <a:solidFill>
                  <a:schemeClr val="accent1"/>
                </a:solidFill>
              </a:rPr>
              <a:t>Fornebubanen Vækerø – Majorstua  </a:t>
            </a:r>
          </a:p>
        </p:txBody>
      </p:sp>
      <p:sp>
        <p:nvSpPr>
          <p:cNvPr id="3" name="Undertittel 2">
            <a:extLst>
              <a:ext uri="{FF2B5EF4-FFF2-40B4-BE49-F238E27FC236}">
                <a16:creationId xmlns:a16="http://schemas.microsoft.com/office/drawing/2014/main" id="{8EDE21F5-43BF-4627-B85C-5182FCDD0B7B}"/>
              </a:ext>
            </a:extLst>
          </p:cNvPr>
          <p:cNvSpPr>
            <a:spLocks noGrp="1"/>
          </p:cNvSpPr>
          <p:nvPr>
            <p:ph type="subTitle" idx="1"/>
          </p:nvPr>
        </p:nvSpPr>
        <p:spPr>
          <a:xfrm>
            <a:off x="256674" y="890337"/>
            <a:ext cx="10459452" cy="5655426"/>
          </a:xfrm>
          <a:ln>
            <a:solidFill>
              <a:schemeClr val="tx1"/>
            </a:solidFill>
          </a:ln>
        </p:spPr>
        <p:txBody>
          <a:bodyPr/>
          <a:lstStyle/>
          <a:p>
            <a:r>
              <a:rPr lang="nb-NO" dirty="0"/>
              <a:t> </a:t>
            </a:r>
          </a:p>
        </p:txBody>
      </p:sp>
      <p:sp>
        <p:nvSpPr>
          <p:cNvPr id="4" name="Pil: høyre 3">
            <a:extLst>
              <a:ext uri="{FF2B5EF4-FFF2-40B4-BE49-F238E27FC236}">
                <a16:creationId xmlns:a16="http://schemas.microsoft.com/office/drawing/2014/main" id="{EF20116B-95E2-48A4-95A9-6853ED4A6634}"/>
              </a:ext>
            </a:extLst>
          </p:cNvPr>
          <p:cNvSpPr/>
          <p:nvPr/>
        </p:nvSpPr>
        <p:spPr>
          <a:xfrm>
            <a:off x="605590" y="1467854"/>
            <a:ext cx="1399674" cy="22458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2020</a:t>
            </a:r>
          </a:p>
        </p:txBody>
      </p:sp>
      <p:sp>
        <p:nvSpPr>
          <p:cNvPr id="15" name="Rektangel 14">
            <a:extLst>
              <a:ext uri="{FF2B5EF4-FFF2-40B4-BE49-F238E27FC236}">
                <a16:creationId xmlns:a16="http://schemas.microsoft.com/office/drawing/2014/main" id="{173C9B7D-1797-4FED-8267-9354ABBA9D47}"/>
              </a:ext>
            </a:extLst>
          </p:cNvPr>
          <p:cNvSpPr/>
          <p:nvPr/>
        </p:nvSpPr>
        <p:spPr>
          <a:xfrm>
            <a:off x="4506981" y="3397539"/>
            <a:ext cx="3438721" cy="208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t>Driving tunnel </a:t>
            </a:r>
            <a:r>
              <a:rPr lang="nb-NO" sz="1000" dirty="0" smtClean="0"/>
              <a:t>Skøyen </a:t>
            </a:r>
            <a:r>
              <a:rPr lang="nb-NO" sz="1000" dirty="0"/>
              <a:t>- </a:t>
            </a:r>
            <a:r>
              <a:rPr lang="nb-NO" sz="1000" dirty="0" smtClean="0"/>
              <a:t>Majorstua</a:t>
            </a:r>
            <a:endParaRPr lang="nb-NO" sz="1000" dirty="0"/>
          </a:p>
        </p:txBody>
      </p:sp>
      <p:sp>
        <p:nvSpPr>
          <p:cNvPr id="24" name="Pil: høyre 23">
            <a:extLst>
              <a:ext uri="{FF2B5EF4-FFF2-40B4-BE49-F238E27FC236}">
                <a16:creationId xmlns:a16="http://schemas.microsoft.com/office/drawing/2014/main" id="{C520DB10-8F01-4D62-B028-1FB809433C93}"/>
              </a:ext>
            </a:extLst>
          </p:cNvPr>
          <p:cNvSpPr/>
          <p:nvPr/>
        </p:nvSpPr>
        <p:spPr>
          <a:xfrm>
            <a:off x="2005264" y="1467854"/>
            <a:ext cx="1399674" cy="22458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2021</a:t>
            </a:r>
          </a:p>
        </p:txBody>
      </p:sp>
      <p:sp>
        <p:nvSpPr>
          <p:cNvPr id="25" name="Pil: høyre 24">
            <a:extLst>
              <a:ext uri="{FF2B5EF4-FFF2-40B4-BE49-F238E27FC236}">
                <a16:creationId xmlns:a16="http://schemas.microsoft.com/office/drawing/2014/main" id="{26C66BD5-991E-46E6-A0AB-4F059A843CCE}"/>
              </a:ext>
            </a:extLst>
          </p:cNvPr>
          <p:cNvSpPr/>
          <p:nvPr/>
        </p:nvSpPr>
        <p:spPr>
          <a:xfrm>
            <a:off x="3404939" y="1467854"/>
            <a:ext cx="1399674" cy="22458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2022</a:t>
            </a:r>
          </a:p>
        </p:txBody>
      </p:sp>
      <p:sp>
        <p:nvSpPr>
          <p:cNvPr id="26" name="Pil: høyre 25">
            <a:extLst>
              <a:ext uri="{FF2B5EF4-FFF2-40B4-BE49-F238E27FC236}">
                <a16:creationId xmlns:a16="http://schemas.microsoft.com/office/drawing/2014/main" id="{65ECE5E7-11CD-4D7F-A62E-6F3FDD44FCDD}"/>
              </a:ext>
            </a:extLst>
          </p:cNvPr>
          <p:cNvSpPr/>
          <p:nvPr/>
        </p:nvSpPr>
        <p:spPr>
          <a:xfrm>
            <a:off x="4810626" y="1467853"/>
            <a:ext cx="1399674" cy="22458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2023</a:t>
            </a:r>
          </a:p>
        </p:txBody>
      </p:sp>
      <p:sp>
        <p:nvSpPr>
          <p:cNvPr id="27" name="Pil: høyre 26">
            <a:extLst>
              <a:ext uri="{FF2B5EF4-FFF2-40B4-BE49-F238E27FC236}">
                <a16:creationId xmlns:a16="http://schemas.microsoft.com/office/drawing/2014/main" id="{E014ED10-41EC-4D1B-8DE3-0A2EFA48E9F1}"/>
              </a:ext>
            </a:extLst>
          </p:cNvPr>
          <p:cNvSpPr/>
          <p:nvPr/>
        </p:nvSpPr>
        <p:spPr>
          <a:xfrm>
            <a:off x="6226342" y="1475875"/>
            <a:ext cx="1399674" cy="22458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2024</a:t>
            </a:r>
          </a:p>
        </p:txBody>
      </p:sp>
      <p:sp>
        <p:nvSpPr>
          <p:cNvPr id="28" name="Pil: høyre 27">
            <a:extLst>
              <a:ext uri="{FF2B5EF4-FFF2-40B4-BE49-F238E27FC236}">
                <a16:creationId xmlns:a16="http://schemas.microsoft.com/office/drawing/2014/main" id="{8701CE7F-D51A-436C-AA70-E6ACC9A19615}"/>
              </a:ext>
            </a:extLst>
          </p:cNvPr>
          <p:cNvSpPr/>
          <p:nvPr/>
        </p:nvSpPr>
        <p:spPr>
          <a:xfrm>
            <a:off x="7650079" y="1475875"/>
            <a:ext cx="1399674" cy="22458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2025</a:t>
            </a:r>
          </a:p>
        </p:txBody>
      </p:sp>
      <p:sp>
        <p:nvSpPr>
          <p:cNvPr id="29" name="Pil: høyre 28">
            <a:extLst>
              <a:ext uri="{FF2B5EF4-FFF2-40B4-BE49-F238E27FC236}">
                <a16:creationId xmlns:a16="http://schemas.microsoft.com/office/drawing/2014/main" id="{DDA06D42-BEC8-4677-AC3F-040299A04F30}"/>
              </a:ext>
            </a:extLst>
          </p:cNvPr>
          <p:cNvSpPr/>
          <p:nvPr/>
        </p:nvSpPr>
        <p:spPr>
          <a:xfrm>
            <a:off x="9073817" y="1467853"/>
            <a:ext cx="1399674" cy="22458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a:t>2026</a:t>
            </a:r>
          </a:p>
        </p:txBody>
      </p:sp>
      <p:sp>
        <p:nvSpPr>
          <p:cNvPr id="30" name="Rektangel 29">
            <a:extLst>
              <a:ext uri="{FF2B5EF4-FFF2-40B4-BE49-F238E27FC236}">
                <a16:creationId xmlns:a16="http://schemas.microsoft.com/office/drawing/2014/main" id="{D586118B-F0FE-4202-B037-9F731912254B}"/>
              </a:ext>
            </a:extLst>
          </p:cNvPr>
          <p:cNvSpPr/>
          <p:nvPr/>
        </p:nvSpPr>
        <p:spPr>
          <a:xfrm>
            <a:off x="631661" y="1980164"/>
            <a:ext cx="3950614" cy="2897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t>Regulering Vækerø - Majorstua</a:t>
            </a:r>
          </a:p>
        </p:txBody>
      </p:sp>
      <p:sp>
        <p:nvSpPr>
          <p:cNvPr id="31" name="Rektangel 30">
            <a:extLst>
              <a:ext uri="{FF2B5EF4-FFF2-40B4-BE49-F238E27FC236}">
                <a16:creationId xmlns:a16="http://schemas.microsoft.com/office/drawing/2014/main" id="{D6EB869B-4FD3-46FA-A1EC-F18609F5AC25}"/>
              </a:ext>
            </a:extLst>
          </p:cNvPr>
          <p:cNvSpPr/>
          <p:nvPr/>
        </p:nvSpPr>
        <p:spPr>
          <a:xfrm>
            <a:off x="5794036" y="4071876"/>
            <a:ext cx="2264286" cy="43638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t>Innføring </a:t>
            </a:r>
            <a:r>
              <a:rPr lang="nb-NO" sz="1000" dirty="0" smtClean="0"/>
              <a:t>Majorstua</a:t>
            </a:r>
            <a:endParaRPr lang="nb-NO" sz="1000" dirty="0"/>
          </a:p>
        </p:txBody>
      </p:sp>
      <p:sp>
        <p:nvSpPr>
          <p:cNvPr id="19" name="Rektangel 18">
            <a:extLst>
              <a:ext uri="{FF2B5EF4-FFF2-40B4-BE49-F238E27FC236}">
                <a16:creationId xmlns:a16="http://schemas.microsoft.com/office/drawing/2014/main" id="{2155EDC6-EEBF-454C-8673-9FFAE2572280}"/>
              </a:ext>
            </a:extLst>
          </p:cNvPr>
          <p:cNvSpPr/>
          <p:nvPr/>
        </p:nvSpPr>
        <p:spPr>
          <a:xfrm>
            <a:off x="2449586" y="2590269"/>
            <a:ext cx="2424420" cy="199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t>Tverrslag Skøyen</a:t>
            </a:r>
          </a:p>
        </p:txBody>
      </p:sp>
      <p:sp>
        <p:nvSpPr>
          <p:cNvPr id="21" name="Rektangel 20">
            <a:extLst>
              <a:ext uri="{FF2B5EF4-FFF2-40B4-BE49-F238E27FC236}">
                <a16:creationId xmlns:a16="http://schemas.microsoft.com/office/drawing/2014/main" id="{7370C5F2-171D-4C55-96E6-0A9045C97AD9}"/>
              </a:ext>
            </a:extLst>
          </p:cNvPr>
          <p:cNvSpPr/>
          <p:nvPr/>
        </p:nvSpPr>
        <p:spPr>
          <a:xfrm>
            <a:off x="3234765" y="2859680"/>
            <a:ext cx="894043" cy="537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err="1" smtClean="0"/>
              <a:t>Løsmasse</a:t>
            </a:r>
            <a:r>
              <a:rPr lang="nb-NO" sz="1000" dirty="0" smtClean="0"/>
              <a:t>-kulvert </a:t>
            </a:r>
            <a:r>
              <a:rPr lang="nb-NO" sz="1000" dirty="0"/>
              <a:t>Madserud</a:t>
            </a:r>
          </a:p>
        </p:txBody>
      </p:sp>
      <p:sp>
        <p:nvSpPr>
          <p:cNvPr id="20" name="Rektangel 19">
            <a:extLst>
              <a:ext uri="{FF2B5EF4-FFF2-40B4-BE49-F238E27FC236}">
                <a16:creationId xmlns:a16="http://schemas.microsoft.com/office/drawing/2014/main" id="{173C9B7D-1797-4FED-8267-9354ABBA9D47}"/>
              </a:ext>
            </a:extLst>
          </p:cNvPr>
          <p:cNvSpPr/>
          <p:nvPr/>
        </p:nvSpPr>
        <p:spPr>
          <a:xfrm>
            <a:off x="4810626" y="3701670"/>
            <a:ext cx="2348915" cy="266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smtClean="0"/>
              <a:t>Driving tunnel Vækerø - Skøyen</a:t>
            </a:r>
            <a:endParaRPr lang="nb-NO" sz="1000" dirty="0"/>
          </a:p>
        </p:txBody>
      </p:sp>
      <p:sp>
        <p:nvSpPr>
          <p:cNvPr id="22" name="Rektangel 21">
            <a:extLst>
              <a:ext uri="{FF2B5EF4-FFF2-40B4-BE49-F238E27FC236}">
                <a16:creationId xmlns:a16="http://schemas.microsoft.com/office/drawing/2014/main" id="{8EEA5301-262B-4B9C-A133-3000465DA036}"/>
              </a:ext>
            </a:extLst>
          </p:cNvPr>
          <p:cNvSpPr/>
          <p:nvPr/>
        </p:nvSpPr>
        <p:spPr>
          <a:xfrm>
            <a:off x="7222919" y="4599932"/>
            <a:ext cx="3103335" cy="235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smtClean="0"/>
              <a:t>Bygging Skøyen stasjon</a:t>
            </a:r>
            <a:endParaRPr lang="nb-NO" sz="1000" dirty="0"/>
          </a:p>
        </p:txBody>
      </p:sp>
    </p:spTree>
    <p:extLst>
      <p:ext uri="{BB962C8B-B14F-4D97-AF65-F5344CB8AC3E}">
        <p14:creationId xmlns:p14="http://schemas.microsoft.com/office/powerpoint/2010/main" val="1251421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9B54BC-D102-4A8A-BAB4-25CA6D8AF9E2}"/>
              </a:ext>
            </a:extLst>
          </p:cNvPr>
          <p:cNvSpPr>
            <a:spLocks noGrp="1"/>
          </p:cNvSpPr>
          <p:nvPr>
            <p:ph type="title"/>
          </p:nvPr>
        </p:nvSpPr>
        <p:spPr/>
        <p:txBody>
          <a:bodyPr/>
          <a:lstStyle/>
          <a:p>
            <a:r>
              <a:rPr lang="nb-NO" dirty="0">
                <a:solidFill>
                  <a:srgbClr val="034C45"/>
                </a:solidFill>
              </a:rPr>
              <a:t>Sikkerhet for tredjepart – alle som ferdes der Fornebubanen bygger</a:t>
            </a:r>
          </a:p>
        </p:txBody>
      </p:sp>
      <p:sp>
        <p:nvSpPr>
          <p:cNvPr id="3" name="Plassholder for innhold 2">
            <a:extLst>
              <a:ext uri="{FF2B5EF4-FFF2-40B4-BE49-F238E27FC236}">
                <a16:creationId xmlns:a16="http://schemas.microsoft.com/office/drawing/2014/main" id="{AFD7CA67-2E68-423B-9030-F5AC2EAFE1AE}"/>
              </a:ext>
            </a:extLst>
          </p:cNvPr>
          <p:cNvSpPr>
            <a:spLocks noGrp="1"/>
          </p:cNvSpPr>
          <p:nvPr>
            <p:ph idx="1"/>
          </p:nvPr>
        </p:nvSpPr>
        <p:spPr>
          <a:xfrm>
            <a:off x="695326" y="2032000"/>
            <a:ext cx="6323541" cy="4038600"/>
          </a:xfrm>
        </p:spPr>
        <p:txBody>
          <a:bodyPr/>
          <a:lstStyle/>
          <a:p>
            <a:r>
              <a:rPr lang="nb-NO" sz="1400" dirty="0"/>
              <a:t>HMS handler både om sikkerhet for dem som jobber på anleggsområdene og alle som ferdes ved anleggsområdene</a:t>
            </a:r>
          </a:p>
          <a:p>
            <a:r>
              <a:rPr lang="nb-NO" sz="1400" dirty="0"/>
              <a:t>Anleggsområder gjerdes inn og sikres med adgangskontroll</a:t>
            </a:r>
          </a:p>
          <a:p>
            <a:r>
              <a:rPr lang="nb-NO" sz="1400" dirty="0"/>
              <a:t>Lastebiler spyles og sjekkes for løs stein ut av anleggsområdet</a:t>
            </a:r>
          </a:p>
          <a:p>
            <a:r>
              <a:rPr lang="nb-NO" sz="1400" dirty="0"/>
              <a:t>Trafikkvakter kan settes inn om nødvendig</a:t>
            </a:r>
          </a:p>
          <a:p>
            <a:r>
              <a:rPr lang="nb-NO" sz="1400" dirty="0"/>
              <a:t>Tiltak for skjerming av støy og støv kan bli nødvendig ved overskridelse av tillatte grenseverdier</a:t>
            </a:r>
          </a:p>
          <a:p>
            <a:r>
              <a:rPr lang="nb-NO" sz="1400" dirty="0"/>
              <a:t>Tilpasninger i samarbeid med entreprenør og naboer - for sikker gjennomføring av arbeidet</a:t>
            </a:r>
          </a:p>
          <a:p>
            <a:r>
              <a:rPr lang="nb-NO" sz="1400" dirty="0"/>
              <a:t>Trygg gang- og sykkelvei skal opprettholdes i anleggsperioden</a:t>
            </a:r>
          </a:p>
        </p:txBody>
      </p:sp>
      <p:sp>
        <p:nvSpPr>
          <p:cNvPr id="4" name="Plassholder for dato 3">
            <a:extLst>
              <a:ext uri="{FF2B5EF4-FFF2-40B4-BE49-F238E27FC236}">
                <a16:creationId xmlns:a16="http://schemas.microsoft.com/office/drawing/2014/main" id="{84AC5989-ED04-40D9-B269-50A9962F2FC0}"/>
              </a:ext>
            </a:extLst>
          </p:cNvPr>
          <p:cNvSpPr>
            <a:spLocks noGrp="1"/>
          </p:cNvSpPr>
          <p:nvPr>
            <p:ph type="dt" sz="half" idx="10"/>
          </p:nvPr>
        </p:nvSpPr>
        <p:spPr/>
        <p:txBody>
          <a:bodyPr/>
          <a:lstStyle/>
          <a:p>
            <a:fld id="{C20DE0DF-BE6B-D248-92A9-54242D212695}" type="datetime1">
              <a:rPr lang="nb-NO" smtClean="0"/>
              <a:t>10.02.2021</a:t>
            </a:fld>
            <a:endParaRPr lang="nb-NO" dirty="0"/>
          </a:p>
        </p:txBody>
      </p:sp>
      <p:sp>
        <p:nvSpPr>
          <p:cNvPr id="5" name="Plassholder for lysbildenummer 4">
            <a:extLst>
              <a:ext uri="{FF2B5EF4-FFF2-40B4-BE49-F238E27FC236}">
                <a16:creationId xmlns:a16="http://schemas.microsoft.com/office/drawing/2014/main" id="{681039DC-777C-4444-AEBA-705E61DA5F03}"/>
              </a:ext>
            </a:extLst>
          </p:cNvPr>
          <p:cNvSpPr>
            <a:spLocks noGrp="1"/>
          </p:cNvSpPr>
          <p:nvPr>
            <p:ph type="sldNum" sz="quarter" idx="12"/>
          </p:nvPr>
        </p:nvSpPr>
        <p:spPr/>
        <p:txBody>
          <a:bodyPr/>
          <a:lstStyle/>
          <a:p>
            <a:fld id="{8ACEFDFC-287E-0A4D-81A7-6CC8C070690D}" type="slidenum">
              <a:rPr lang="nb-NO" smtClean="0"/>
              <a:t>11</a:t>
            </a:fld>
            <a:endParaRPr lang="nb-NO" dirty="0"/>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9722" y="4304141"/>
            <a:ext cx="4507318" cy="1988211"/>
          </a:xfrm>
          <a:prstGeom prst="rect">
            <a:avLst/>
          </a:prstGeom>
        </p:spPr>
      </p:pic>
    </p:spTree>
    <p:extLst>
      <p:ext uri="{BB962C8B-B14F-4D97-AF65-F5344CB8AC3E}">
        <p14:creationId xmlns:p14="http://schemas.microsoft.com/office/powerpoint/2010/main" val="3223931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88F3F8D6-0695-496C-B0F0-7A5D69012706}"/>
              </a:ext>
            </a:extLst>
          </p:cNvPr>
          <p:cNvSpPr txBox="1"/>
          <p:nvPr/>
        </p:nvSpPr>
        <p:spPr>
          <a:xfrm>
            <a:off x="12563099" y="3206893"/>
            <a:ext cx="166578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white"/>
                </a:solidFill>
                <a:effectLst/>
                <a:uLnTx/>
                <a:uFillTx/>
                <a:latin typeface="Verdana"/>
                <a:ea typeface="+mn-ea"/>
                <a:cs typeface="+mn-cs"/>
              </a:rPr>
              <a:t>4   utlasting</a:t>
            </a:r>
          </a:p>
        </p:txBody>
      </p:sp>
      <p:sp>
        <p:nvSpPr>
          <p:cNvPr id="11" name="TekstSylinder 10">
            <a:extLst>
              <a:ext uri="{FF2B5EF4-FFF2-40B4-BE49-F238E27FC236}">
                <a16:creationId xmlns:a16="http://schemas.microsoft.com/office/drawing/2014/main" id="{B01B6606-0D0C-461D-B390-90EC698720F7}"/>
              </a:ext>
            </a:extLst>
          </p:cNvPr>
          <p:cNvSpPr txBox="1"/>
          <p:nvPr/>
        </p:nvSpPr>
        <p:spPr>
          <a:xfrm>
            <a:off x="12563098" y="4120513"/>
            <a:ext cx="262438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white"/>
                </a:solidFill>
                <a:effectLst/>
                <a:uLnTx/>
                <a:uFillTx/>
                <a:latin typeface="Verdana"/>
                <a:ea typeface="+mn-ea"/>
                <a:cs typeface="+mn-cs"/>
              </a:rPr>
              <a:t>5   rensk og sikring</a:t>
            </a:r>
          </a:p>
        </p:txBody>
      </p:sp>
      <p:pic>
        <p:nvPicPr>
          <p:cNvPr id="128" name="Picture 2" descr="Relatert bilde">
            <a:extLst>
              <a:ext uri="{FF2B5EF4-FFF2-40B4-BE49-F238E27FC236}">
                <a16:creationId xmlns:a16="http://schemas.microsoft.com/office/drawing/2014/main" id="{81B82EE8-9F82-46B1-8858-19D9434A1C77}"/>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9" name="Frihåndsform: figur 128">
            <a:extLst>
              <a:ext uri="{FF2B5EF4-FFF2-40B4-BE49-F238E27FC236}">
                <a16:creationId xmlns:a16="http://schemas.microsoft.com/office/drawing/2014/main" id="{4F071193-976B-4774-AA7F-24BD9F74659E}"/>
              </a:ext>
            </a:extLst>
          </p:cNvPr>
          <p:cNvSpPr/>
          <p:nvPr/>
        </p:nvSpPr>
        <p:spPr>
          <a:xfrm>
            <a:off x="2263088" y="145788"/>
            <a:ext cx="3134253" cy="1400317"/>
          </a:xfrm>
          <a:custGeom>
            <a:avLst/>
            <a:gdLst>
              <a:gd name="connsiteX0" fmla="*/ 0 w 3134253"/>
              <a:gd name="connsiteY0" fmla="*/ 233391 h 1400317"/>
              <a:gd name="connsiteX1" fmla="*/ 233391 w 3134253"/>
              <a:gd name="connsiteY1" fmla="*/ 0 h 1400317"/>
              <a:gd name="connsiteX2" fmla="*/ 2900862 w 3134253"/>
              <a:gd name="connsiteY2" fmla="*/ 0 h 1400317"/>
              <a:gd name="connsiteX3" fmla="*/ 3134253 w 3134253"/>
              <a:gd name="connsiteY3" fmla="*/ 233391 h 1400317"/>
              <a:gd name="connsiteX4" fmla="*/ 3134253 w 3134253"/>
              <a:gd name="connsiteY4" fmla="*/ 1166926 h 1400317"/>
              <a:gd name="connsiteX5" fmla="*/ 2900862 w 3134253"/>
              <a:gd name="connsiteY5" fmla="*/ 1400317 h 1400317"/>
              <a:gd name="connsiteX6" fmla="*/ 233391 w 3134253"/>
              <a:gd name="connsiteY6" fmla="*/ 1400317 h 1400317"/>
              <a:gd name="connsiteX7" fmla="*/ 0 w 3134253"/>
              <a:gd name="connsiteY7" fmla="*/ 1166926 h 1400317"/>
              <a:gd name="connsiteX8" fmla="*/ 0 w 3134253"/>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253" h="1400317">
                <a:moveTo>
                  <a:pt x="0" y="233391"/>
                </a:moveTo>
                <a:cubicBezTo>
                  <a:pt x="0" y="104493"/>
                  <a:pt x="104493" y="0"/>
                  <a:pt x="233391" y="0"/>
                </a:cubicBezTo>
                <a:lnTo>
                  <a:pt x="2900862" y="0"/>
                </a:lnTo>
                <a:cubicBezTo>
                  <a:pt x="3029760" y="0"/>
                  <a:pt x="3134253" y="104493"/>
                  <a:pt x="3134253" y="233391"/>
                </a:cubicBezTo>
                <a:lnTo>
                  <a:pt x="3134253" y="1166926"/>
                </a:lnTo>
                <a:cubicBezTo>
                  <a:pt x="3134253" y="1295824"/>
                  <a:pt x="3029760" y="1400317"/>
                  <a:pt x="2900862" y="1400317"/>
                </a:cubicBezTo>
                <a:lnTo>
                  <a:pt x="233391" y="1400317"/>
                </a:lnTo>
                <a:cubicBezTo>
                  <a:pt x="104493" y="1400317"/>
                  <a:pt x="0" y="1295824"/>
                  <a:pt x="0" y="1166926"/>
                </a:cubicBezTo>
                <a:lnTo>
                  <a:pt x="0" y="233391"/>
                </a:lnTo>
                <a:close/>
              </a:path>
            </a:pathLst>
          </a:custGeom>
          <a:blipFill rotWithShape="0">
            <a:blip r:embed="rId4"/>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5528" tIns="285528" rIns="285528" bIns="285528"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endParaRPr kumimoji="0" lang="nb-NO" sz="57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0" name="Frihåndsform: figur 129">
            <a:extLst>
              <a:ext uri="{FF2B5EF4-FFF2-40B4-BE49-F238E27FC236}">
                <a16:creationId xmlns:a16="http://schemas.microsoft.com/office/drawing/2014/main" id="{6D232DD3-91C6-45D3-90F6-EF27C5D90A8D}"/>
              </a:ext>
            </a:extLst>
          </p:cNvPr>
          <p:cNvSpPr/>
          <p:nvPr/>
        </p:nvSpPr>
        <p:spPr>
          <a:xfrm>
            <a:off x="6810445" y="333141"/>
            <a:ext cx="3134253" cy="1400317"/>
          </a:xfrm>
          <a:custGeom>
            <a:avLst/>
            <a:gdLst>
              <a:gd name="connsiteX0" fmla="*/ 0 w 3134253"/>
              <a:gd name="connsiteY0" fmla="*/ 233391 h 1400317"/>
              <a:gd name="connsiteX1" fmla="*/ 233391 w 3134253"/>
              <a:gd name="connsiteY1" fmla="*/ 0 h 1400317"/>
              <a:gd name="connsiteX2" fmla="*/ 2900862 w 3134253"/>
              <a:gd name="connsiteY2" fmla="*/ 0 h 1400317"/>
              <a:gd name="connsiteX3" fmla="*/ 3134253 w 3134253"/>
              <a:gd name="connsiteY3" fmla="*/ 233391 h 1400317"/>
              <a:gd name="connsiteX4" fmla="*/ 3134253 w 3134253"/>
              <a:gd name="connsiteY4" fmla="*/ 1166926 h 1400317"/>
              <a:gd name="connsiteX5" fmla="*/ 2900862 w 3134253"/>
              <a:gd name="connsiteY5" fmla="*/ 1400317 h 1400317"/>
              <a:gd name="connsiteX6" fmla="*/ 233391 w 3134253"/>
              <a:gd name="connsiteY6" fmla="*/ 1400317 h 1400317"/>
              <a:gd name="connsiteX7" fmla="*/ 0 w 3134253"/>
              <a:gd name="connsiteY7" fmla="*/ 1166926 h 1400317"/>
              <a:gd name="connsiteX8" fmla="*/ 0 w 3134253"/>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253" h="1400317">
                <a:moveTo>
                  <a:pt x="0" y="233391"/>
                </a:moveTo>
                <a:cubicBezTo>
                  <a:pt x="0" y="104493"/>
                  <a:pt x="104493" y="0"/>
                  <a:pt x="233391" y="0"/>
                </a:cubicBezTo>
                <a:lnTo>
                  <a:pt x="2900862" y="0"/>
                </a:lnTo>
                <a:cubicBezTo>
                  <a:pt x="3029760" y="0"/>
                  <a:pt x="3134253" y="104493"/>
                  <a:pt x="3134253" y="233391"/>
                </a:cubicBezTo>
                <a:lnTo>
                  <a:pt x="3134253" y="1166926"/>
                </a:lnTo>
                <a:cubicBezTo>
                  <a:pt x="3134253" y="1295824"/>
                  <a:pt x="3029760" y="1400317"/>
                  <a:pt x="2900862" y="1400317"/>
                </a:cubicBezTo>
                <a:lnTo>
                  <a:pt x="233391" y="1400317"/>
                </a:lnTo>
                <a:cubicBezTo>
                  <a:pt x="104493" y="1400317"/>
                  <a:pt x="0" y="1295824"/>
                  <a:pt x="0" y="1166926"/>
                </a:cubicBezTo>
                <a:lnTo>
                  <a:pt x="0" y="233391"/>
                </a:lnTo>
                <a:close/>
              </a:path>
            </a:pathLst>
          </a:custGeom>
          <a:blipFill rotWithShape="0">
            <a:blip r:embed="rId5"/>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5528" tIns="285528" rIns="285528" bIns="285528"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endParaRPr kumimoji="0" lang="nb-NO" sz="57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1" name="Frihåndsform: figur 130">
            <a:extLst>
              <a:ext uri="{FF2B5EF4-FFF2-40B4-BE49-F238E27FC236}">
                <a16:creationId xmlns:a16="http://schemas.microsoft.com/office/drawing/2014/main" id="{4BBA2CED-61C8-4775-8603-1245867F21CB}"/>
              </a:ext>
            </a:extLst>
          </p:cNvPr>
          <p:cNvSpPr/>
          <p:nvPr/>
        </p:nvSpPr>
        <p:spPr>
          <a:xfrm>
            <a:off x="6602230" y="1942885"/>
            <a:ext cx="3487338" cy="1400317"/>
          </a:xfrm>
          <a:custGeom>
            <a:avLst/>
            <a:gdLst>
              <a:gd name="connsiteX0" fmla="*/ 0 w 3487338"/>
              <a:gd name="connsiteY0" fmla="*/ 233391 h 1400317"/>
              <a:gd name="connsiteX1" fmla="*/ 233391 w 3487338"/>
              <a:gd name="connsiteY1" fmla="*/ 0 h 1400317"/>
              <a:gd name="connsiteX2" fmla="*/ 3253947 w 3487338"/>
              <a:gd name="connsiteY2" fmla="*/ 0 h 1400317"/>
              <a:gd name="connsiteX3" fmla="*/ 3487338 w 3487338"/>
              <a:gd name="connsiteY3" fmla="*/ 233391 h 1400317"/>
              <a:gd name="connsiteX4" fmla="*/ 3487338 w 3487338"/>
              <a:gd name="connsiteY4" fmla="*/ 1166926 h 1400317"/>
              <a:gd name="connsiteX5" fmla="*/ 3253947 w 3487338"/>
              <a:gd name="connsiteY5" fmla="*/ 1400317 h 1400317"/>
              <a:gd name="connsiteX6" fmla="*/ 233391 w 3487338"/>
              <a:gd name="connsiteY6" fmla="*/ 1400317 h 1400317"/>
              <a:gd name="connsiteX7" fmla="*/ 0 w 3487338"/>
              <a:gd name="connsiteY7" fmla="*/ 1166926 h 1400317"/>
              <a:gd name="connsiteX8" fmla="*/ 0 w 3487338"/>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338" h="1400317">
                <a:moveTo>
                  <a:pt x="0" y="233391"/>
                </a:moveTo>
                <a:cubicBezTo>
                  <a:pt x="0" y="104493"/>
                  <a:pt x="104493" y="0"/>
                  <a:pt x="233391" y="0"/>
                </a:cubicBezTo>
                <a:lnTo>
                  <a:pt x="3253947" y="0"/>
                </a:lnTo>
                <a:cubicBezTo>
                  <a:pt x="3382845" y="0"/>
                  <a:pt x="3487338" y="104493"/>
                  <a:pt x="3487338" y="233391"/>
                </a:cubicBezTo>
                <a:lnTo>
                  <a:pt x="3487338" y="1166926"/>
                </a:lnTo>
                <a:cubicBezTo>
                  <a:pt x="3487338" y="1295824"/>
                  <a:pt x="3382845" y="1400317"/>
                  <a:pt x="3253947" y="1400317"/>
                </a:cubicBezTo>
                <a:lnTo>
                  <a:pt x="233391" y="1400317"/>
                </a:lnTo>
                <a:cubicBezTo>
                  <a:pt x="104493" y="1400317"/>
                  <a:pt x="0" y="1295824"/>
                  <a:pt x="0" y="1166926"/>
                </a:cubicBezTo>
                <a:lnTo>
                  <a:pt x="0" y="233391"/>
                </a:lnTo>
                <a:close/>
              </a:path>
            </a:pathLst>
          </a:custGeom>
          <a:blipFill rotWithShape="0">
            <a:blip r:embed="rId6"/>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9338" tIns="289338" rIns="289338" bIns="289338"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nb-NO" sz="5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2" name="Frihåndsform: figur 131">
            <a:extLst>
              <a:ext uri="{FF2B5EF4-FFF2-40B4-BE49-F238E27FC236}">
                <a16:creationId xmlns:a16="http://schemas.microsoft.com/office/drawing/2014/main" id="{CA8B7439-54B1-4C1E-8116-7D03F0AEF98D}"/>
              </a:ext>
            </a:extLst>
          </p:cNvPr>
          <p:cNvSpPr/>
          <p:nvPr/>
        </p:nvSpPr>
        <p:spPr>
          <a:xfrm>
            <a:off x="6390439" y="3583340"/>
            <a:ext cx="4036586" cy="1400317"/>
          </a:xfrm>
          <a:custGeom>
            <a:avLst/>
            <a:gdLst>
              <a:gd name="connsiteX0" fmla="*/ 0 w 4036586"/>
              <a:gd name="connsiteY0" fmla="*/ 233391 h 1400317"/>
              <a:gd name="connsiteX1" fmla="*/ 233391 w 4036586"/>
              <a:gd name="connsiteY1" fmla="*/ 0 h 1400317"/>
              <a:gd name="connsiteX2" fmla="*/ 3803195 w 4036586"/>
              <a:gd name="connsiteY2" fmla="*/ 0 h 1400317"/>
              <a:gd name="connsiteX3" fmla="*/ 4036586 w 4036586"/>
              <a:gd name="connsiteY3" fmla="*/ 233391 h 1400317"/>
              <a:gd name="connsiteX4" fmla="*/ 4036586 w 4036586"/>
              <a:gd name="connsiteY4" fmla="*/ 1166926 h 1400317"/>
              <a:gd name="connsiteX5" fmla="*/ 3803195 w 4036586"/>
              <a:gd name="connsiteY5" fmla="*/ 1400317 h 1400317"/>
              <a:gd name="connsiteX6" fmla="*/ 233391 w 4036586"/>
              <a:gd name="connsiteY6" fmla="*/ 1400317 h 1400317"/>
              <a:gd name="connsiteX7" fmla="*/ 0 w 4036586"/>
              <a:gd name="connsiteY7" fmla="*/ 1166926 h 1400317"/>
              <a:gd name="connsiteX8" fmla="*/ 0 w 4036586"/>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6586" h="1400317">
                <a:moveTo>
                  <a:pt x="0" y="233391"/>
                </a:moveTo>
                <a:cubicBezTo>
                  <a:pt x="0" y="104493"/>
                  <a:pt x="104493" y="0"/>
                  <a:pt x="233391" y="0"/>
                </a:cubicBezTo>
                <a:lnTo>
                  <a:pt x="3803195" y="0"/>
                </a:lnTo>
                <a:cubicBezTo>
                  <a:pt x="3932093" y="0"/>
                  <a:pt x="4036586" y="104493"/>
                  <a:pt x="4036586" y="233391"/>
                </a:cubicBezTo>
                <a:lnTo>
                  <a:pt x="4036586" y="1166926"/>
                </a:lnTo>
                <a:cubicBezTo>
                  <a:pt x="4036586" y="1295824"/>
                  <a:pt x="3932093" y="1400317"/>
                  <a:pt x="3803195" y="1400317"/>
                </a:cubicBezTo>
                <a:lnTo>
                  <a:pt x="233391" y="1400317"/>
                </a:lnTo>
                <a:cubicBezTo>
                  <a:pt x="104493" y="1400317"/>
                  <a:pt x="0" y="1295824"/>
                  <a:pt x="0" y="1166926"/>
                </a:cubicBezTo>
                <a:lnTo>
                  <a:pt x="0" y="233391"/>
                </a:lnTo>
                <a:close/>
              </a:path>
            </a:pathLst>
          </a:custGeom>
          <a:blipFill rotWithShape="0">
            <a:blip r:embed="rId7"/>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9338" tIns="289338" rIns="289338" bIns="289338"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nb-NO" sz="5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3" name="Frihåndsform: figur 132">
            <a:extLst>
              <a:ext uri="{FF2B5EF4-FFF2-40B4-BE49-F238E27FC236}">
                <a16:creationId xmlns:a16="http://schemas.microsoft.com/office/drawing/2014/main" id="{F571C534-E4B6-442B-B2B7-80DDE086A44C}"/>
              </a:ext>
            </a:extLst>
          </p:cNvPr>
          <p:cNvSpPr/>
          <p:nvPr/>
        </p:nvSpPr>
        <p:spPr>
          <a:xfrm>
            <a:off x="6052982" y="5215129"/>
            <a:ext cx="4036586" cy="1400317"/>
          </a:xfrm>
          <a:custGeom>
            <a:avLst/>
            <a:gdLst>
              <a:gd name="connsiteX0" fmla="*/ 0 w 4036586"/>
              <a:gd name="connsiteY0" fmla="*/ 233391 h 1400317"/>
              <a:gd name="connsiteX1" fmla="*/ 233391 w 4036586"/>
              <a:gd name="connsiteY1" fmla="*/ 0 h 1400317"/>
              <a:gd name="connsiteX2" fmla="*/ 3803195 w 4036586"/>
              <a:gd name="connsiteY2" fmla="*/ 0 h 1400317"/>
              <a:gd name="connsiteX3" fmla="*/ 4036586 w 4036586"/>
              <a:gd name="connsiteY3" fmla="*/ 233391 h 1400317"/>
              <a:gd name="connsiteX4" fmla="*/ 4036586 w 4036586"/>
              <a:gd name="connsiteY4" fmla="*/ 1166926 h 1400317"/>
              <a:gd name="connsiteX5" fmla="*/ 3803195 w 4036586"/>
              <a:gd name="connsiteY5" fmla="*/ 1400317 h 1400317"/>
              <a:gd name="connsiteX6" fmla="*/ 233391 w 4036586"/>
              <a:gd name="connsiteY6" fmla="*/ 1400317 h 1400317"/>
              <a:gd name="connsiteX7" fmla="*/ 0 w 4036586"/>
              <a:gd name="connsiteY7" fmla="*/ 1166926 h 1400317"/>
              <a:gd name="connsiteX8" fmla="*/ 0 w 4036586"/>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6586" h="1400317">
                <a:moveTo>
                  <a:pt x="0" y="233391"/>
                </a:moveTo>
                <a:cubicBezTo>
                  <a:pt x="0" y="104493"/>
                  <a:pt x="104493" y="0"/>
                  <a:pt x="233391" y="0"/>
                </a:cubicBezTo>
                <a:lnTo>
                  <a:pt x="3803195" y="0"/>
                </a:lnTo>
                <a:cubicBezTo>
                  <a:pt x="3932093" y="0"/>
                  <a:pt x="4036586" y="104493"/>
                  <a:pt x="4036586" y="233391"/>
                </a:cubicBezTo>
                <a:lnTo>
                  <a:pt x="4036586" y="1166926"/>
                </a:lnTo>
                <a:cubicBezTo>
                  <a:pt x="4036586" y="1295824"/>
                  <a:pt x="3932093" y="1400317"/>
                  <a:pt x="3803195" y="1400317"/>
                </a:cubicBezTo>
                <a:lnTo>
                  <a:pt x="233391" y="1400317"/>
                </a:lnTo>
                <a:cubicBezTo>
                  <a:pt x="104493" y="1400317"/>
                  <a:pt x="0" y="1295824"/>
                  <a:pt x="0" y="1166926"/>
                </a:cubicBezTo>
                <a:lnTo>
                  <a:pt x="0" y="233391"/>
                </a:lnTo>
                <a:close/>
              </a:path>
            </a:pathLst>
          </a:custGeom>
          <a:blipFill rotWithShape="0">
            <a:blip r:embed="rId8"/>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9338" tIns="289338" rIns="289338" bIns="289338"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nb-NO" sz="5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4" name="Frihåndsform: figur 133">
            <a:extLst>
              <a:ext uri="{FF2B5EF4-FFF2-40B4-BE49-F238E27FC236}">
                <a16:creationId xmlns:a16="http://schemas.microsoft.com/office/drawing/2014/main" id="{37B14D68-9150-40E3-ACCB-EE1445694202}"/>
              </a:ext>
            </a:extLst>
          </p:cNvPr>
          <p:cNvSpPr/>
          <p:nvPr/>
        </p:nvSpPr>
        <p:spPr>
          <a:xfrm>
            <a:off x="1907865" y="4983657"/>
            <a:ext cx="4036586" cy="1400317"/>
          </a:xfrm>
          <a:custGeom>
            <a:avLst/>
            <a:gdLst>
              <a:gd name="connsiteX0" fmla="*/ 0 w 4036586"/>
              <a:gd name="connsiteY0" fmla="*/ 233391 h 1400317"/>
              <a:gd name="connsiteX1" fmla="*/ 233391 w 4036586"/>
              <a:gd name="connsiteY1" fmla="*/ 0 h 1400317"/>
              <a:gd name="connsiteX2" fmla="*/ 3803195 w 4036586"/>
              <a:gd name="connsiteY2" fmla="*/ 0 h 1400317"/>
              <a:gd name="connsiteX3" fmla="*/ 4036586 w 4036586"/>
              <a:gd name="connsiteY3" fmla="*/ 233391 h 1400317"/>
              <a:gd name="connsiteX4" fmla="*/ 4036586 w 4036586"/>
              <a:gd name="connsiteY4" fmla="*/ 1166926 h 1400317"/>
              <a:gd name="connsiteX5" fmla="*/ 3803195 w 4036586"/>
              <a:gd name="connsiteY5" fmla="*/ 1400317 h 1400317"/>
              <a:gd name="connsiteX6" fmla="*/ 233391 w 4036586"/>
              <a:gd name="connsiteY6" fmla="*/ 1400317 h 1400317"/>
              <a:gd name="connsiteX7" fmla="*/ 0 w 4036586"/>
              <a:gd name="connsiteY7" fmla="*/ 1166926 h 1400317"/>
              <a:gd name="connsiteX8" fmla="*/ 0 w 4036586"/>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6586" h="1400317">
                <a:moveTo>
                  <a:pt x="0" y="233391"/>
                </a:moveTo>
                <a:cubicBezTo>
                  <a:pt x="0" y="104493"/>
                  <a:pt x="104493" y="0"/>
                  <a:pt x="233391" y="0"/>
                </a:cubicBezTo>
                <a:lnTo>
                  <a:pt x="3803195" y="0"/>
                </a:lnTo>
                <a:cubicBezTo>
                  <a:pt x="3932093" y="0"/>
                  <a:pt x="4036586" y="104493"/>
                  <a:pt x="4036586" y="233391"/>
                </a:cubicBezTo>
                <a:lnTo>
                  <a:pt x="4036586" y="1166926"/>
                </a:lnTo>
                <a:cubicBezTo>
                  <a:pt x="4036586" y="1295824"/>
                  <a:pt x="3932093" y="1400317"/>
                  <a:pt x="3803195" y="1400317"/>
                </a:cubicBezTo>
                <a:lnTo>
                  <a:pt x="233391" y="1400317"/>
                </a:lnTo>
                <a:cubicBezTo>
                  <a:pt x="104493" y="1400317"/>
                  <a:pt x="0" y="1295824"/>
                  <a:pt x="0" y="1166926"/>
                </a:cubicBezTo>
                <a:lnTo>
                  <a:pt x="0" y="233391"/>
                </a:lnTo>
                <a:close/>
              </a:path>
            </a:pathLst>
          </a:custGeom>
          <a:blipFill rotWithShape="0">
            <a:blip r:embed="rId9"/>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9338" tIns="289338" rIns="289338" bIns="289338"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nb-NO" sz="5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5" name="Frihåndsform: figur 134">
            <a:extLst>
              <a:ext uri="{FF2B5EF4-FFF2-40B4-BE49-F238E27FC236}">
                <a16:creationId xmlns:a16="http://schemas.microsoft.com/office/drawing/2014/main" id="{3A9EEEEE-E4FB-4BD6-BFDA-804E22FC9979}"/>
              </a:ext>
            </a:extLst>
          </p:cNvPr>
          <p:cNvSpPr/>
          <p:nvPr/>
        </p:nvSpPr>
        <p:spPr>
          <a:xfrm>
            <a:off x="1590987" y="3371034"/>
            <a:ext cx="3251931" cy="1400317"/>
          </a:xfrm>
          <a:custGeom>
            <a:avLst/>
            <a:gdLst>
              <a:gd name="connsiteX0" fmla="*/ 0 w 3251931"/>
              <a:gd name="connsiteY0" fmla="*/ 233391 h 1400317"/>
              <a:gd name="connsiteX1" fmla="*/ 233391 w 3251931"/>
              <a:gd name="connsiteY1" fmla="*/ 0 h 1400317"/>
              <a:gd name="connsiteX2" fmla="*/ 3018540 w 3251931"/>
              <a:gd name="connsiteY2" fmla="*/ 0 h 1400317"/>
              <a:gd name="connsiteX3" fmla="*/ 3251931 w 3251931"/>
              <a:gd name="connsiteY3" fmla="*/ 233391 h 1400317"/>
              <a:gd name="connsiteX4" fmla="*/ 3251931 w 3251931"/>
              <a:gd name="connsiteY4" fmla="*/ 1166926 h 1400317"/>
              <a:gd name="connsiteX5" fmla="*/ 3018540 w 3251931"/>
              <a:gd name="connsiteY5" fmla="*/ 1400317 h 1400317"/>
              <a:gd name="connsiteX6" fmla="*/ 233391 w 3251931"/>
              <a:gd name="connsiteY6" fmla="*/ 1400317 h 1400317"/>
              <a:gd name="connsiteX7" fmla="*/ 0 w 3251931"/>
              <a:gd name="connsiteY7" fmla="*/ 1166926 h 1400317"/>
              <a:gd name="connsiteX8" fmla="*/ 0 w 3251931"/>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931" h="1400317">
                <a:moveTo>
                  <a:pt x="0" y="233391"/>
                </a:moveTo>
                <a:cubicBezTo>
                  <a:pt x="0" y="104493"/>
                  <a:pt x="104493" y="0"/>
                  <a:pt x="233391" y="0"/>
                </a:cubicBezTo>
                <a:lnTo>
                  <a:pt x="3018540" y="0"/>
                </a:lnTo>
                <a:cubicBezTo>
                  <a:pt x="3147438" y="0"/>
                  <a:pt x="3251931" y="104493"/>
                  <a:pt x="3251931" y="233391"/>
                </a:cubicBezTo>
                <a:lnTo>
                  <a:pt x="3251931" y="1166926"/>
                </a:lnTo>
                <a:cubicBezTo>
                  <a:pt x="3251931" y="1295824"/>
                  <a:pt x="3147438" y="1400317"/>
                  <a:pt x="3018540" y="1400317"/>
                </a:cubicBezTo>
                <a:lnTo>
                  <a:pt x="233391" y="1400317"/>
                </a:lnTo>
                <a:cubicBezTo>
                  <a:pt x="104493" y="1400317"/>
                  <a:pt x="0" y="1295824"/>
                  <a:pt x="0" y="1166926"/>
                </a:cubicBezTo>
                <a:lnTo>
                  <a:pt x="0" y="233391"/>
                </a:lnTo>
                <a:close/>
              </a:path>
            </a:pathLst>
          </a:custGeom>
          <a:blipFill rotWithShape="0">
            <a:blip r:embed="rId10"/>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9338" tIns="289338" rIns="289338" bIns="289338"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nb-NO" sz="5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6" name="Frihåndsform: figur 135">
            <a:extLst>
              <a:ext uri="{FF2B5EF4-FFF2-40B4-BE49-F238E27FC236}">
                <a16:creationId xmlns:a16="http://schemas.microsoft.com/office/drawing/2014/main" id="{BCCFB0BC-3CE7-44B2-A1C4-B5F8DDB4178E}"/>
              </a:ext>
            </a:extLst>
          </p:cNvPr>
          <p:cNvSpPr/>
          <p:nvPr/>
        </p:nvSpPr>
        <p:spPr>
          <a:xfrm>
            <a:off x="1420909" y="1758411"/>
            <a:ext cx="3134253" cy="1400317"/>
          </a:xfrm>
          <a:custGeom>
            <a:avLst/>
            <a:gdLst>
              <a:gd name="connsiteX0" fmla="*/ 0 w 3134253"/>
              <a:gd name="connsiteY0" fmla="*/ 233391 h 1400317"/>
              <a:gd name="connsiteX1" fmla="*/ 233391 w 3134253"/>
              <a:gd name="connsiteY1" fmla="*/ 0 h 1400317"/>
              <a:gd name="connsiteX2" fmla="*/ 2900862 w 3134253"/>
              <a:gd name="connsiteY2" fmla="*/ 0 h 1400317"/>
              <a:gd name="connsiteX3" fmla="*/ 3134253 w 3134253"/>
              <a:gd name="connsiteY3" fmla="*/ 233391 h 1400317"/>
              <a:gd name="connsiteX4" fmla="*/ 3134253 w 3134253"/>
              <a:gd name="connsiteY4" fmla="*/ 1166926 h 1400317"/>
              <a:gd name="connsiteX5" fmla="*/ 2900862 w 3134253"/>
              <a:gd name="connsiteY5" fmla="*/ 1400317 h 1400317"/>
              <a:gd name="connsiteX6" fmla="*/ 233391 w 3134253"/>
              <a:gd name="connsiteY6" fmla="*/ 1400317 h 1400317"/>
              <a:gd name="connsiteX7" fmla="*/ 0 w 3134253"/>
              <a:gd name="connsiteY7" fmla="*/ 1166926 h 1400317"/>
              <a:gd name="connsiteX8" fmla="*/ 0 w 3134253"/>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253" h="1400317">
                <a:moveTo>
                  <a:pt x="0" y="233391"/>
                </a:moveTo>
                <a:cubicBezTo>
                  <a:pt x="0" y="104493"/>
                  <a:pt x="104493" y="0"/>
                  <a:pt x="233391" y="0"/>
                </a:cubicBezTo>
                <a:lnTo>
                  <a:pt x="2900862" y="0"/>
                </a:lnTo>
                <a:cubicBezTo>
                  <a:pt x="3029760" y="0"/>
                  <a:pt x="3134253" y="104493"/>
                  <a:pt x="3134253" y="233391"/>
                </a:cubicBezTo>
                <a:lnTo>
                  <a:pt x="3134253" y="1166926"/>
                </a:lnTo>
                <a:cubicBezTo>
                  <a:pt x="3134253" y="1295824"/>
                  <a:pt x="3029760" y="1400317"/>
                  <a:pt x="2900862" y="1400317"/>
                </a:cubicBezTo>
                <a:lnTo>
                  <a:pt x="233391" y="1400317"/>
                </a:lnTo>
                <a:cubicBezTo>
                  <a:pt x="104493" y="1400317"/>
                  <a:pt x="0" y="1295824"/>
                  <a:pt x="0" y="1166926"/>
                </a:cubicBezTo>
                <a:lnTo>
                  <a:pt x="0" y="233391"/>
                </a:lnTo>
                <a:close/>
              </a:path>
            </a:pathLst>
          </a:custGeom>
          <a:blipFill rotWithShape="0">
            <a:blip r:embed="rId11"/>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5528" tIns="285528" rIns="285528" bIns="285528"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endParaRPr kumimoji="0" lang="nb-NO" sz="5700" b="0" i="0" u="none" strike="noStrike" kern="1200" cap="none" spc="0" normalizeH="0" baseline="0" noProof="0" dirty="0">
              <a:ln>
                <a:noFill/>
              </a:ln>
              <a:solidFill>
                <a:prstClr val="white"/>
              </a:solidFill>
              <a:effectLst/>
              <a:uLnTx/>
              <a:uFillTx/>
              <a:latin typeface="Verdana"/>
              <a:ea typeface="+mn-ea"/>
              <a:cs typeface="+mn-cs"/>
            </a:endParaRPr>
          </a:p>
        </p:txBody>
      </p:sp>
      <p:sp>
        <p:nvSpPr>
          <p:cNvPr id="138" name="TekstSylinder 137">
            <a:extLst>
              <a:ext uri="{FF2B5EF4-FFF2-40B4-BE49-F238E27FC236}">
                <a16:creationId xmlns:a16="http://schemas.microsoft.com/office/drawing/2014/main" id="{B1A94A9D-4CEC-489C-8055-825E2A76F354}"/>
              </a:ext>
            </a:extLst>
          </p:cNvPr>
          <p:cNvSpPr txBox="1"/>
          <p:nvPr/>
        </p:nvSpPr>
        <p:spPr>
          <a:xfrm>
            <a:off x="4386433" y="1165085"/>
            <a:ext cx="532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1a</a:t>
            </a:r>
            <a:endPar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endParaRPr>
          </a:p>
        </p:txBody>
      </p:sp>
      <p:sp>
        <p:nvSpPr>
          <p:cNvPr id="3" name="Sirkelformet pil 2"/>
          <p:cNvSpPr/>
          <p:nvPr/>
        </p:nvSpPr>
        <p:spPr>
          <a:xfrm rot="4422356">
            <a:off x="2231177" y="44479"/>
            <a:ext cx="6840013" cy="6839976"/>
          </a:xfrm>
          <a:prstGeom prst="circularArrow">
            <a:avLst>
              <a:gd name="adj1" fmla="val 10980"/>
              <a:gd name="adj2" fmla="val 1142322"/>
              <a:gd name="adj3" fmla="val 9000000"/>
              <a:gd name="adj4" fmla="val 10800000"/>
              <a:gd name="adj5" fmla="val 12500"/>
            </a:avLst>
          </a:prstGeom>
          <a:gradFill rotWithShape="0">
            <a:gsLst>
              <a:gs pos="0">
                <a:schemeClr val="accent3">
                  <a:alpha val="45000"/>
                </a:schemeClr>
              </a:gs>
              <a:gs pos="80000">
                <a:srgbClr val="FFC000">
                  <a:alpha val="45000"/>
                </a:srgbClr>
              </a:gs>
              <a:gs pos="100000">
                <a:srgbClr val="FFFF00">
                  <a:alpha val="45000"/>
                </a:srgb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alpha val="90000"/>
              <a:hueOff val="0"/>
              <a:satOff val="0"/>
              <a:lumOff val="0"/>
              <a:alphaOff val="0"/>
            </a:schemeClr>
          </a:effectRef>
          <a:fontRef idx="minor">
            <a:schemeClr val="lt1"/>
          </a:fontRef>
        </p:style>
      </p:sp>
      <p:sp>
        <p:nvSpPr>
          <p:cNvPr id="4" name="Frihåndsform 3"/>
          <p:cNvSpPr/>
          <p:nvPr/>
        </p:nvSpPr>
        <p:spPr>
          <a:xfrm>
            <a:off x="4740051" y="2040630"/>
            <a:ext cx="1753363" cy="1976388"/>
          </a:xfrm>
          <a:custGeom>
            <a:avLst/>
            <a:gdLst>
              <a:gd name="connsiteX0" fmla="*/ 0 w 1753363"/>
              <a:gd name="connsiteY0" fmla="*/ 0 h 1976388"/>
              <a:gd name="connsiteX1" fmla="*/ 1753363 w 1753363"/>
              <a:gd name="connsiteY1" fmla="*/ 0 h 1976388"/>
              <a:gd name="connsiteX2" fmla="*/ 1753363 w 1753363"/>
              <a:gd name="connsiteY2" fmla="*/ 1976388 h 1976388"/>
              <a:gd name="connsiteX3" fmla="*/ 0 w 1753363"/>
              <a:gd name="connsiteY3" fmla="*/ 1976388 h 1976388"/>
              <a:gd name="connsiteX4" fmla="*/ 0 w 1753363"/>
              <a:gd name="connsiteY4" fmla="*/ 0 h 197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363" h="1976388">
                <a:moveTo>
                  <a:pt x="0" y="0"/>
                </a:moveTo>
                <a:lnTo>
                  <a:pt x="1753363" y="0"/>
                </a:lnTo>
                <a:lnTo>
                  <a:pt x="1753363" y="1976388"/>
                </a:lnTo>
                <a:lnTo>
                  <a:pt x="0" y="19763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nb-NO"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Verdana"/>
                <a:ea typeface="+mn-ea"/>
                <a:cs typeface="+mn-cs"/>
              </a:rPr>
              <a:t>Hver 2./3. salve (1-8)</a:t>
            </a:r>
          </a:p>
        </p:txBody>
      </p:sp>
      <p:sp>
        <p:nvSpPr>
          <p:cNvPr id="139" name="TekstSylinder 138">
            <a:extLst>
              <a:ext uri="{FF2B5EF4-FFF2-40B4-BE49-F238E27FC236}">
                <a16:creationId xmlns:a16="http://schemas.microsoft.com/office/drawing/2014/main" id="{98E032F8-24EE-4E1C-A949-1A4A690150A8}"/>
              </a:ext>
            </a:extLst>
          </p:cNvPr>
          <p:cNvSpPr txBox="1"/>
          <p:nvPr/>
        </p:nvSpPr>
        <p:spPr>
          <a:xfrm>
            <a:off x="6874499" y="1300526"/>
            <a:ext cx="337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2</a:t>
            </a:r>
          </a:p>
        </p:txBody>
      </p:sp>
      <p:sp>
        <p:nvSpPr>
          <p:cNvPr id="140" name="TekstSylinder 139">
            <a:extLst>
              <a:ext uri="{FF2B5EF4-FFF2-40B4-BE49-F238E27FC236}">
                <a16:creationId xmlns:a16="http://schemas.microsoft.com/office/drawing/2014/main" id="{3615E38D-8A36-42C3-AC03-E9C94EFA018B}"/>
              </a:ext>
            </a:extLst>
          </p:cNvPr>
          <p:cNvSpPr txBox="1"/>
          <p:nvPr/>
        </p:nvSpPr>
        <p:spPr>
          <a:xfrm>
            <a:off x="6664222" y="1993497"/>
            <a:ext cx="337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3</a:t>
            </a:r>
          </a:p>
        </p:txBody>
      </p:sp>
      <p:sp>
        <p:nvSpPr>
          <p:cNvPr id="141" name="TekstSylinder 140">
            <a:extLst>
              <a:ext uri="{FF2B5EF4-FFF2-40B4-BE49-F238E27FC236}">
                <a16:creationId xmlns:a16="http://schemas.microsoft.com/office/drawing/2014/main" id="{4698AB86-99D8-408B-8F7B-44174A5983F4}"/>
              </a:ext>
            </a:extLst>
          </p:cNvPr>
          <p:cNvSpPr txBox="1"/>
          <p:nvPr/>
        </p:nvSpPr>
        <p:spPr>
          <a:xfrm>
            <a:off x="6495494" y="3635575"/>
            <a:ext cx="337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4</a:t>
            </a:r>
          </a:p>
        </p:txBody>
      </p:sp>
      <p:sp>
        <p:nvSpPr>
          <p:cNvPr id="142" name="TekstSylinder 141">
            <a:extLst>
              <a:ext uri="{FF2B5EF4-FFF2-40B4-BE49-F238E27FC236}">
                <a16:creationId xmlns:a16="http://schemas.microsoft.com/office/drawing/2014/main" id="{114AE404-039F-43D7-ACB5-B69BB9C6F5C1}"/>
              </a:ext>
            </a:extLst>
          </p:cNvPr>
          <p:cNvSpPr txBox="1"/>
          <p:nvPr/>
        </p:nvSpPr>
        <p:spPr>
          <a:xfrm>
            <a:off x="6158037" y="5235010"/>
            <a:ext cx="337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5</a:t>
            </a:r>
          </a:p>
        </p:txBody>
      </p:sp>
      <p:sp>
        <p:nvSpPr>
          <p:cNvPr id="143" name="TekstSylinder 142">
            <a:extLst>
              <a:ext uri="{FF2B5EF4-FFF2-40B4-BE49-F238E27FC236}">
                <a16:creationId xmlns:a16="http://schemas.microsoft.com/office/drawing/2014/main" id="{1339790A-CDCC-4218-934E-BF871CC49386}"/>
              </a:ext>
            </a:extLst>
          </p:cNvPr>
          <p:cNvSpPr txBox="1"/>
          <p:nvPr/>
        </p:nvSpPr>
        <p:spPr>
          <a:xfrm>
            <a:off x="5467684" y="5030463"/>
            <a:ext cx="337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6</a:t>
            </a:r>
          </a:p>
        </p:txBody>
      </p:sp>
      <p:sp>
        <p:nvSpPr>
          <p:cNvPr id="144" name="TekstSylinder 143">
            <a:extLst>
              <a:ext uri="{FF2B5EF4-FFF2-40B4-BE49-F238E27FC236}">
                <a16:creationId xmlns:a16="http://schemas.microsoft.com/office/drawing/2014/main" id="{1A24F79B-40E0-438B-B139-F7C1EAF4CB8B}"/>
              </a:ext>
            </a:extLst>
          </p:cNvPr>
          <p:cNvSpPr txBox="1"/>
          <p:nvPr/>
        </p:nvSpPr>
        <p:spPr>
          <a:xfrm>
            <a:off x="4386433" y="3464484"/>
            <a:ext cx="337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7</a:t>
            </a:r>
          </a:p>
        </p:txBody>
      </p:sp>
      <p:sp>
        <p:nvSpPr>
          <p:cNvPr id="145" name="TekstSylinder 144">
            <a:extLst>
              <a:ext uri="{FF2B5EF4-FFF2-40B4-BE49-F238E27FC236}">
                <a16:creationId xmlns:a16="http://schemas.microsoft.com/office/drawing/2014/main" id="{78F038E7-83C2-46BE-BC82-26D5A92F61A3}"/>
              </a:ext>
            </a:extLst>
          </p:cNvPr>
          <p:cNvSpPr txBox="1"/>
          <p:nvPr/>
        </p:nvSpPr>
        <p:spPr>
          <a:xfrm>
            <a:off x="4164668" y="1823777"/>
            <a:ext cx="337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8</a:t>
            </a:r>
          </a:p>
        </p:txBody>
      </p:sp>
      <p:sp>
        <p:nvSpPr>
          <p:cNvPr id="146" name="TekstSylinder 145">
            <a:extLst>
              <a:ext uri="{FF2B5EF4-FFF2-40B4-BE49-F238E27FC236}">
                <a16:creationId xmlns:a16="http://schemas.microsoft.com/office/drawing/2014/main" id="{160A365E-17DC-42F4-891A-1254EEAC818C}"/>
              </a:ext>
            </a:extLst>
          </p:cNvPr>
          <p:cNvSpPr txBox="1"/>
          <p:nvPr/>
        </p:nvSpPr>
        <p:spPr>
          <a:xfrm>
            <a:off x="66389" y="283649"/>
            <a:ext cx="2159721" cy="1138773"/>
          </a:xfrm>
          <a:prstGeom prst="rect">
            <a:avLst/>
          </a:prstGeo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1 Ev. injeksjonsboring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I forkant av sprengingen kan det være behov for å </a:t>
            </a:r>
            <a:r>
              <a:rPr kumimoji="0" lang="nb-NO" sz="900" b="0" i="0" u="none" strike="noStrike" kern="1200" cap="none" spc="0" normalizeH="0" baseline="0" noProof="0" dirty="0" smtClean="0">
                <a:ln>
                  <a:noFill/>
                </a:ln>
                <a:solidFill>
                  <a:prstClr val="white"/>
                </a:solidFill>
                <a:effectLst/>
                <a:uLnTx/>
                <a:uFillTx/>
                <a:latin typeface="Verdana"/>
                <a:ea typeface="+mn-ea"/>
                <a:cs typeface="+mn-cs"/>
              </a:rPr>
              <a:t>sondere berg-massen</a:t>
            </a:r>
            <a:r>
              <a:rPr kumimoji="0" lang="nb-NO" sz="900" b="0" i="0" u="none" strike="noStrike" kern="1200" cap="none" spc="0" normalizeH="0" baseline="0" noProof="0" dirty="0">
                <a:ln>
                  <a:noFill/>
                </a:ln>
                <a:solidFill>
                  <a:prstClr val="white"/>
                </a:solidFill>
                <a:effectLst/>
                <a:uLnTx/>
                <a:uFillTx/>
                <a:latin typeface="Verdana"/>
                <a:ea typeface="+mn-ea"/>
                <a:cs typeface="+mn-cs"/>
              </a:rPr>
              <a:t>, eller </a:t>
            </a:r>
            <a:r>
              <a:rPr kumimoji="0" lang="nb-NO" sz="900" b="0" i="0" u="none" strike="noStrike" kern="1200" cap="none" spc="0" normalizeH="0" baseline="0" noProof="0" dirty="0" smtClean="0">
                <a:ln>
                  <a:noFill/>
                </a:ln>
                <a:solidFill>
                  <a:prstClr val="white"/>
                </a:solidFill>
                <a:effectLst/>
                <a:uLnTx/>
                <a:uFillTx/>
                <a:latin typeface="Verdana"/>
                <a:ea typeface="+mn-ea"/>
                <a:cs typeface="+mn-cs"/>
              </a:rPr>
              <a:t>hindre </a:t>
            </a:r>
            <a:r>
              <a:rPr kumimoji="0" lang="nb-NO" sz="900" b="0" i="0" u="none" strike="noStrike" kern="1200" cap="none" spc="0" normalizeH="0" baseline="0" noProof="0" dirty="0" err="1" smtClean="0">
                <a:ln>
                  <a:noFill/>
                </a:ln>
                <a:solidFill>
                  <a:prstClr val="white"/>
                </a:solidFill>
                <a:effectLst/>
                <a:uLnTx/>
                <a:uFillTx/>
                <a:latin typeface="Verdana"/>
                <a:ea typeface="+mn-ea"/>
                <a:cs typeface="+mn-cs"/>
              </a:rPr>
              <a:t>vanninn</a:t>
            </a:r>
            <a:r>
              <a:rPr kumimoji="0" lang="nb-NO" sz="900" b="0" i="0" u="none" strike="noStrike" kern="1200" cap="none" spc="0" normalizeH="0" baseline="0" noProof="0" dirty="0" smtClean="0">
                <a:ln>
                  <a:noFill/>
                </a:ln>
                <a:solidFill>
                  <a:prstClr val="white"/>
                </a:solidFill>
                <a:effectLst/>
                <a:uLnTx/>
                <a:uFillTx/>
                <a:latin typeface="Verdana"/>
                <a:ea typeface="+mn-ea"/>
                <a:cs typeface="+mn-cs"/>
              </a:rPr>
              <a:t>-trenging</a:t>
            </a:r>
            <a:r>
              <a:rPr kumimoji="0" lang="nb-NO" sz="900" b="0" i="0" u="none" strike="noStrike" kern="1200" cap="none" spc="0" normalizeH="0" baseline="0" noProof="0" dirty="0">
                <a:ln>
                  <a:noFill/>
                </a:ln>
                <a:solidFill>
                  <a:prstClr val="white"/>
                </a:solidFill>
                <a:effectLst/>
                <a:uLnTx/>
                <a:uFillTx/>
                <a:latin typeface="Verdana"/>
                <a:ea typeface="+mn-ea"/>
                <a:cs typeface="+mn-cs"/>
              </a:rPr>
              <a:t>. Da bores det ca. 24 m lange hull ut i </a:t>
            </a:r>
            <a:r>
              <a:rPr kumimoji="0" lang="nb-NO" sz="900" b="0" i="0" u="none" strike="noStrike" kern="1200" cap="none" spc="0" normalizeH="0" baseline="0" noProof="0" dirty="0" smtClean="0">
                <a:ln>
                  <a:noFill/>
                </a:ln>
                <a:solidFill>
                  <a:prstClr val="white"/>
                </a:solidFill>
                <a:effectLst/>
                <a:uLnTx/>
                <a:uFillTx/>
                <a:latin typeface="Verdana"/>
                <a:ea typeface="+mn-ea"/>
                <a:cs typeface="+mn-cs"/>
              </a:rPr>
              <a:t>vifteform (1a) </a:t>
            </a:r>
            <a:r>
              <a:rPr kumimoji="0" lang="nb-NO" sz="900" b="0" i="0" u="none" strike="noStrike" kern="1200" cap="none" spc="0" normalizeH="0" baseline="0" noProof="0" dirty="0">
                <a:ln>
                  <a:noFill/>
                </a:ln>
                <a:solidFill>
                  <a:prstClr val="white"/>
                </a:solidFill>
                <a:effectLst/>
                <a:uLnTx/>
                <a:uFillTx/>
                <a:latin typeface="Verdana"/>
                <a:ea typeface="+mn-ea"/>
                <a:cs typeface="+mn-cs"/>
              </a:rPr>
              <a:t>som </a:t>
            </a:r>
            <a:r>
              <a:rPr kumimoji="0" lang="nb-NO" sz="900" b="0" i="0" u="none" strike="noStrike" kern="1200" cap="none" spc="0" normalizeH="0" baseline="0" noProof="0" dirty="0" smtClean="0">
                <a:ln>
                  <a:noFill/>
                </a:ln>
                <a:solidFill>
                  <a:prstClr val="white"/>
                </a:solidFill>
                <a:effectLst/>
                <a:uLnTx/>
                <a:uFillTx/>
                <a:latin typeface="Verdana"/>
                <a:ea typeface="+mn-ea"/>
                <a:cs typeface="+mn-cs"/>
              </a:rPr>
              <a:t>MWD-tolkes kontinuerlig (1b).</a:t>
            </a:r>
            <a:r>
              <a:rPr kumimoji="0" lang="nb-NO" sz="12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147" name="TekstSylinder 146">
            <a:extLst>
              <a:ext uri="{FF2B5EF4-FFF2-40B4-BE49-F238E27FC236}">
                <a16:creationId xmlns:a16="http://schemas.microsoft.com/office/drawing/2014/main" id="{FBA70903-C082-478B-ABE0-1CE5966B7321}"/>
              </a:ext>
            </a:extLst>
          </p:cNvPr>
          <p:cNvSpPr txBox="1"/>
          <p:nvPr/>
        </p:nvSpPr>
        <p:spPr>
          <a:xfrm>
            <a:off x="9977954" y="529933"/>
            <a:ext cx="1481244" cy="954107"/>
          </a:xfrm>
          <a:prstGeom prst="rect">
            <a:avLst/>
          </a:prstGeo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2 Ev. injeksjon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Sementmasse pumpes med høyt trykk inn i hullene for å tette sprekker i berget.</a:t>
            </a:r>
            <a:endParaRPr kumimoji="0" lang="nb-NO"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148" name="TekstSylinder 147">
            <a:extLst>
              <a:ext uri="{FF2B5EF4-FFF2-40B4-BE49-F238E27FC236}">
                <a16:creationId xmlns:a16="http://schemas.microsoft.com/office/drawing/2014/main" id="{8BCE8604-AB1A-4047-9F49-30FDA86F1F2A}"/>
              </a:ext>
            </a:extLst>
          </p:cNvPr>
          <p:cNvSpPr txBox="1"/>
          <p:nvPr/>
        </p:nvSpPr>
        <p:spPr>
          <a:xfrm>
            <a:off x="10124749" y="1973596"/>
            <a:ext cx="1572881" cy="13696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w="63500" h="63500" prst="artDeco"/>
            <a:extrusionClr>
              <a:srgbClr val="FFFF00"/>
            </a:extrusionClr>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3 Boring &amp; lading </a:t>
            </a:r>
            <a:r>
              <a:rPr kumimoji="0" lang="nb-NO" sz="900" b="0" i="0" u="none" strike="noStrike" kern="1200" cap="none" spc="0" normalizeH="0" baseline="0" noProof="0" dirty="0">
                <a:ln>
                  <a:noFill/>
                </a:ln>
                <a:solidFill>
                  <a:prstClr val="white"/>
                </a:solidFill>
                <a:effectLst/>
                <a:uLnTx/>
                <a:uFillTx/>
                <a:latin typeface="Verdana"/>
                <a:ea typeface="+mn-ea"/>
                <a:cs typeface="+mn-cs"/>
              </a:rPr>
              <a:t>Når sementen fra forinjeksjonen har herdnet, bores det mellom 100–200 nye hull for utsprenging. Hullene er tre til seks meter lange og lades med sprengstoff.</a:t>
            </a:r>
          </a:p>
        </p:txBody>
      </p:sp>
      <p:sp>
        <p:nvSpPr>
          <p:cNvPr id="149" name="TekstSylinder 148">
            <a:extLst>
              <a:ext uri="{FF2B5EF4-FFF2-40B4-BE49-F238E27FC236}">
                <a16:creationId xmlns:a16="http://schemas.microsoft.com/office/drawing/2014/main" id="{B2DC3A49-0752-4DB6-A369-C5F8ECF18B26}"/>
              </a:ext>
            </a:extLst>
          </p:cNvPr>
          <p:cNvSpPr txBox="1"/>
          <p:nvPr/>
        </p:nvSpPr>
        <p:spPr>
          <a:xfrm>
            <a:off x="10468419" y="3680738"/>
            <a:ext cx="1413428" cy="1923604"/>
          </a:xfrm>
          <a:prstGeom prst="rect">
            <a:avLst/>
          </a:prstGeom>
          <a:ln w="508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b="1" dirty="0">
                <a:solidFill>
                  <a:srgbClr val="FFFF00"/>
                </a:solidFill>
                <a:effectLst>
                  <a:outerShdw blurRad="38100" dist="38100" dir="2700000" algn="tl">
                    <a:srgbClr val="000000">
                      <a:alpha val="43137"/>
                    </a:srgbClr>
                  </a:outerShdw>
                </a:effectLst>
                <a:latin typeface="Verdana"/>
              </a:rPr>
              <a:t>4</a:t>
            </a:r>
            <a:r>
              <a:rPr kumimoji="0" lang="nb-NO" sz="11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a:ea typeface="+mn-ea"/>
                <a:cs typeface="+mn-cs"/>
              </a:rPr>
              <a:t> </a:t>
            </a: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Sprengning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For å redusere vibrasjoner og hindre sprekk-dannelser, detoneres ett og ett hull med noen tusendels sekund mellomrom. Én tunnelsalve kan derfor vare opptil syv sekunder fra første til siste hull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detoneres.</a:t>
            </a:r>
          </a:p>
        </p:txBody>
      </p:sp>
      <p:sp>
        <p:nvSpPr>
          <p:cNvPr id="150" name="TekstSylinder 149">
            <a:extLst>
              <a:ext uri="{FF2B5EF4-FFF2-40B4-BE49-F238E27FC236}">
                <a16:creationId xmlns:a16="http://schemas.microsoft.com/office/drawing/2014/main" id="{842CF2A1-F549-48EE-9763-5B3ADD49AF47}"/>
              </a:ext>
            </a:extLst>
          </p:cNvPr>
          <p:cNvSpPr txBox="1"/>
          <p:nvPr/>
        </p:nvSpPr>
        <p:spPr>
          <a:xfrm>
            <a:off x="10124749" y="5822339"/>
            <a:ext cx="1977648" cy="677108"/>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gradFill>
          <a:ln>
            <a:solidFill>
              <a:srgbClr val="FFFF00">
                <a:alpha val="94000"/>
              </a:srgb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5 Utlasting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Lastebiler og dumpere frakter de utsprengte bergmassene ut av tunnelen etter hver salve.</a:t>
            </a:r>
          </a:p>
        </p:txBody>
      </p:sp>
      <p:sp>
        <p:nvSpPr>
          <p:cNvPr id="151" name="TekstSylinder 150">
            <a:extLst>
              <a:ext uri="{FF2B5EF4-FFF2-40B4-BE49-F238E27FC236}">
                <a16:creationId xmlns:a16="http://schemas.microsoft.com/office/drawing/2014/main" id="{133C423F-6C72-4070-816E-B739E41DEC8C}"/>
              </a:ext>
            </a:extLst>
          </p:cNvPr>
          <p:cNvSpPr txBox="1"/>
          <p:nvPr/>
        </p:nvSpPr>
        <p:spPr>
          <a:xfrm>
            <a:off x="454564" y="5168774"/>
            <a:ext cx="1426579" cy="10926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w="63500" h="63500" prst="artDeco"/>
            <a:extrusionClr>
              <a:srgbClr val="FFFF00"/>
            </a:extrusionClr>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6 Rensk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Løst berg pigges ned smed en hydraulisk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hammer, montert på en gravemaskin. Løs stein fjernes også manuelt med spett.</a:t>
            </a:r>
          </a:p>
        </p:txBody>
      </p:sp>
      <p:sp>
        <p:nvSpPr>
          <p:cNvPr id="152" name="TekstSylinder 151">
            <a:extLst>
              <a:ext uri="{FF2B5EF4-FFF2-40B4-BE49-F238E27FC236}">
                <a16:creationId xmlns:a16="http://schemas.microsoft.com/office/drawing/2014/main" id="{590D90F9-E0A8-4FC8-A362-ED20F704DBEC}"/>
              </a:ext>
            </a:extLst>
          </p:cNvPr>
          <p:cNvSpPr txBox="1"/>
          <p:nvPr/>
        </p:nvSpPr>
        <p:spPr>
          <a:xfrm>
            <a:off x="156516" y="3407132"/>
            <a:ext cx="1399415" cy="13696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w="63500" h="63500" prst="artDeco"/>
            <a:extrusionClr>
              <a:srgbClr val="FFFF00"/>
            </a:extrusionClr>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b="1" dirty="0">
                <a:solidFill>
                  <a:srgbClr val="FFFF00"/>
                </a:solidFill>
                <a:effectLst>
                  <a:outerShdw blurRad="38100" dist="38100" dir="2700000" algn="tl">
                    <a:srgbClr val="000000">
                      <a:alpha val="43137"/>
                    </a:srgbClr>
                  </a:outerShdw>
                </a:effectLst>
                <a:latin typeface="Verdana"/>
              </a:rPr>
              <a:t>7</a:t>
            </a:r>
            <a:r>
              <a:rPr kumimoji="0" lang="nb-NO" sz="11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a:ea typeface="+mn-ea"/>
                <a:cs typeface="+mn-cs"/>
              </a:rPr>
              <a:t> </a:t>
            </a: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Bergsikring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Når nedrensket berg er fjernet, sikres tunnelen med et tykt lag med sprøyte-betong før det settes lange bolter som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forankres dypt i berget.</a:t>
            </a:r>
          </a:p>
        </p:txBody>
      </p:sp>
      <p:sp>
        <p:nvSpPr>
          <p:cNvPr id="37" name="Frihåndsform: figur 128">
            <a:extLst>
              <a:ext uri="{FF2B5EF4-FFF2-40B4-BE49-F238E27FC236}">
                <a16:creationId xmlns:a16="http://schemas.microsoft.com/office/drawing/2014/main" id="{4F071193-976B-4774-AA7F-24BD9F74659E}"/>
              </a:ext>
            </a:extLst>
          </p:cNvPr>
          <p:cNvSpPr/>
          <p:nvPr/>
        </p:nvSpPr>
        <p:spPr>
          <a:xfrm>
            <a:off x="4867908" y="138559"/>
            <a:ext cx="1813313" cy="1400317"/>
          </a:xfrm>
          <a:custGeom>
            <a:avLst/>
            <a:gdLst>
              <a:gd name="connsiteX0" fmla="*/ 0 w 3134253"/>
              <a:gd name="connsiteY0" fmla="*/ 233391 h 1400317"/>
              <a:gd name="connsiteX1" fmla="*/ 233391 w 3134253"/>
              <a:gd name="connsiteY1" fmla="*/ 0 h 1400317"/>
              <a:gd name="connsiteX2" fmla="*/ 2900862 w 3134253"/>
              <a:gd name="connsiteY2" fmla="*/ 0 h 1400317"/>
              <a:gd name="connsiteX3" fmla="*/ 3134253 w 3134253"/>
              <a:gd name="connsiteY3" fmla="*/ 233391 h 1400317"/>
              <a:gd name="connsiteX4" fmla="*/ 3134253 w 3134253"/>
              <a:gd name="connsiteY4" fmla="*/ 1166926 h 1400317"/>
              <a:gd name="connsiteX5" fmla="*/ 2900862 w 3134253"/>
              <a:gd name="connsiteY5" fmla="*/ 1400317 h 1400317"/>
              <a:gd name="connsiteX6" fmla="*/ 233391 w 3134253"/>
              <a:gd name="connsiteY6" fmla="*/ 1400317 h 1400317"/>
              <a:gd name="connsiteX7" fmla="*/ 0 w 3134253"/>
              <a:gd name="connsiteY7" fmla="*/ 1166926 h 1400317"/>
              <a:gd name="connsiteX8" fmla="*/ 0 w 3134253"/>
              <a:gd name="connsiteY8" fmla="*/ 233391 h 140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4253" h="1400317">
                <a:moveTo>
                  <a:pt x="0" y="233391"/>
                </a:moveTo>
                <a:cubicBezTo>
                  <a:pt x="0" y="104493"/>
                  <a:pt x="104493" y="0"/>
                  <a:pt x="233391" y="0"/>
                </a:cubicBezTo>
                <a:lnTo>
                  <a:pt x="2900862" y="0"/>
                </a:lnTo>
                <a:cubicBezTo>
                  <a:pt x="3029760" y="0"/>
                  <a:pt x="3134253" y="104493"/>
                  <a:pt x="3134253" y="233391"/>
                </a:cubicBezTo>
                <a:lnTo>
                  <a:pt x="3134253" y="1166926"/>
                </a:lnTo>
                <a:cubicBezTo>
                  <a:pt x="3134253" y="1295824"/>
                  <a:pt x="3029760" y="1400317"/>
                  <a:pt x="2900862" y="1400317"/>
                </a:cubicBezTo>
                <a:lnTo>
                  <a:pt x="233391" y="1400317"/>
                </a:lnTo>
                <a:cubicBezTo>
                  <a:pt x="104493" y="1400317"/>
                  <a:pt x="0" y="1295824"/>
                  <a:pt x="0" y="1166926"/>
                </a:cubicBezTo>
                <a:lnTo>
                  <a:pt x="0" y="233391"/>
                </a:lnTo>
                <a:close/>
              </a:path>
            </a:pathLst>
          </a:cu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FFFF00"/>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285528" tIns="285528" rIns="285528" bIns="285528"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endParaRPr kumimoji="0" lang="nb-NO" sz="5700" b="0" i="0" u="none" strike="noStrike" kern="1200" cap="none" spc="0" normalizeH="0" baseline="0" noProof="0" dirty="0">
              <a:ln>
                <a:noFill/>
              </a:ln>
              <a:solidFill>
                <a:prstClr val="white"/>
              </a:solidFill>
              <a:effectLst/>
              <a:uLnTx/>
              <a:uFillTx/>
              <a:latin typeface="Verdana"/>
              <a:ea typeface="+mn-ea"/>
              <a:cs typeface="+mn-cs"/>
            </a:endParaRPr>
          </a:p>
        </p:txBody>
      </p:sp>
      <p:sp>
        <p:nvSpPr>
          <p:cNvPr id="153" name="TekstSylinder 152">
            <a:extLst>
              <a:ext uri="{FF2B5EF4-FFF2-40B4-BE49-F238E27FC236}">
                <a16:creationId xmlns:a16="http://schemas.microsoft.com/office/drawing/2014/main" id="{2F96B626-C347-4DB1-A87C-FC54D043FEA8}"/>
              </a:ext>
            </a:extLst>
          </p:cNvPr>
          <p:cNvSpPr txBox="1"/>
          <p:nvPr/>
        </p:nvSpPr>
        <p:spPr>
          <a:xfrm>
            <a:off x="125520" y="1912265"/>
            <a:ext cx="1264393" cy="10926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w="63500" h="63500" prst="artDeco"/>
            <a:extrusionClr>
              <a:srgbClr val="FFFF00"/>
            </a:extrusionClr>
            <a:contourClr>
              <a:srgbClr val="FFFF00"/>
            </a:contourClr>
          </a:sp3d>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mn-cs"/>
              </a:rPr>
              <a:t>8 Kartlegging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solidFill>
                <a:effectLst/>
                <a:uLnTx/>
                <a:uFillTx/>
                <a:latin typeface="Verdana"/>
                <a:ea typeface="+mn-ea"/>
                <a:cs typeface="+mn-cs"/>
              </a:rPr>
              <a:t>Ingeniørgeologer kartlegger berg-forholdene i tunnelen fortløpende og etter hver salve.</a:t>
            </a:r>
          </a:p>
        </p:txBody>
      </p:sp>
      <p:sp>
        <p:nvSpPr>
          <p:cNvPr id="154" name="Pil: sirkelformet 153">
            <a:extLst>
              <a:ext uri="{FF2B5EF4-FFF2-40B4-BE49-F238E27FC236}">
                <a16:creationId xmlns:a16="http://schemas.microsoft.com/office/drawing/2014/main" id="{39AFDFB2-96F6-4CD9-8286-0F4B73E4D133}"/>
              </a:ext>
            </a:extLst>
          </p:cNvPr>
          <p:cNvSpPr/>
          <p:nvPr/>
        </p:nvSpPr>
        <p:spPr>
          <a:xfrm rot="7719793">
            <a:off x="3108711" y="1567099"/>
            <a:ext cx="5040000" cy="5040000"/>
          </a:xfrm>
          <a:prstGeom prst="circularArrow">
            <a:avLst>
              <a:gd name="adj1" fmla="val 10980"/>
              <a:gd name="adj2" fmla="val 1142322"/>
              <a:gd name="adj3" fmla="val 9000000"/>
              <a:gd name="adj4" fmla="val 10800000"/>
              <a:gd name="adj5" fmla="val 12500"/>
            </a:avLst>
          </a:prstGeom>
          <a:gradFill rotWithShape="0">
            <a:gsLst>
              <a:gs pos="0">
                <a:srgbClr val="008000">
                  <a:alpha val="44706"/>
                </a:srgbClr>
              </a:gs>
              <a:gs pos="80000">
                <a:srgbClr val="00B050"/>
              </a:gs>
              <a:gs pos="100000">
                <a:srgbClr val="92D050"/>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alpha val="90000"/>
              <a:hueOff val="0"/>
              <a:satOff val="0"/>
              <a:lumOff val="0"/>
              <a:alphaOff val="0"/>
            </a:schemeClr>
          </a:effectRef>
          <a:fontRef idx="minor">
            <a:schemeClr val="lt1"/>
          </a:fontRef>
        </p:style>
      </p:sp>
      <p:sp>
        <p:nvSpPr>
          <p:cNvPr id="155" name="TekstSylinder 154">
            <a:extLst>
              <a:ext uri="{FF2B5EF4-FFF2-40B4-BE49-F238E27FC236}">
                <a16:creationId xmlns:a16="http://schemas.microsoft.com/office/drawing/2014/main" id="{9CEBFDAF-5B0C-4C10-9021-03B1DAFB353E}"/>
              </a:ext>
            </a:extLst>
          </p:cNvPr>
          <p:cNvSpPr txBox="1"/>
          <p:nvPr/>
        </p:nvSpPr>
        <p:spPr>
          <a:xfrm>
            <a:off x="4824969" y="4311680"/>
            <a:ext cx="16074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Verdana"/>
                <a:ea typeface="+mn-ea"/>
                <a:cs typeface="+mn-cs"/>
              </a:rPr>
              <a:t>Hver salve (3-8)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1F1F1F"/>
              </a:solidFill>
              <a:effectLst/>
              <a:uLnTx/>
              <a:uFillTx/>
              <a:latin typeface="Verdana"/>
              <a:ea typeface="+mn-ea"/>
              <a:cs typeface="Arial" pitchFamily="34" charset="0"/>
            </a:endParaRPr>
          </a:p>
        </p:txBody>
      </p:sp>
      <p:sp>
        <p:nvSpPr>
          <p:cNvPr id="156" name="TekstSylinder 155">
            <a:extLst>
              <a:ext uri="{FF2B5EF4-FFF2-40B4-BE49-F238E27FC236}">
                <a16:creationId xmlns:a16="http://schemas.microsoft.com/office/drawing/2014/main" id="{F6D20049-41EF-4912-9337-CACE2BD5B74A}"/>
              </a:ext>
            </a:extLst>
          </p:cNvPr>
          <p:cNvSpPr txBox="1"/>
          <p:nvPr/>
        </p:nvSpPr>
        <p:spPr>
          <a:xfrm>
            <a:off x="4618219" y="3193609"/>
            <a:ext cx="19720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Tunnel syklus</a:t>
            </a:r>
          </a:p>
        </p:txBody>
      </p:sp>
      <p:sp>
        <p:nvSpPr>
          <p:cNvPr id="38" name="TekstSylinder 37">
            <a:extLst>
              <a:ext uri="{FF2B5EF4-FFF2-40B4-BE49-F238E27FC236}">
                <a16:creationId xmlns:a16="http://schemas.microsoft.com/office/drawing/2014/main" id="{B1A94A9D-4CEC-489C-8055-825E2A76F354}"/>
              </a:ext>
            </a:extLst>
          </p:cNvPr>
          <p:cNvSpPr txBox="1"/>
          <p:nvPr/>
        </p:nvSpPr>
        <p:spPr>
          <a:xfrm>
            <a:off x="6119933" y="1155015"/>
            <a:ext cx="532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rPr>
              <a:t>1b</a:t>
            </a:r>
            <a:endParaRPr kumimoji="0" lang="nb-NO"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rial" pitchFamily="34" charset="0"/>
            </a:endParaRPr>
          </a:p>
        </p:txBody>
      </p:sp>
    </p:spTree>
    <p:extLst>
      <p:ext uri="{BB962C8B-B14F-4D97-AF65-F5344CB8AC3E}">
        <p14:creationId xmlns:p14="http://schemas.microsoft.com/office/powerpoint/2010/main" val="156941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5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5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animBg="1"/>
      <p:bldP spid="131" grpId="0" animBg="1"/>
      <p:bldP spid="132" grpId="0" animBg="1"/>
      <p:bldP spid="133" grpId="0" animBg="1"/>
      <p:bldP spid="134" grpId="0" animBg="1"/>
      <p:bldP spid="135" grpId="0" animBg="1"/>
      <p:bldP spid="136" grpId="0" animBg="1"/>
      <p:bldP spid="138" grpId="0"/>
      <p:bldP spid="4" grpId="0"/>
      <p:bldP spid="139" grpId="0"/>
      <p:bldP spid="140" grpId="0"/>
      <p:bldP spid="141" grpId="0"/>
      <p:bldP spid="142" grpId="0"/>
      <p:bldP spid="143" grpId="0"/>
      <p:bldP spid="144" grpId="0"/>
      <p:bldP spid="145" grpId="0"/>
      <p:bldP spid="146" grpId="0" animBg="1"/>
      <p:bldP spid="147" grpId="0" animBg="1"/>
      <p:bldP spid="148" grpId="0" animBg="1"/>
      <p:bldP spid="149" grpId="0" animBg="1"/>
      <p:bldP spid="150" grpId="0" animBg="1"/>
      <p:bldP spid="151" grpId="0" animBg="1"/>
      <p:bldP spid="152" grpId="0" animBg="1"/>
      <p:bldP spid="37" grpId="0" animBg="1"/>
      <p:bldP spid="153" grpId="0" animBg="1"/>
      <p:bldP spid="155" grpId="0"/>
      <p:bldP spid="155" grpId="1"/>
      <p:bldP spid="15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33998" y="226047"/>
            <a:ext cx="4400372" cy="626187"/>
          </a:xfrm>
        </p:spPr>
        <p:txBody>
          <a:bodyPr>
            <a:normAutofit/>
          </a:bodyPr>
          <a:lstStyle/>
          <a:p>
            <a:r>
              <a:rPr lang="nb-NO" sz="3600" dirty="0" smtClean="0">
                <a:latin typeface="Oslo Sans Office" panose="02000000000000000000" pitchFamily="2" charset="0"/>
              </a:rPr>
              <a:t>Tverrslag Skøyen</a:t>
            </a:r>
            <a:endParaRPr lang="nb-NO" sz="3600" dirty="0">
              <a:latin typeface="Oslo Sans Office" panose="02000000000000000000" pitchFamily="2" charset="0"/>
            </a:endParaRPr>
          </a:p>
        </p:txBody>
      </p:sp>
      <p:sp>
        <p:nvSpPr>
          <p:cNvPr id="5" name="Plassholder for innhold 4"/>
          <p:cNvSpPr>
            <a:spLocks noGrp="1"/>
          </p:cNvSpPr>
          <p:nvPr>
            <p:ph idx="1"/>
          </p:nvPr>
        </p:nvSpPr>
        <p:spPr>
          <a:xfrm>
            <a:off x="333998" y="1053017"/>
            <a:ext cx="5484911" cy="4553456"/>
          </a:xfrm>
        </p:spPr>
        <p:txBody>
          <a:bodyPr>
            <a:normAutofit fontScale="85000" lnSpcReduction="20000"/>
          </a:bodyPr>
          <a:lstStyle/>
          <a:p>
            <a:pPr marL="0" indent="0">
              <a:buNone/>
            </a:pPr>
            <a:r>
              <a:rPr lang="nb-NO" sz="2100" dirty="0" smtClean="0">
                <a:latin typeface="Oslo Sans Office" panose="02000000000000000000" pitchFamily="2" charset="0"/>
              </a:rPr>
              <a:t>Tverrslaget er forberedende arbeider for tunnel</a:t>
            </a:r>
          </a:p>
          <a:p>
            <a:pPr marL="0" indent="0">
              <a:buNone/>
            </a:pPr>
            <a:r>
              <a:rPr lang="nb-NO" sz="2100" dirty="0" smtClean="0">
                <a:latin typeface="Oslo Sans Office" panose="02000000000000000000" pitchFamily="2" charset="0"/>
              </a:rPr>
              <a:t>Oppstart mars / april  2021</a:t>
            </a:r>
          </a:p>
          <a:p>
            <a:pPr marL="0" indent="0">
              <a:buNone/>
            </a:pPr>
            <a:r>
              <a:rPr lang="nb-NO" sz="2100" dirty="0" smtClean="0">
                <a:latin typeface="Oslo Sans Office" panose="02000000000000000000" pitchFamily="2" charset="0"/>
              </a:rPr>
              <a:t>Hovedarbeider </a:t>
            </a:r>
            <a:r>
              <a:rPr lang="nb-NO" sz="2100" dirty="0">
                <a:latin typeface="Oslo Sans Office" panose="02000000000000000000" pitchFamily="2" charset="0"/>
              </a:rPr>
              <a:t>i denne entreprisen omfatter følgende</a:t>
            </a:r>
            <a:r>
              <a:rPr lang="nb-NO" sz="2100" dirty="0" smtClean="0">
                <a:latin typeface="Oslo Sans Office" panose="02000000000000000000" pitchFamily="2" charset="0"/>
              </a:rPr>
              <a:t>:</a:t>
            </a:r>
          </a:p>
          <a:p>
            <a:pPr marL="0" indent="0">
              <a:buNone/>
            </a:pPr>
            <a:endParaRPr lang="nb-NO" sz="2100" dirty="0">
              <a:latin typeface="Oslo Sans Office" panose="02000000000000000000" pitchFamily="2" charset="0"/>
            </a:endParaRPr>
          </a:p>
          <a:p>
            <a:pPr lvl="0"/>
            <a:r>
              <a:rPr lang="nb-NO" sz="2100" dirty="0">
                <a:latin typeface="Oslo Sans Office" panose="02000000000000000000" pitchFamily="2" charset="0"/>
              </a:rPr>
              <a:t>Etablering av riggområde på Harbitzalléen 2a</a:t>
            </a:r>
          </a:p>
          <a:p>
            <a:pPr lvl="0"/>
            <a:r>
              <a:rPr lang="nb-NO" sz="2100" dirty="0" smtClean="0">
                <a:latin typeface="Oslo Sans Office" panose="02000000000000000000" pitchFamily="2" charset="0"/>
              </a:rPr>
              <a:t>Mindre </a:t>
            </a:r>
            <a:r>
              <a:rPr lang="nb-NO" sz="2100" dirty="0">
                <a:latin typeface="Oslo Sans Office" panose="02000000000000000000" pitchFamily="2" charset="0"/>
              </a:rPr>
              <a:t>trafikkomlegginger</a:t>
            </a:r>
          </a:p>
          <a:p>
            <a:pPr lvl="0"/>
            <a:r>
              <a:rPr lang="nb-NO" sz="2100" dirty="0">
                <a:latin typeface="Oslo Sans Office" panose="02000000000000000000" pitchFamily="2" charset="0"/>
              </a:rPr>
              <a:t>Etablering av støttekonstruksjon for byggegrop</a:t>
            </a:r>
          </a:p>
          <a:p>
            <a:pPr lvl="0"/>
            <a:r>
              <a:rPr lang="nb-NO" sz="2100" dirty="0">
                <a:latin typeface="Oslo Sans Office" panose="02000000000000000000" pitchFamily="2" charset="0"/>
              </a:rPr>
              <a:t>Utgraving løsmasser i byggegrop</a:t>
            </a:r>
          </a:p>
          <a:p>
            <a:pPr lvl="0"/>
            <a:r>
              <a:rPr lang="nb-NO" sz="2100" dirty="0">
                <a:latin typeface="Oslo Sans Office" panose="02000000000000000000" pitchFamily="2" charset="0"/>
              </a:rPr>
              <a:t>Uttak av berg i </a:t>
            </a:r>
            <a:r>
              <a:rPr lang="nb-NO" sz="2100" dirty="0" err="1" smtClean="0">
                <a:latin typeface="Oslo Sans Office" panose="02000000000000000000" pitchFamily="2" charset="0"/>
              </a:rPr>
              <a:t>byggegrop</a:t>
            </a:r>
            <a:endParaRPr lang="nb-NO" sz="2100" dirty="0" smtClean="0">
              <a:latin typeface="Oslo Sans Office" panose="02000000000000000000" pitchFamily="2" charset="0"/>
            </a:endParaRPr>
          </a:p>
          <a:p>
            <a:r>
              <a:rPr lang="nb-NO" sz="2100" dirty="0" smtClean="0">
                <a:latin typeface="Oslo Sans Office" panose="02000000000000000000" pitchFamily="2" charset="0"/>
              </a:rPr>
              <a:t>Utkjøring masser via Hoffsveien til E18</a:t>
            </a:r>
            <a:endParaRPr lang="nb-NO" dirty="0"/>
          </a:p>
        </p:txBody>
      </p:sp>
      <p:pic>
        <p:nvPicPr>
          <p:cNvPr id="8" name="Bilde 7"/>
          <p:cNvPicPr>
            <a:picLocks noChangeAspect="1"/>
          </p:cNvPicPr>
          <p:nvPr/>
        </p:nvPicPr>
        <p:blipFill>
          <a:blip r:embed="rId2"/>
          <a:stretch>
            <a:fillRect/>
          </a:stretch>
        </p:blipFill>
        <p:spPr>
          <a:xfrm>
            <a:off x="5818909" y="1025380"/>
            <a:ext cx="6289963" cy="4561950"/>
          </a:xfrm>
          <a:prstGeom prst="rect">
            <a:avLst/>
          </a:prstGeom>
        </p:spPr>
      </p:pic>
    </p:spTree>
    <p:extLst>
      <p:ext uri="{BB962C8B-B14F-4D97-AF65-F5344CB8AC3E}">
        <p14:creationId xmlns:p14="http://schemas.microsoft.com/office/powerpoint/2010/main" val="513251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8EDF1AA-8A64-4B45-B85C-862EBF9B6690}"/>
              </a:ext>
            </a:extLst>
          </p:cNvPr>
          <p:cNvPicPr>
            <a:picLocks noChangeAspect="1"/>
          </p:cNvPicPr>
          <p:nvPr/>
        </p:nvPicPr>
        <p:blipFill>
          <a:blip r:embed="rId2"/>
          <a:stretch>
            <a:fillRect/>
          </a:stretch>
        </p:blipFill>
        <p:spPr>
          <a:xfrm>
            <a:off x="694965" y="1272164"/>
            <a:ext cx="11149371" cy="5500731"/>
          </a:xfrm>
          <a:prstGeom prst="rect">
            <a:avLst/>
          </a:prstGeom>
        </p:spPr>
      </p:pic>
      <p:sp>
        <p:nvSpPr>
          <p:cNvPr id="4" name="Plassholder for lysbildenummer 3">
            <a:extLst>
              <a:ext uri="{FF2B5EF4-FFF2-40B4-BE49-F238E27FC236}">
                <a16:creationId xmlns:a16="http://schemas.microsoft.com/office/drawing/2014/main" id="{04D6E1F8-B2E9-4836-89E8-4DFC96151EAD}"/>
              </a:ext>
            </a:extLst>
          </p:cNvPr>
          <p:cNvSpPr>
            <a:spLocks noGrp="1"/>
          </p:cNvSpPr>
          <p:nvPr>
            <p:ph type="sldNum" sz="quarter" idx="12"/>
          </p:nvPr>
        </p:nvSpPr>
        <p:spPr/>
        <p:txBody>
          <a:bodyPr/>
          <a:lstStyle/>
          <a:p>
            <a:fld id="{AF54B9EF-527F-4F31-BDA9-861CCA0FE377}" type="slidenum">
              <a:rPr lang="en-GB" smtClean="0"/>
              <a:pPr/>
              <a:t>14</a:t>
            </a:fld>
            <a:endParaRPr lang="en-GB" dirty="0"/>
          </a:p>
        </p:txBody>
      </p:sp>
      <p:sp>
        <p:nvSpPr>
          <p:cNvPr id="26" name="Speech Bubble: Oval 46">
            <a:extLst>
              <a:ext uri="{FF2B5EF4-FFF2-40B4-BE49-F238E27FC236}">
                <a16:creationId xmlns:a16="http://schemas.microsoft.com/office/drawing/2014/main" id="{D164705C-F93F-4541-817D-5188A3A42DFF}"/>
              </a:ext>
            </a:extLst>
          </p:cNvPr>
          <p:cNvSpPr/>
          <p:nvPr/>
        </p:nvSpPr>
        <p:spPr>
          <a:xfrm>
            <a:off x="7505588" y="5429376"/>
            <a:ext cx="1980273" cy="436916"/>
          </a:xfrm>
          <a:prstGeom prst="wedgeEllipseCallout">
            <a:avLst>
              <a:gd name="adj1" fmla="val -50114"/>
              <a:gd name="adj2" fmla="val -24626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800" dirty="0">
                <a:solidFill>
                  <a:schemeClr val="bg1"/>
                </a:solidFill>
                <a:cs typeface="Arial" pitchFamily="34" charset="0"/>
              </a:rPr>
              <a:t>Nedkjøringsrampe</a:t>
            </a:r>
          </a:p>
        </p:txBody>
      </p:sp>
      <p:sp>
        <p:nvSpPr>
          <p:cNvPr id="27" name="TekstSylinder 26">
            <a:extLst>
              <a:ext uri="{FF2B5EF4-FFF2-40B4-BE49-F238E27FC236}">
                <a16:creationId xmlns:a16="http://schemas.microsoft.com/office/drawing/2014/main" id="{C5D897B2-71E0-4D5D-A2B6-84EE31F85040}"/>
              </a:ext>
            </a:extLst>
          </p:cNvPr>
          <p:cNvSpPr txBox="1"/>
          <p:nvPr/>
        </p:nvSpPr>
        <p:spPr>
          <a:xfrm rot="2344129">
            <a:off x="8103528" y="4585588"/>
            <a:ext cx="1892300" cy="297454"/>
          </a:xfrm>
          <a:prstGeom prst="rect">
            <a:avLst/>
          </a:prstGeom>
          <a:noFill/>
        </p:spPr>
        <p:txBody>
          <a:bodyPr wrap="square" rtlCol="0">
            <a:spAutoFit/>
          </a:bodyPr>
          <a:lstStyle/>
          <a:p>
            <a:r>
              <a:rPr lang="nb-NO" sz="1333" b="1" dirty="0">
                <a:solidFill>
                  <a:schemeClr val="bg1"/>
                </a:solidFill>
              </a:rPr>
              <a:t>Hoffsveien</a:t>
            </a:r>
          </a:p>
        </p:txBody>
      </p:sp>
      <p:sp>
        <p:nvSpPr>
          <p:cNvPr id="28" name="Speech Bubble: Oval 46">
            <a:extLst>
              <a:ext uri="{FF2B5EF4-FFF2-40B4-BE49-F238E27FC236}">
                <a16:creationId xmlns:a16="http://schemas.microsoft.com/office/drawing/2014/main" id="{7F60F4AB-464C-42AB-AFE3-10CAC17FB257}"/>
              </a:ext>
            </a:extLst>
          </p:cNvPr>
          <p:cNvSpPr/>
          <p:nvPr/>
        </p:nvSpPr>
        <p:spPr>
          <a:xfrm>
            <a:off x="2795659" y="1375469"/>
            <a:ext cx="1980273" cy="436916"/>
          </a:xfrm>
          <a:prstGeom prst="wedgeEllipseCallout">
            <a:avLst>
              <a:gd name="adj1" fmla="val 59418"/>
              <a:gd name="adj2" fmla="val 22065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800" dirty="0">
                <a:solidFill>
                  <a:schemeClr val="bg1"/>
                </a:solidFill>
                <a:cs typeface="Arial" pitchFamily="34" charset="0"/>
              </a:rPr>
              <a:t>Anleggsområde </a:t>
            </a:r>
            <a:r>
              <a:rPr lang="nb-NO" sz="800" dirty="0" smtClean="0">
                <a:solidFill>
                  <a:schemeClr val="bg1"/>
                </a:solidFill>
                <a:cs typeface="Arial" pitchFamily="34" charset="0"/>
              </a:rPr>
              <a:t>B</a:t>
            </a:r>
            <a:endParaRPr lang="nb-NO" sz="800" dirty="0">
              <a:solidFill>
                <a:schemeClr val="bg1"/>
              </a:solidFill>
              <a:cs typeface="Arial" pitchFamily="34" charset="0"/>
            </a:endParaRPr>
          </a:p>
        </p:txBody>
      </p:sp>
      <p:sp>
        <p:nvSpPr>
          <p:cNvPr id="29" name="Speech Bubble: Oval 46">
            <a:extLst>
              <a:ext uri="{FF2B5EF4-FFF2-40B4-BE49-F238E27FC236}">
                <a16:creationId xmlns:a16="http://schemas.microsoft.com/office/drawing/2014/main" id="{3823B56E-A574-48D6-8B71-3C35A878033E}"/>
              </a:ext>
            </a:extLst>
          </p:cNvPr>
          <p:cNvSpPr/>
          <p:nvPr/>
        </p:nvSpPr>
        <p:spPr>
          <a:xfrm>
            <a:off x="2858890" y="4425579"/>
            <a:ext cx="1980273" cy="436916"/>
          </a:xfrm>
          <a:prstGeom prst="wedgeEllipseCallout">
            <a:avLst>
              <a:gd name="adj1" fmla="val 18373"/>
              <a:gd name="adj2" fmla="val -32872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800" dirty="0">
                <a:solidFill>
                  <a:schemeClr val="bg1"/>
                </a:solidFill>
                <a:cs typeface="Arial" pitchFamily="34" charset="0"/>
              </a:rPr>
              <a:t>Skøyen tverrslag</a:t>
            </a:r>
          </a:p>
        </p:txBody>
      </p:sp>
      <p:sp>
        <p:nvSpPr>
          <p:cNvPr id="30" name="TekstSylinder 29">
            <a:extLst>
              <a:ext uri="{FF2B5EF4-FFF2-40B4-BE49-F238E27FC236}">
                <a16:creationId xmlns:a16="http://schemas.microsoft.com/office/drawing/2014/main" id="{2F68A9F1-6C8C-4AA0-9ADE-33C27EDD7C4A}"/>
              </a:ext>
            </a:extLst>
          </p:cNvPr>
          <p:cNvSpPr txBox="1"/>
          <p:nvPr/>
        </p:nvSpPr>
        <p:spPr>
          <a:xfrm rot="20303642">
            <a:off x="605319" y="2554689"/>
            <a:ext cx="1892300" cy="256545"/>
          </a:xfrm>
          <a:prstGeom prst="rect">
            <a:avLst/>
          </a:prstGeom>
          <a:noFill/>
        </p:spPr>
        <p:txBody>
          <a:bodyPr wrap="square" rtlCol="0">
            <a:spAutoFit/>
          </a:bodyPr>
          <a:lstStyle/>
          <a:p>
            <a:r>
              <a:rPr lang="nb-NO" sz="1067" b="1" dirty="0"/>
              <a:t>Tingstuveien</a:t>
            </a:r>
          </a:p>
        </p:txBody>
      </p:sp>
      <p:grpSp>
        <p:nvGrpSpPr>
          <p:cNvPr id="11" name="Gruppe 10"/>
          <p:cNvGrpSpPr/>
          <p:nvPr/>
        </p:nvGrpSpPr>
        <p:grpSpPr>
          <a:xfrm>
            <a:off x="5292872" y="105273"/>
            <a:ext cx="6899128" cy="1657975"/>
            <a:chOff x="2306978" y="4843889"/>
            <a:chExt cx="6899128" cy="1657975"/>
          </a:xfrm>
        </p:grpSpPr>
        <p:sp>
          <p:nvSpPr>
            <p:cNvPr id="12" name="Rektangel 11"/>
            <p:cNvSpPr/>
            <p:nvPr/>
          </p:nvSpPr>
          <p:spPr>
            <a:xfrm>
              <a:off x="2306978" y="4843889"/>
              <a:ext cx="6899128" cy="165797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kstSylinder 12"/>
            <p:cNvSpPr txBox="1"/>
            <p:nvPr/>
          </p:nvSpPr>
          <p:spPr>
            <a:xfrm>
              <a:off x="2306978" y="4843889"/>
              <a:ext cx="6899128" cy="1657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25" tIns="85725" rIns="85725" bIns="85725" numCol="1" spcCol="1270" anchor="ctr" anchorCtr="0">
              <a:noAutofit/>
            </a:bodyPr>
            <a:lstStyle/>
            <a:p>
              <a:pPr lvl="0" algn="ctr" defTabSz="2000250">
                <a:lnSpc>
                  <a:spcPct val="90000"/>
                </a:lnSpc>
                <a:spcBef>
                  <a:spcPct val="0"/>
                </a:spcBef>
                <a:spcAft>
                  <a:spcPct val="5000"/>
                </a:spcAft>
              </a:pPr>
              <a:r>
                <a:rPr lang="nb-NO" sz="4500" kern="1200" dirty="0" smtClean="0"/>
                <a:t>Forberedende arbeider – tverrslag Skøyen</a:t>
              </a:r>
              <a:endParaRPr lang="nb-NO" sz="4500" kern="1200" dirty="0"/>
            </a:p>
          </p:txBody>
        </p:sp>
      </p:grpSp>
    </p:spTree>
    <p:extLst>
      <p:ext uri="{BB962C8B-B14F-4D97-AF65-F5344CB8AC3E}">
        <p14:creationId xmlns:p14="http://schemas.microsoft.com/office/powerpoint/2010/main" val="1986323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a:xfrm>
            <a:off x="695325" y="720001"/>
            <a:ext cx="10801349" cy="1311999"/>
          </a:xfrm>
        </p:spPr>
        <p:txBody>
          <a:bodyPr anchor="t">
            <a:normAutofit/>
          </a:bodyPr>
          <a:lstStyle/>
          <a:p>
            <a:r>
              <a:rPr lang="nb-NO" dirty="0">
                <a:solidFill>
                  <a:schemeClr val="accent1"/>
                </a:solidFill>
              </a:rPr>
              <a:t>Arbeidstider og støyende arbeider tunnel</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sz="half" idx="1"/>
          </p:nvPr>
        </p:nvSpPr>
        <p:spPr>
          <a:xfrm>
            <a:off x="695324" y="1568450"/>
            <a:ext cx="6361257" cy="4370532"/>
          </a:xfrm>
        </p:spPr>
        <p:txBody>
          <a:bodyPr anchor="t">
            <a:normAutofit fontScale="55000" lnSpcReduction="20000"/>
          </a:bodyPr>
          <a:lstStyle/>
          <a:p>
            <a:r>
              <a:rPr lang="nb-NO" sz="2900" b="1" dirty="0"/>
              <a:t>Opplasting og </a:t>
            </a:r>
            <a:r>
              <a:rPr lang="nb-NO" sz="2900" b="1" dirty="0" smtClean="0"/>
              <a:t>transport av tunnelmasser</a:t>
            </a:r>
            <a:endParaRPr lang="nb-NO" sz="2900" b="1" dirty="0"/>
          </a:p>
          <a:p>
            <a:pPr lvl="1"/>
            <a:r>
              <a:rPr lang="nb-NO" sz="2900" dirty="0"/>
              <a:t>Mandag – fredag kl. </a:t>
            </a:r>
            <a:r>
              <a:rPr lang="nb-NO" sz="2900" b="1" dirty="0"/>
              <a:t>07.00-23.00</a:t>
            </a:r>
            <a:r>
              <a:rPr lang="nb-NO" sz="2900" dirty="0"/>
              <a:t>(avhengig av mottaket)</a:t>
            </a:r>
          </a:p>
          <a:p>
            <a:pPr lvl="1"/>
            <a:r>
              <a:rPr lang="nb-NO" sz="2900" b="1" dirty="0"/>
              <a:t>Lørdag kl. </a:t>
            </a:r>
            <a:r>
              <a:rPr lang="nb-NO" sz="2900" b="1" dirty="0" smtClean="0"/>
              <a:t>08.00-19.00 </a:t>
            </a:r>
            <a:endParaRPr lang="nb-NO" sz="2900" b="1" dirty="0">
              <a:solidFill>
                <a:srgbClr val="FF0000"/>
              </a:solidFill>
            </a:endParaRPr>
          </a:p>
          <a:p>
            <a:pPr lvl="1"/>
            <a:r>
              <a:rPr lang="nb-NO" sz="2900" dirty="0"/>
              <a:t>Det er tillatt å kjøre inn betongbiler </a:t>
            </a:r>
            <a:r>
              <a:rPr lang="nb-NO" sz="2900" dirty="0" smtClean="0"/>
              <a:t>mm </a:t>
            </a:r>
            <a:r>
              <a:rPr lang="nb-NO" sz="2900" dirty="0" err="1"/>
              <a:t>ifm</a:t>
            </a:r>
            <a:r>
              <a:rPr lang="nb-NO" sz="2900" dirty="0"/>
              <a:t> injeksjonsarbeider og sikring på natt</a:t>
            </a:r>
          </a:p>
          <a:p>
            <a:pPr marL="216000" lvl="1" indent="0">
              <a:buNone/>
            </a:pPr>
            <a:endParaRPr lang="nb-NO" sz="2900" dirty="0"/>
          </a:p>
          <a:p>
            <a:pPr marL="216000" lvl="1" indent="0">
              <a:buNone/>
            </a:pPr>
            <a:r>
              <a:rPr lang="nb-NO" sz="2900" b="1" dirty="0" smtClean="0"/>
              <a:t>Sterkt støyende arbeider i </a:t>
            </a:r>
            <a:r>
              <a:rPr lang="nb-NO" sz="2900" b="1" dirty="0"/>
              <a:t>dagsone</a:t>
            </a:r>
          </a:p>
          <a:p>
            <a:pPr lvl="1"/>
            <a:r>
              <a:rPr lang="nb-NO" sz="2900" dirty="0"/>
              <a:t>Mandag – fredag </a:t>
            </a:r>
            <a:r>
              <a:rPr lang="nb-NO" sz="2900" b="1" dirty="0" smtClean="0"/>
              <a:t>08.00 </a:t>
            </a:r>
            <a:r>
              <a:rPr lang="nb-NO" sz="2900" b="1" dirty="0"/>
              <a:t>– </a:t>
            </a:r>
            <a:r>
              <a:rPr lang="nb-NO" sz="2900" b="1" dirty="0" smtClean="0"/>
              <a:t>17.00 </a:t>
            </a:r>
            <a:r>
              <a:rPr lang="nb-NO" sz="2900" dirty="0" smtClean="0"/>
              <a:t>(Vi kommer til å søke utvidet tid ettersom vi har fått rushtid begrensninger mellom 07.00 – 09.00 og 15.00 – 17.00 i perioden April - Oktober) </a:t>
            </a:r>
          </a:p>
          <a:p>
            <a:pPr lvl="1"/>
            <a:r>
              <a:rPr lang="nb-NO" sz="2900" dirty="0" smtClean="0"/>
              <a:t>Ikke tillatt med sterkt støyende arbeid på lørdager</a:t>
            </a:r>
          </a:p>
          <a:p>
            <a:pPr lvl="1"/>
            <a:endParaRPr lang="nb-NO" sz="2900" dirty="0" smtClean="0"/>
          </a:p>
          <a:p>
            <a:pPr marL="216000" lvl="1" indent="0">
              <a:buNone/>
            </a:pPr>
            <a:r>
              <a:rPr lang="nb-NO" sz="2900" b="1" dirty="0"/>
              <a:t>Vanlig arbeidstid</a:t>
            </a:r>
          </a:p>
          <a:p>
            <a:pPr lvl="1"/>
            <a:r>
              <a:rPr lang="nb-NO" sz="2900" dirty="0" smtClean="0"/>
              <a:t>Hverdager 07.00 - 19.00</a:t>
            </a:r>
          </a:p>
          <a:p>
            <a:pPr lvl="1"/>
            <a:r>
              <a:rPr lang="nb-NO" sz="2900" dirty="0" smtClean="0"/>
              <a:t>Lørdag</a:t>
            </a:r>
            <a:r>
              <a:rPr lang="nb-NO" sz="2900" dirty="0"/>
              <a:t>: 08.00 – 16.00 </a:t>
            </a:r>
            <a:endParaRPr lang="nb-NO" sz="2900" dirty="0" smtClean="0"/>
          </a:p>
          <a:p>
            <a:pPr marL="216000" lvl="1" indent="0">
              <a:buNone/>
            </a:pPr>
            <a:endParaRPr lang="nb-NO" sz="2900" dirty="0"/>
          </a:p>
          <a:p>
            <a:pPr marL="216000" lvl="1" indent="0">
              <a:buNone/>
            </a:pPr>
            <a:endParaRPr lang="nb-NO" sz="2900" dirty="0"/>
          </a:p>
          <a:p>
            <a:pPr marL="216000" lvl="1" indent="0">
              <a:buNone/>
            </a:pPr>
            <a:endParaRPr lang="nb-NO" sz="1900" dirty="0"/>
          </a:p>
          <a:p>
            <a:pPr marL="457200" lvl="1" indent="0">
              <a:buNone/>
            </a:pPr>
            <a:endParaRPr lang="nb-NO" sz="1900" dirty="0">
              <a:solidFill>
                <a:srgbClr val="FF0000"/>
              </a:solidFill>
            </a:endParaRPr>
          </a:p>
        </p:txBody>
      </p:sp>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a:xfrm>
            <a:off x="10156825" y="6292352"/>
            <a:ext cx="1339850" cy="365125"/>
          </a:xfrm>
        </p:spPr>
        <p:txBody>
          <a:bodyPr anchor="ctr">
            <a:normAutofit/>
          </a:bodyPr>
          <a:lstStyle/>
          <a:p>
            <a:pPr>
              <a:spcAft>
                <a:spcPts val="600"/>
              </a:spcAft>
            </a:pPr>
            <a:r>
              <a:rPr lang="nb-NO"/>
              <a:t>01.04.2020</a:t>
            </a:r>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15</a:t>
            </a:fld>
            <a:endParaRPr lang="nb-NO"/>
          </a:p>
        </p:txBody>
      </p:sp>
      <p:sp>
        <p:nvSpPr>
          <p:cNvPr id="3" name="AutoShape 4" descr="Norsk forening mot støy">
            <a:extLst>
              <a:ext uri="{FF2B5EF4-FFF2-40B4-BE49-F238E27FC236}">
                <a16:creationId xmlns:a16="http://schemas.microsoft.com/office/drawing/2014/main" id="{FEDB01BE-36AA-4D38-9B4D-6F02891855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a:extLst>
              <a:ext uri="{FF2B5EF4-FFF2-40B4-BE49-F238E27FC236}">
                <a16:creationId xmlns:a16="http://schemas.microsoft.com/office/drawing/2014/main" id="{84C05F73-C166-43B4-8C7B-C50E9249963E}"/>
              </a:ext>
            </a:extLst>
          </p:cNvPr>
          <p:cNvPicPr>
            <a:picLocks noChangeAspect="1"/>
          </p:cNvPicPr>
          <p:nvPr/>
        </p:nvPicPr>
        <p:blipFill>
          <a:blip r:embed="rId3"/>
          <a:stretch>
            <a:fillRect/>
          </a:stretch>
        </p:blipFill>
        <p:spPr>
          <a:xfrm>
            <a:off x="7223569" y="2032000"/>
            <a:ext cx="4668567" cy="3131127"/>
          </a:xfrm>
          <a:prstGeom prst="rect">
            <a:avLst/>
          </a:prstGeom>
        </p:spPr>
      </p:pic>
    </p:spTree>
    <p:extLst>
      <p:ext uri="{BB962C8B-B14F-4D97-AF65-F5344CB8AC3E}">
        <p14:creationId xmlns:p14="http://schemas.microsoft.com/office/powerpoint/2010/main" val="4191559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328271"/>
            <a:ext cx="10801349" cy="1311999"/>
          </a:xfrm>
        </p:spPr>
        <p:txBody>
          <a:bodyPr/>
          <a:lstStyle/>
          <a:p>
            <a:r>
              <a:rPr lang="nb-NO" dirty="0" smtClean="0"/>
              <a:t>Arbeidstider og støyende arbeider tunnel</a:t>
            </a:r>
            <a:endParaRPr lang="nb-NO" dirty="0"/>
          </a:p>
        </p:txBody>
      </p:sp>
      <p:sp>
        <p:nvSpPr>
          <p:cNvPr id="3" name="Plassholder for innhold 2"/>
          <p:cNvSpPr>
            <a:spLocks noGrp="1"/>
          </p:cNvSpPr>
          <p:nvPr>
            <p:ph sz="half" idx="1"/>
          </p:nvPr>
        </p:nvSpPr>
        <p:spPr>
          <a:xfrm>
            <a:off x="695325" y="1463963"/>
            <a:ext cx="5890202" cy="1136073"/>
          </a:xfrm>
        </p:spPr>
        <p:txBody>
          <a:bodyPr/>
          <a:lstStyle/>
          <a:p>
            <a:pPr marL="216000" lvl="1" indent="0">
              <a:buNone/>
            </a:pPr>
            <a:r>
              <a:rPr lang="nb-NO" sz="1800" b="1" dirty="0"/>
              <a:t>Nattsprengning i dagsone</a:t>
            </a:r>
          </a:p>
          <a:p>
            <a:pPr lvl="1"/>
            <a:r>
              <a:rPr lang="nb-NO" sz="1800" dirty="0"/>
              <a:t>Dialog med naboer, bydel Ullern og Oslo kommune Helseetaten vedr. dispensasjon til å sprenge på natt (mellom kl. 02:00 – kl. 03:00). Eget brev sendes ut minst en uke i forveien til naboer innenfor 600 meter radius, ingen SMS varsel på nattsprengning</a:t>
            </a:r>
            <a:r>
              <a:rPr lang="nb-NO" sz="1800" dirty="0" smtClean="0"/>
              <a:t>. Tidsbegrenset 6 uker!</a:t>
            </a:r>
            <a:endParaRPr lang="nb-NO" sz="1800" dirty="0"/>
          </a:p>
          <a:p>
            <a:pPr lvl="1"/>
            <a:endParaRPr lang="nb-NO" sz="1800" dirty="0">
              <a:solidFill>
                <a:srgbClr val="FF0000"/>
              </a:solidFill>
            </a:endParaRPr>
          </a:p>
          <a:p>
            <a:r>
              <a:rPr lang="nb-NO" sz="1800" b="1" dirty="0"/>
              <a:t>Sprengningsarbeid i tunnel </a:t>
            </a:r>
          </a:p>
          <a:p>
            <a:pPr lvl="1"/>
            <a:r>
              <a:rPr lang="nb-NO" sz="1800" dirty="0"/>
              <a:t>Sprenging (salver) skal foregå mellom kl. 08.00-22.00 </a:t>
            </a:r>
          </a:p>
          <a:p>
            <a:pPr lvl="1"/>
            <a:r>
              <a:rPr lang="nb-NO" sz="1800" dirty="0"/>
              <a:t>Naboer vil få tilbud om SMS-varsling(tunnel) før salven går, blir varslet 15 minutter før salven er planlagt avfyrt</a:t>
            </a:r>
          </a:p>
          <a:p>
            <a:endParaRPr lang="nb-NO" dirty="0"/>
          </a:p>
        </p:txBody>
      </p:sp>
      <p:pic>
        <p:nvPicPr>
          <p:cNvPr id="7" name="Plassholder for innhold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50423" y="1463963"/>
            <a:ext cx="4764337" cy="1696183"/>
          </a:xfrm>
        </p:spPr>
      </p:pic>
      <p:sp>
        <p:nvSpPr>
          <p:cNvPr id="5" name="Plassholder for dato 4"/>
          <p:cNvSpPr>
            <a:spLocks noGrp="1"/>
          </p:cNvSpPr>
          <p:nvPr>
            <p:ph type="dt" sz="half" idx="10"/>
          </p:nvPr>
        </p:nvSpPr>
        <p:spPr/>
        <p:txBody>
          <a:bodyPr/>
          <a:lstStyle/>
          <a:p>
            <a:fld id="{81931E7B-50BA-9449-91F9-9A9201D90364}" type="datetime1">
              <a:rPr lang="nb-NO" smtClean="0"/>
              <a:t>10.02.2021</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16</a:t>
            </a:fld>
            <a:endParaRPr lang="nb-NO"/>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625" y="4329997"/>
            <a:ext cx="3995935" cy="1599747"/>
          </a:xfrm>
          <a:prstGeom prst="rect">
            <a:avLst/>
          </a:prstGeom>
        </p:spPr>
      </p:pic>
    </p:spTree>
    <p:extLst>
      <p:ext uri="{BB962C8B-B14F-4D97-AF65-F5344CB8AC3E}">
        <p14:creationId xmlns:p14="http://schemas.microsoft.com/office/powerpoint/2010/main" val="3634291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433037-0B67-4627-ACF9-52465FDF82B4}"/>
              </a:ext>
            </a:extLst>
          </p:cNvPr>
          <p:cNvPicPr>
            <a:picLocks noChangeAspect="1"/>
          </p:cNvPicPr>
          <p:nvPr/>
        </p:nvPicPr>
        <p:blipFill>
          <a:blip r:embed="rId2"/>
          <a:stretch>
            <a:fillRect/>
          </a:stretch>
        </p:blipFill>
        <p:spPr>
          <a:xfrm>
            <a:off x="2131533" y="1676558"/>
            <a:ext cx="9409471" cy="5116849"/>
          </a:xfrm>
          <a:prstGeom prst="rect">
            <a:avLst/>
          </a:prstGeom>
        </p:spPr>
      </p:pic>
      <p:sp>
        <p:nvSpPr>
          <p:cNvPr id="45" name="TekstSylinder 44">
            <a:extLst>
              <a:ext uri="{FF2B5EF4-FFF2-40B4-BE49-F238E27FC236}">
                <a16:creationId xmlns:a16="http://schemas.microsoft.com/office/drawing/2014/main" id="{C65A43FA-FFB8-4C9C-B6E9-A7D7AE5930AF}"/>
              </a:ext>
            </a:extLst>
          </p:cNvPr>
          <p:cNvSpPr txBox="1"/>
          <p:nvPr/>
        </p:nvSpPr>
        <p:spPr>
          <a:xfrm rot="17490121">
            <a:off x="5892883" y="4277587"/>
            <a:ext cx="2023533" cy="235898"/>
          </a:xfrm>
          <a:prstGeom prst="rect">
            <a:avLst/>
          </a:prstGeom>
          <a:noFill/>
        </p:spPr>
        <p:txBody>
          <a:bodyPr wrap="square" rtlCol="0">
            <a:spAutoFit/>
          </a:bodyPr>
          <a:lstStyle/>
          <a:p>
            <a:r>
              <a:rPr lang="nb-NO" sz="933"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itchFamily="34" charset="0"/>
              </a:rPr>
              <a:t>Tingstuveien</a:t>
            </a:r>
            <a:endParaRPr lang="nb-NO"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itchFamily="34" charset="0"/>
            </a:endParaRPr>
          </a:p>
        </p:txBody>
      </p:sp>
      <p:sp>
        <p:nvSpPr>
          <p:cNvPr id="4" name="Plassholder for lysbildenummer 3">
            <a:extLst>
              <a:ext uri="{FF2B5EF4-FFF2-40B4-BE49-F238E27FC236}">
                <a16:creationId xmlns:a16="http://schemas.microsoft.com/office/drawing/2014/main" id="{04D6E1F8-B2E9-4836-89E8-4DFC96151EAD}"/>
              </a:ext>
            </a:extLst>
          </p:cNvPr>
          <p:cNvSpPr>
            <a:spLocks noGrp="1"/>
          </p:cNvSpPr>
          <p:nvPr>
            <p:ph type="sldNum" sz="quarter" idx="12"/>
          </p:nvPr>
        </p:nvSpPr>
        <p:spPr/>
        <p:txBody>
          <a:bodyPr/>
          <a:lstStyle/>
          <a:p>
            <a:fld id="{AF54B9EF-527F-4F31-BDA9-861CCA0FE377}" type="slidenum">
              <a:rPr lang="en-GB" smtClean="0"/>
              <a:pPr/>
              <a:t>17</a:t>
            </a:fld>
            <a:endParaRPr lang="en-GB" dirty="0"/>
          </a:p>
        </p:txBody>
      </p:sp>
      <p:pic>
        <p:nvPicPr>
          <p:cNvPr id="9" name="Bilde 8">
            <a:extLst>
              <a:ext uri="{FF2B5EF4-FFF2-40B4-BE49-F238E27FC236}">
                <a16:creationId xmlns:a16="http://schemas.microsoft.com/office/drawing/2014/main" id="{0FD7AD55-99F3-4CD9-B7FD-6D1932B3BCF2}"/>
              </a:ext>
            </a:extLst>
          </p:cNvPr>
          <p:cNvPicPr>
            <a:picLocks noChangeAspect="1"/>
          </p:cNvPicPr>
          <p:nvPr/>
        </p:nvPicPr>
        <p:blipFill rotWithShape="1">
          <a:blip r:embed="rId3">
            <a:clrChange>
              <a:clrFrom>
                <a:srgbClr val="B97A57"/>
              </a:clrFrom>
              <a:clrTo>
                <a:srgbClr val="B97A57">
                  <a:alpha val="0"/>
                </a:srgbClr>
              </a:clrTo>
            </a:clrChange>
          </a:blip>
          <a:srcRect t="34523" r="31931"/>
          <a:stretch/>
        </p:blipFill>
        <p:spPr>
          <a:xfrm>
            <a:off x="8196690" y="1916004"/>
            <a:ext cx="3373027" cy="1841123"/>
          </a:xfrm>
          <a:prstGeom prst="rect">
            <a:avLst/>
          </a:prstGeom>
        </p:spPr>
      </p:pic>
      <p:sp>
        <p:nvSpPr>
          <p:cNvPr id="44" name="TekstSylinder 43">
            <a:extLst>
              <a:ext uri="{FF2B5EF4-FFF2-40B4-BE49-F238E27FC236}">
                <a16:creationId xmlns:a16="http://schemas.microsoft.com/office/drawing/2014/main" id="{E638056C-379C-4DD7-9762-D6A6B9E28626}"/>
              </a:ext>
            </a:extLst>
          </p:cNvPr>
          <p:cNvSpPr txBox="1"/>
          <p:nvPr/>
        </p:nvSpPr>
        <p:spPr>
          <a:xfrm rot="19907438">
            <a:off x="8329440" y="3643169"/>
            <a:ext cx="2023533" cy="276999"/>
          </a:xfrm>
          <a:prstGeom prst="rect">
            <a:avLst/>
          </a:prstGeom>
          <a:noFill/>
        </p:spPr>
        <p:txBody>
          <a:bodyPr wrap="square" rtlCol="0">
            <a:spAutoFit/>
          </a:bodyPr>
          <a:lstStyle/>
          <a:p>
            <a:r>
              <a:rPr lang="nb-NO"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itchFamily="34" charset="0"/>
              </a:rPr>
              <a:t>Drammenbanen</a:t>
            </a:r>
          </a:p>
        </p:txBody>
      </p:sp>
      <p:pic>
        <p:nvPicPr>
          <p:cNvPr id="8" name="Bilde 7">
            <a:extLst>
              <a:ext uri="{FF2B5EF4-FFF2-40B4-BE49-F238E27FC236}">
                <a16:creationId xmlns:a16="http://schemas.microsoft.com/office/drawing/2014/main" id="{0FAB47A6-F00D-4A8A-A5CC-E5F0417590E9}"/>
              </a:ext>
            </a:extLst>
          </p:cNvPr>
          <p:cNvPicPr>
            <a:picLocks noChangeAspect="1"/>
          </p:cNvPicPr>
          <p:nvPr/>
        </p:nvPicPr>
        <p:blipFill rotWithShape="1">
          <a:blip r:embed="rId4">
            <a:clrChange>
              <a:clrFrom>
                <a:srgbClr val="B97A57"/>
              </a:clrFrom>
              <a:clrTo>
                <a:srgbClr val="B97A57">
                  <a:alpha val="0"/>
                </a:srgbClr>
              </a:clrTo>
            </a:clrChange>
          </a:blip>
          <a:srcRect b="6056"/>
          <a:stretch/>
        </p:blipFill>
        <p:spPr>
          <a:xfrm rot="388100">
            <a:off x="4733155" y="3451849"/>
            <a:ext cx="4103280" cy="3457400"/>
          </a:xfrm>
          <a:prstGeom prst="rect">
            <a:avLst/>
          </a:prstGeom>
        </p:spPr>
      </p:pic>
      <p:sp>
        <p:nvSpPr>
          <p:cNvPr id="46" name="TekstSylinder 45">
            <a:extLst>
              <a:ext uri="{FF2B5EF4-FFF2-40B4-BE49-F238E27FC236}">
                <a16:creationId xmlns:a16="http://schemas.microsoft.com/office/drawing/2014/main" id="{FFE18170-EC3F-4074-8E2D-8577D9DE0282}"/>
              </a:ext>
            </a:extLst>
          </p:cNvPr>
          <p:cNvSpPr txBox="1"/>
          <p:nvPr/>
        </p:nvSpPr>
        <p:spPr>
          <a:xfrm rot="20888749">
            <a:off x="6844196" y="5488974"/>
            <a:ext cx="2023533" cy="256545"/>
          </a:xfrm>
          <a:prstGeom prst="rect">
            <a:avLst/>
          </a:prstGeom>
          <a:noFill/>
        </p:spPr>
        <p:txBody>
          <a:bodyPr wrap="square" rtlCol="0">
            <a:spAutoFit/>
          </a:bodyPr>
          <a:lstStyle/>
          <a:p>
            <a:r>
              <a:rPr lang="nb-NO" sz="1067"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itchFamily="34" charset="0"/>
              </a:rPr>
              <a:t>Harbitzalléen</a:t>
            </a:r>
            <a:endParaRPr lang="nb-NO"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itchFamily="34" charset="0"/>
            </a:endParaRPr>
          </a:p>
        </p:txBody>
      </p:sp>
      <p:sp>
        <p:nvSpPr>
          <p:cNvPr id="52" name="Speech Bubble: Oval 46">
            <a:extLst>
              <a:ext uri="{FF2B5EF4-FFF2-40B4-BE49-F238E27FC236}">
                <a16:creationId xmlns:a16="http://schemas.microsoft.com/office/drawing/2014/main" id="{B665D0BA-65AD-44AD-B63E-F029C15F9E66}"/>
              </a:ext>
            </a:extLst>
          </p:cNvPr>
          <p:cNvSpPr/>
          <p:nvPr/>
        </p:nvSpPr>
        <p:spPr>
          <a:xfrm>
            <a:off x="5655298" y="3974741"/>
            <a:ext cx="1288045" cy="285004"/>
          </a:xfrm>
          <a:prstGeom prst="wedgeEllipseCallout">
            <a:avLst>
              <a:gd name="adj1" fmla="val -21785"/>
              <a:gd name="adj2" fmla="val 35847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800" dirty="0">
                <a:solidFill>
                  <a:schemeClr val="bg1"/>
                </a:solidFill>
                <a:cs typeface="Arial" pitchFamily="34" charset="0"/>
              </a:rPr>
              <a:t>Adkomst </a:t>
            </a:r>
            <a:r>
              <a:rPr lang="nb-NO" sz="800" dirty="0" smtClean="0">
                <a:solidFill>
                  <a:schemeClr val="bg1"/>
                </a:solidFill>
                <a:cs typeface="Arial" pitchFamily="34" charset="0"/>
              </a:rPr>
              <a:t>B</a:t>
            </a:r>
            <a:endParaRPr lang="nb-NO" sz="800" dirty="0">
              <a:solidFill>
                <a:schemeClr val="bg1"/>
              </a:solidFill>
              <a:cs typeface="Arial" pitchFamily="34" charset="0"/>
            </a:endParaRPr>
          </a:p>
        </p:txBody>
      </p:sp>
      <p:sp>
        <p:nvSpPr>
          <p:cNvPr id="53" name="Speech Bubble: Oval 46">
            <a:extLst>
              <a:ext uri="{FF2B5EF4-FFF2-40B4-BE49-F238E27FC236}">
                <a16:creationId xmlns:a16="http://schemas.microsoft.com/office/drawing/2014/main" id="{77550C28-E82A-45A3-B57A-B09EA725C200}"/>
              </a:ext>
            </a:extLst>
          </p:cNvPr>
          <p:cNvSpPr/>
          <p:nvPr/>
        </p:nvSpPr>
        <p:spPr>
          <a:xfrm>
            <a:off x="4315035" y="5372534"/>
            <a:ext cx="1288045" cy="285004"/>
          </a:xfrm>
          <a:prstGeom prst="wedgeEllipseCallout">
            <a:avLst>
              <a:gd name="adj1" fmla="val 73751"/>
              <a:gd name="adj2" fmla="val 27969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800" dirty="0">
                <a:solidFill>
                  <a:schemeClr val="bg1"/>
                </a:solidFill>
                <a:cs typeface="Arial" pitchFamily="34" charset="0"/>
              </a:rPr>
              <a:t>Adkomst </a:t>
            </a:r>
            <a:r>
              <a:rPr lang="nb-NO" sz="800" dirty="0" smtClean="0">
                <a:solidFill>
                  <a:schemeClr val="bg1"/>
                </a:solidFill>
                <a:cs typeface="Arial" pitchFamily="34" charset="0"/>
              </a:rPr>
              <a:t>A</a:t>
            </a:r>
            <a:endParaRPr lang="nb-NO" sz="800" dirty="0">
              <a:solidFill>
                <a:schemeClr val="bg1"/>
              </a:solidFill>
              <a:cs typeface="Arial" pitchFamily="34" charset="0"/>
            </a:endParaRPr>
          </a:p>
        </p:txBody>
      </p:sp>
      <p:sp>
        <p:nvSpPr>
          <p:cNvPr id="23" name="Frihåndsform: figur 22">
            <a:extLst>
              <a:ext uri="{FF2B5EF4-FFF2-40B4-BE49-F238E27FC236}">
                <a16:creationId xmlns:a16="http://schemas.microsoft.com/office/drawing/2014/main" id="{482BD94B-551E-4F16-AF4E-1565C4EC60F6}"/>
              </a:ext>
            </a:extLst>
          </p:cNvPr>
          <p:cNvSpPr/>
          <p:nvPr/>
        </p:nvSpPr>
        <p:spPr>
          <a:xfrm>
            <a:off x="3651061" y="4387125"/>
            <a:ext cx="1831300" cy="557119"/>
          </a:xfrm>
          <a:custGeom>
            <a:avLst/>
            <a:gdLst>
              <a:gd name="connsiteX0" fmla="*/ 1462478 w 1493407"/>
              <a:gd name="connsiteY0" fmla="*/ 345171 h 415929"/>
              <a:gd name="connsiteX1" fmla="*/ 1317143 w 1493407"/>
              <a:gd name="connsiteY1" fmla="*/ 399672 h 415929"/>
              <a:gd name="connsiteX2" fmla="*/ 112073 w 1493407"/>
              <a:gd name="connsiteY2" fmla="*/ 90835 h 415929"/>
              <a:gd name="connsiteX3" fmla="*/ 124184 w 1493407"/>
              <a:gd name="connsiteY3" fmla="*/ 0 h 415929"/>
              <a:gd name="connsiteX0" fmla="*/ 1462478 w 1493407"/>
              <a:gd name="connsiteY0" fmla="*/ 345171 h 415929"/>
              <a:gd name="connsiteX1" fmla="*/ 1317143 w 1493407"/>
              <a:gd name="connsiteY1" fmla="*/ 399672 h 415929"/>
              <a:gd name="connsiteX2" fmla="*/ 112073 w 1493407"/>
              <a:gd name="connsiteY2" fmla="*/ 90835 h 415929"/>
              <a:gd name="connsiteX3" fmla="*/ 124184 w 1493407"/>
              <a:gd name="connsiteY3" fmla="*/ 0 h 415929"/>
              <a:gd name="connsiteX0" fmla="*/ 1462478 w 1462478"/>
              <a:gd name="connsiteY0" fmla="*/ 345171 h 418038"/>
              <a:gd name="connsiteX1" fmla="*/ 1317143 w 1462478"/>
              <a:gd name="connsiteY1" fmla="*/ 399672 h 418038"/>
              <a:gd name="connsiteX2" fmla="*/ 112073 w 1462478"/>
              <a:gd name="connsiteY2" fmla="*/ 90835 h 418038"/>
              <a:gd name="connsiteX3" fmla="*/ 124184 w 1462478"/>
              <a:gd name="connsiteY3" fmla="*/ 0 h 418038"/>
              <a:gd name="connsiteX0" fmla="*/ 1462478 w 1462478"/>
              <a:gd name="connsiteY0" fmla="*/ 345171 h 418038"/>
              <a:gd name="connsiteX1" fmla="*/ 1317143 w 1462478"/>
              <a:gd name="connsiteY1" fmla="*/ 399672 h 418038"/>
              <a:gd name="connsiteX2" fmla="*/ 112073 w 1462478"/>
              <a:gd name="connsiteY2" fmla="*/ 90835 h 418038"/>
              <a:gd name="connsiteX3" fmla="*/ 124184 w 1462478"/>
              <a:gd name="connsiteY3" fmla="*/ 0 h 418038"/>
              <a:gd name="connsiteX0" fmla="*/ 1498812 w 1498812"/>
              <a:gd name="connsiteY0" fmla="*/ 314893 h 411038"/>
              <a:gd name="connsiteX1" fmla="*/ 1317143 w 1498812"/>
              <a:gd name="connsiteY1" fmla="*/ 399672 h 411038"/>
              <a:gd name="connsiteX2" fmla="*/ 112073 w 1498812"/>
              <a:gd name="connsiteY2" fmla="*/ 90835 h 411038"/>
              <a:gd name="connsiteX3" fmla="*/ 124184 w 1498812"/>
              <a:gd name="connsiteY3" fmla="*/ 0 h 411038"/>
              <a:gd name="connsiteX0" fmla="*/ 1498812 w 1498812"/>
              <a:gd name="connsiteY0" fmla="*/ 314893 h 411038"/>
              <a:gd name="connsiteX1" fmla="*/ 1317143 w 1498812"/>
              <a:gd name="connsiteY1" fmla="*/ 399672 h 411038"/>
              <a:gd name="connsiteX2" fmla="*/ 112073 w 1498812"/>
              <a:gd name="connsiteY2" fmla="*/ 90835 h 411038"/>
              <a:gd name="connsiteX3" fmla="*/ 124184 w 1498812"/>
              <a:gd name="connsiteY3" fmla="*/ 0 h 411038"/>
              <a:gd name="connsiteX0" fmla="*/ 1494506 w 1494506"/>
              <a:gd name="connsiteY0" fmla="*/ 314893 h 395377"/>
              <a:gd name="connsiteX1" fmla="*/ 1252281 w 1494506"/>
              <a:gd name="connsiteY1" fmla="*/ 381505 h 395377"/>
              <a:gd name="connsiteX2" fmla="*/ 107767 w 1494506"/>
              <a:gd name="connsiteY2" fmla="*/ 90835 h 395377"/>
              <a:gd name="connsiteX3" fmla="*/ 119878 w 1494506"/>
              <a:gd name="connsiteY3" fmla="*/ 0 h 395377"/>
              <a:gd name="connsiteX0" fmla="*/ 1494506 w 1494506"/>
              <a:gd name="connsiteY0" fmla="*/ 314893 h 381586"/>
              <a:gd name="connsiteX1" fmla="*/ 1252281 w 1494506"/>
              <a:gd name="connsiteY1" fmla="*/ 381505 h 381586"/>
              <a:gd name="connsiteX2" fmla="*/ 107767 w 1494506"/>
              <a:gd name="connsiteY2" fmla="*/ 90835 h 381586"/>
              <a:gd name="connsiteX3" fmla="*/ 119878 w 1494506"/>
              <a:gd name="connsiteY3" fmla="*/ 0 h 381586"/>
              <a:gd name="connsiteX0" fmla="*/ 1494506 w 1494506"/>
              <a:gd name="connsiteY0" fmla="*/ 314893 h 383785"/>
              <a:gd name="connsiteX1" fmla="*/ 1252281 w 1494506"/>
              <a:gd name="connsiteY1" fmla="*/ 381505 h 383785"/>
              <a:gd name="connsiteX2" fmla="*/ 107767 w 1494506"/>
              <a:gd name="connsiteY2" fmla="*/ 90835 h 383785"/>
              <a:gd name="connsiteX3" fmla="*/ 119878 w 1494506"/>
              <a:gd name="connsiteY3" fmla="*/ 0 h 383785"/>
              <a:gd name="connsiteX0" fmla="*/ 1499244 w 1499244"/>
              <a:gd name="connsiteY0" fmla="*/ 314893 h 411856"/>
              <a:gd name="connsiteX1" fmla="*/ 1323631 w 1499244"/>
              <a:gd name="connsiteY1" fmla="*/ 411783 h 411856"/>
              <a:gd name="connsiteX2" fmla="*/ 112505 w 1499244"/>
              <a:gd name="connsiteY2" fmla="*/ 90835 h 411856"/>
              <a:gd name="connsiteX3" fmla="*/ 124616 w 1499244"/>
              <a:gd name="connsiteY3" fmla="*/ 0 h 411856"/>
              <a:gd name="connsiteX0" fmla="*/ 1499244 w 1499244"/>
              <a:gd name="connsiteY0" fmla="*/ 314893 h 411856"/>
              <a:gd name="connsiteX1" fmla="*/ 1323631 w 1499244"/>
              <a:gd name="connsiteY1" fmla="*/ 411783 h 411856"/>
              <a:gd name="connsiteX2" fmla="*/ 112505 w 1499244"/>
              <a:gd name="connsiteY2" fmla="*/ 90835 h 411856"/>
              <a:gd name="connsiteX3" fmla="*/ 124616 w 1499244"/>
              <a:gd name="connsiteY3" fmla="*/ 0 h 411856"/>
              <a:gd name="connsiteX0" fmla="*/ 1500972 w 1500972"/>
              <a:gd name="connsiteY0" fmla="*/ 314893 h 417910"/>
              <a:gd name="connsiteX1" fmla="*/ 1349582 w 1500972"/>
              <a:gd name="connsiteY1" fmla="*/ 417839 h 417910"/>
              <a:gd name="connsiteX2" fmla="*/ 114233 w 1500972"/>
              <a:gd name="connsiteY2" fmla="*/ 90835 h 417910"/>
              <a:gd name="connsiteX3" fmla="*/ 126344 w 1500972"/>
              <a:gd name="connsiteY3" fmla="*/ 0 h 417910"/>
              <a:gd name="connsiteX0" fmla="*/ 1500972 w 1500972"/>
              <a:gd name="connsiteY0" fmla="*/ 314893 h 417839"/>
              <a:gd name="connsiteX1" fmla="*/ 1349582 w 1500972"/>
              <a:gd name="connsiteY1" fmla="*/ 417839 h 417839"/>
              <a:gd name="connsiteX2" fmla="*/ 114233 w 1500972"/>
              <a:gd name="connsiteY2" fmla="*/ 90835 h 417839"/>
              <a:gd name="connsiteX3" fmla="*/ 126344 w 1500972"/>
              <a:gd name="connsiteY3" fmla="*/ 0 h 417839"/>
              <a:gd name="connsiteX0" fmla="*/ 1476139 w 1476139"/>
              <a:gd name="connsiteY0" fmla="*/ 314893 h 417839"/>
              <a:gd name="connsiteX1" fmla="*/ 1324749 w 1476139"/>
              <a:gd name="connsiteY1" fmla="*/ 417839 h 417839"/>
              <a:gd name="connsiteX2" fmla="*/ 89400 w 1476139"/>
              <a:gd name="connsiteY2" fmla="*/ 90835 h 417839"/>
              <a:gd name="connsiteX3" fmla="*/ 101511 w 1476139"/>
              <a:gd name="connsiteY3" fmla="*/ 0 h 417839"/>
              <a:gd name="connsiteX0" fmla="*/ 1409809 w 1409809"/>
              <a:gd name="connsiteY0" fmla="*/ 314893 h 417839"/>
              <a:gd name="connsiteX1" fmla="*/ 1258419 w 1409809"/>
              <a:gd name="connsiteY1" fmla="*/ 417839 h 417839"/>
              <a:gd name="connsiteX2" fmla="*/ 23070 w 1409809"/>
              <a:gd name="connsiteY2" fmla="*/ 90835 h 417839"/>
              <a:gd name="connsiteX3" fmla="*/ 35181 w 1409809"/>
              <a:gd name="connsiteY3" fmla="*/ 0 h 417839"/>
              <a:gd name="connsiteX0" fmla="*/ 1373475 w 1386480"/>
              <a:gd name="connsiteY0" fmla="*/ 345172 h 428951"/>
              <a:gd name="connsiteX1" fmla="*/ 1258419 w 1386480"/>
              <a:gd name="connsiteY1" fmla="*/ 417839 h 428951"/>
              <a:gd name="connsiteX2" fmla="*/ 23070 w 1386480"/>
              <a:gd name="connsiteY2" fmla="*/ 90835 h 428951"/>
              <a:gd name="connsiteX3" fmla="*/ 35181 w 1386480"/>
              <a:gd name="connsiteY3" fmla="*/ 0 h 428951"/>
              <a:gd name="connsiteX0" fmla="*/ 1373475 w 1373475"/>
              <a:gd name="connsiteY0" fmla="*/ 345172 h 417839"/>
              <a:gd name="connsiteX1" fmla="*/ 1258419 w 1373475"/>
              <a:gd name="connsiteY1" fmla="*/ 417839 h 417839"/>
              <a:gd name="connsiteX2" fmla="*/ 23070 w 1373475"/>
              <a:gd name="connsiteY2" fmla="*/ 90835 h 417839"/>
              <a:gd name="connsiteX3" fmla="*/ 35181 w 1373475"/>
              <a:gd name="connsiteY3" fmla="*/ 0 h 417839"/>
            </a:gdLst>
            <a:ahLst/>
            <a:cxnLst>
              <a:cxn ang="0">
                <a:pos x="connsiteX0" y="connsiteY0"/>
              </a:cxn>
              <a:cxn ang="0">
                <a:pos x="connsiteX1" y="connsiteY1"/>
              </a:cxn>
              <a:cxn ang="0">
                <a:pos x="connsiteX2" y="connsiteY2"/>
              </a:cxn>
              <a:cxn ang="0">
                <a:pos x="connsiteX3" y="connsiteY3"/>
              </a:cxn>
            </a:cxnLst>
            <a:rect l="l" t="t" r="r" b="b"/>
            <a:pathLst>
              <a:path w="1373475" h="417839">
                <a:moveTo>
                  <a:pt x="1373475" y="345172"/>
                </a:moveTo>
                <a:lnTo>
                  <a:pt x="1258419" y="417839"/>
                </a:lnTo>
                <a:cubicBezTo>
                  <a:pt x="1033352" y="375450"/>
                  <a:pt x="434853" y="199836"/>
                  <a:pt x="23070" y="90835"/>
                </a:cubicBezTo>
                <a:cubicBezTo>
                  <a:pt x="-31431" y="66612"/>
                  <a:pt x="26602" y="24223"/>
                  <a:pt x="35181" y="0"/>
                </a:cubicBezTo>
              </a:path>
            </a:pathLst>
          </a:custGeom>
          <a:noFill/>
          <a:ln w="22225">
            <a:solidFill>
              <a:srgbClr val="F04E2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4" name="Frihåndsform: figur 23">
            <a:extLst>
              <a:ext uri="{FF2B5EF4-FFF2-40B4-BE49-F238E27FC236}">
                <a16:creationId xmlns:a16="http://schemas.microsoft.com/office/drawing/2014/main" id="{8EBEE3C9-2EAB-4CC3-B8A8-2EA808A0E2E0}"/>
              </a:ext>
            </a:extLst>
          </p:cNvPr>
          <p:cNvSpPr/>
          <p:nvPr/>
        </p:nvSpPr>
        <p:spPr>
          <a:xfrm>
            <a:off x="4012863" y="2809811"/>
            <a:ext cx="3035888" cy="1219200"/>
          </a:xfrm>
          <a:custGeom>
            <a:avLst/>
            <a:gdLst>
              <a:gd name="connsiteX0" fmla="*/ 0 w 2276916"/>
              <a:gd name="connsiteY0" fmla="*/ 914400 h 914400"/>
              <a:gd name="connsiteX1" fmla="*/ 351226 w 2276916"/>
              <a:gd name="connsiteY1" fmla="*/ 708508 h 914400"/>
              <a:gd name="connsiteX2" fmla="*/ 1350405 w 2276916"/>
              <a:gd name="connsiteY2" fmla="*/ 393616 h 914400"/>
              <a:gd name="connsiteX3" fmla="*/ 2276916 w 2276916"/>
              <a:gd name="connsiteY3" fmla="*/ 0 h 914400"/>
            </a:gdLst>
            <a:ahLst/>
            <a:cxnLst>
              <a:cxn ang="0">
                <a:pos x="connsiteX0" y="connsiteY0"/>
              </a:cxn>
              <a:cxn ang="0">
                <a:pos x="connsiteX1" y="connsiteY1"/>
              </a:cxn>
              <a:cxn ang="0">
                <a:pos x="connsiteX2" y="connsiteY2"/>
              </a:cxn>
              <a:cxn ang="0">
                <a:pos x="connsiteX3" y="connsiteY3"/>
              </a:cxn>
            </a:cxnLst>
            <a:rect l="l" t="t" r="r" b="b"/>
            <a:pathLst>
              <a:path w="2276916" h="914400">
                <a:moveTo>
                  <a:pt x="0" y="914400"/>
                </a:moveTo>
                <a:cubicBezTo>
                  <a:pt x="63079" y="854852"/>
                  <a:pt x="126159" y="795305"/>
                  <a:pt x="351226" y="708508"/>
                </a:cubicBezTo>
                <a:cubicBezTo>
                  <a:pt x="576293" y="621711"/>
                  <a:pt x="1029457" y="511701"/>
                  <a:pt x="1350405" y="393616"/>
                </a:cubicBezTo>
                <a:cubicBezTo>
                  <a:pt x="1671353" y="275531"/>
                  <a:pt x="2276916" y="0"/>
                  <a:pt x="2276916" y="0"/>
                </a:cubicBezTo>
              </a:path>
            </a:pathLst>
          </a:custGeom>
          <a:noFill/>
          <a:ln w="22225">
            <a:solidFill>
              <a:srgbClr val="F04E23"/>
            </a:solidFill>
            <a:headEnd type="none" w="med" len="med"/>
            <a:tailEnd type="triangle" w="med" len="me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sp>
        <p:nvSpPr>
          <p:cNvPr id="25" name="TekstSylinder 24">
            <a:extLst>
              <a:ext uri="{FF2B5EF4-FFF2-40B4-BE49-F238E27FC236}">
                <a16:creationId xmlns:a16="http://schemas.microsoft.com/office/drawing/2014/main" id="{29C3A5D8-251C-4F73-A395-CA2DC83918A3}"/>
              </a:ext>
            </a:extLst>
          </p:cNvPr>
          <p:cNvSpPr txBox="1"/>
          <p:nvPr/>
        </p:nvSpPr>
        <p:spPr>
          <a:xfrm rot="839672">
            <a:off x="3912344" y="4672686"/>
            <a:ext cx="1838301" cy="256545"/>
          </a:xfrm>
          <a:prstGeom prst="rect">
            <a:avLst/>
          </a:prstGeom>
          <a:noFill/>
        </p:spPr>
        <p:txBody>
          <a:bodyPr wrap="square" rtlCol="0">
            <a:spAutoFit/>
          </a:bodyPr>
          <a:lstStyle/>
          <a:p>
            <a:r>
              <a:rPr lang="nb-NO" sz="1067" kern="0" dirty="0">
                <a:solidFill>
                  <a:prstClr val="white"/>
                </a:solidFill>
                <a:latin typeface="Calibri Light" panose="020F0302020204030204"/>
              </a:rPr>
              <a:t>Massetransport</a:t>
            </a:r>
          </a:p>
        </p:txBody>
      </p:sp>
      <p:sp>
        <p:nvSpPr>
          <p:cNvPr id="26" name="TekstSylinder 25">
            <a:extLst>
              <a:ext uri="{FF2B5EF4-FFF2-40B4-BE49-F238E27FC236}">
                <a16:creationId xmlns:a16="http://schemas.microsoft.com/office/drawing/2014/main" id="{A5ECA1C5-DA5A-4D7B-89D4-C03B3024282F}"/>
              </a:ext>
            </a:extLst>
          </p:cNvPr>
          <p:cNvSpPr txBox="1"/>
          <p:nvPr/>
        </p:nvSpPr>
        <p:spPr>
          <a:xfrm rot="20345796">
            <a:off x="5345951" y="3031070"/>
            <a:ext cx="1838301" cy="256545"/>
          </a:xfrm>
          <a:prstGeom prst="rect">
            <a:avLst/>
          </a:prstGeom>
          <a:noFill/>
        </p:spPr>
        <p:txBody>
          <a:bodyPr wrap="square" rtlCol="0">
            <a:spAutoFit/>
          </a:bodyPr>
          <a:lstStyle/>
          <a:p>
            <a:r>
              <a:rPr lang="nb-NO" sz="1067" kern="0" dirty="0">
                <a:solidFill>
                  <a:prstClr val="white"/>
                </a:solidFill>
                <a:latin typeface="Calibri Light" panose="020F0302020204030204"/>
              </a:rPr>
              <a:t>Massetransport</a:t>
            </a:r>
          </a:p>
        </p:txBody>
      </p:sp>
      <p:sp>
        <p:nvSpPr>
          <p:cNvPr id="29" name="Pil: høyre 28">
            <a:extLst>
              <a:ext uri="{FF2B5EF4-FFF2-40B4-BE49-F238E27FC236}">
                <a16:creationId xmlns:a16="http://schemas.microsoft.com/office/drawing/2014/main" id="{87DB67FB-9E53-4ECC-B74B-4380105AD9FF}"/>
              </a:ext>
            </a:extLst>
          </p:cNvPr>
          <p:cNvSpPr/>
          <p:nvPr/>
        </p:nvSpPr>
        <p:spPr>
          <a:xfrm rot="14593003">
            <a:off x="5939786" y="5303007"/>
            <a:ext cx="589977" cy="190475"/>
          </a:xfrm>
          <a:prstGeom prs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dirty="0" err="1">
              <a:solidFill>
                <a:schemeClr val="tx1"/>
              </a:solidFill>
            </a:endParaRPr>
          </a:p>
        </p:txBody>
      </p:sp>
      <p:sp>
        <p:nvSpPr>
          <p:cNvPr id="32" name="Pil: høyre 31">
            <a:extLst>
              <a:ext uri="{FF2B5EF4-FFF2-40B4-BE49-F238E27FC236}">
                <a16:creationId xmlns:a16="http://schemas.microsoft.com/office/drawing/2014/main" id="{71BA622B-178B-4C30-AD2A-6EEED00990DD}"/>
              </a:ext>
            </a:extLst>
          </p:cNvPr>
          <p:cNvSpPr/>
          <p:nvPr/>
        </p:nvSpPr>
        <p:spPr>
          <a:xfrm rot="20445436">
            <a:off x="7615243" y="4592634"/>
            <a:ext cx="635077" cy="163804"/>
          </a:xfrm>
          <a:prstGeom prs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err="1">
              <a:solidFill>
                <a:schemeClr val="tx1"/>
              </a:solidFill>
            </a:endParaRPr>
          </a:p>
        </p:txBody>
      </p:sp>
      <p:sp>
        <p:nvSpPr>
          <p:cNvPr id="34" name="Ellipse 33">
            <a:extLst>
              <a:ext uri="{FF2B5EF4-FFF2-40B4-BE49-F238E27FC236}">
                <a16:creationId xmlns:a16="http://schemas.microsoft.com/office/drawing/2014/main" id="{DF7090B8-EF80-49D3-98C2-A20596D6CFD0}"/>
              </a:ext>
            </a:extLst>
          </p:cNvPr>
          <p:cNvSpPr/>
          <p:nvPr/>
        </p:nvSpPr>
        <p:spPr>
          <a:xfrm>
            <a:off x="7786444" y="4566269"/>
            <a:ext cx="204301" cy="210319"/>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1</a:t>
            </a:r>
            <a:endParaRPr lang="nb-NO" sz="2400" dirty="0">
              <a:solidFill>
                <a:schemeClr val="tx1"/>
              </a:solidFill>
            </a:endParaRPr>
          </a:p>
        </p:txBody>
      </p:sp>
      <p:sp>
        <p:nvSpPr>
          <p:cNvPr id="41" name="Pil: høyre 40">
            <a:extLst>
              <a:ext uri="{FF2B5EF4-FFF2-40B4-BE49-F238E27FC236}">
                <a16:creationId xmlns:a16="http://schemas.microsoft.com/office/drawing/2014/main" id="{36EDCA3F-FB41-459C-A6BA-959C1B2610B7}"/>
              </a:ext>
            </a:extLst>
          </p:cNvPr>
          <p:cNvSpPr/>
          <p:nvPr/>
        </p:nvSpPr>
        <p:spPr>
          <a:xfrm rot="19889334">
            <a:off x="8674961" y="3296275"/>
            <a:ext cx="1046076" cy="179388"/>
          </a:xfrm>
          <a:prstGeom prs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err="1">
              <a:solidFill>
                <a:schemeClr val="tx1"/>
              </a:solidFill>
            </a:endParaRPr>
          </a:p>
        </p:txBody>
      </p:sp>
      <p:sp>
        <p:nvSpPr>
          <p:cNvPr id="42" name="Pil: høyre 41">
            <a:extLst>
              <a:ext uri="{FF2B5EF4-FFF2-40B4-BE49-F238E27FC236}">
                <a16:creationId xmlns:a16="http://schemas.microsoft.com/office/drawing/2014/main" id="{44E4C618-7FC8-4D7E-BCAF-1C5CE761A453}"/>
              </a:ext>
            </a:extLst>
          </p:cNvPr>
          <p:cNvSpPr/>
          <p:nvPr/>
        </p:nvSpPr>
        <p:spPr>
          <a:xfrm rot="9091366">
            <a:off x="7925016" y="3794629"/>
            <a:ext cx="653408" cy="184223"/>
          </a:xfrm>
          <a:prstGeom prs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err="1">
              <a:solidFill>
                <a:schemeClr val="tx1"/>
              </a:solidFill>
            </a:endParaRPr>
          </a:p>
        </p:txBody>
      </p:sp>
      <p:sp>
        <p:nvSpPr>
          <p:cNvPr id="40" name="Ellipse 39">
            <a:extLst>
              <a:ext uri="{FF2B5EF4-FFF2-40B4-BE49-F238E27FC236}">
                <a16:creationId xmlns:a16="http://schemas.microsoft.com/office/drawing/2014/main" id="{E986FBAC-3C4F-47F4-A23F-849EAEBF96EC}"/>
              </a:ext>
            </a:extLst>
          </p:cNvPr>
          <p:cNvSpPr/>
          <p:nvPr/>
        </p:nvSpPr>
        <p:spPr>
          <a:xfrm>
            <a:off x="9095038" y="3279713"/>
            <a:ext cx="204852" cy="188847"/>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2</a:t>
            </a:r>
            <a:endParaRPr lang="nb-NO" sz="2400" dirty="0">
              <a:solidFill>
                <a:schemeClr val="tx1"/>
              </a:solidFill>
            </a:endParaRPr>
          </a:p>
        </p:txBody>
      </p:sp>
      <p:sp>
        <p:nvSpPr>
          <p:cNvPr id="39" name="Ellipse 38">
            <a:extLst>
              <a:ext uri="{FF2B5EF4-FFF2-40B4-BE49-F238E27FC236}">
                <a16:creationId xmlns:a16="http://schemas.microsoft.com/office/drawing/2014/main" id="{714ED210-FC38-4520-9542-DABB3454DC83}"/>
              </a:ext>
            </a:extLst>
          </p:cNvPr>
          <p:cNvSpPr/>
          <p:nvPr/>
        </p:nvSpPr>
        <p:spPr>
          <a:xfrm>
            <a:off x="8149076" y="3784321"/>
            <a:ext cx="203803" cy="197056"/>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3</a:t>
            </a:r>
            <a:endParaRPr lang="nb-NO" sz="2400" dirty="0">
              <a:solidFill>
                <a:schemeClr val="tx1"/>
              </a:solidFill>
            </a:endParaRPr>
          </a:p>
        </p:txBody>
      </p:sp>
      <p:sp>
        <p:nvSpPr>
          <p:cNvPr id="3" name="Sylinder 2">
            <a:extLst>
              <a:ext uri="{FF2B5EF4-FFF2-40B4-BE49-F238E27FC236}">
                <a16:creationId xmlns:a16="http://schemas.microsoft.com/office/drawing/2014/main" id="{1106110F-5823-4C7F-A410-70491A840E07}"/>
              </a:ext>
            </a:extLst>
          </p:cNvPr>
          <p:cNvSpPr/>
          <p:nvPr/>
        </p:nvSpPr>
        <p:spPr>
          <a:xfrm rot="6268750">
            <a:off x="6441596" y="4718738"/>
            <a:ext cx="92603" cy="745868"/>
          </a:xfrm>
          <a:prstGeom prst="can">
            <a:avLst/>
          </a:prstGeom>
          <a:gradFill flip="none" rotWithShape="1">
            <a:gsLst>
              <a:gs pos="0">
                <a:srgbClr val="B4B4B2">
                  <a:tint val="66000"/>
                  <a:satMod val="160000"/>
                </a:srgbClr>
              </a:gs>
              <a:gs pos="50000">
                <a:srgbClr val="B4B4B2">
                  <a:tint val="44500"/>
                  <a:satMod val="160000"/>
                </a:srgbClr>
              </a:gs>
              <a:gs pos="100000">
                <a:srgbClr val="B4B4B2">
                  <a:tint val="23500"/>
                  <a:satMod val="160000"/>
                </a:srgbClr>
              </a:gs>
            </a:gsLst>
            <a:lin ang="13500000" scaled="1"/>
            <a:tileRect/>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sz="2400" dirty="0" err="1">
              <a:solidFill>
                <a:schemeClr val="tx1"/>
              </a:solidFill>
            </a:endParaRPr>
          </a:p>
        </p:txBody>
      </p:sp>
      <p:sp>
        <p:nvSpPr>
          <p:cNvPr id="10" name="Sylinder 9">
            <a:extLst>
              <a:ext uri="{FF2B5EF4-FFF2-40B4-BE49-F238E27FC236}">
                <a16:creationId xmlns:a16="http://schemas.microsoft.com/office/drawing/2014/main" id="{7993DF69-4CB5-4BA6-95B9-13D50814DABC}"/>
              </a:ext>
            </a:extLst>
          </p:cNvPr>
          <p:cNvSpPr/>
          <p:nvPr/>
        </p:nvSpPr>
        <p:spPr>
          <a:xfrm rot="13160541">
            <a:off x="6335701" y="4791596"/>
            <a:ext cx="220035" cy="1862297"/>
          </a:xfrm>
          <a:prstGeom prst="can">
            <a:avLst/>
          </a:prstGeom>
          <a:gradFill flip="none" rotWithShape="1">
            <a:gsLst>
              <a:gs pos="0">
                <a:srgbClr val="B4B4B2">
                  <a:tint val="66000"/>
                  <a:satMod val="160000"/>
                </a:srgbClr>
              </a:gs>
              <a:gs pos="50000">
                <a:srgbClr val="B4B4B2">
                  <a:tint val="44500"/>
                  <a:satMod val="160000"/>
                </a:srgbClr>
              </a:gs>
              <a:gs pos="100000">
                <a:srgbClr val="B4B4B2">
                  <a:tint val="23500"/>
                  <a:satMod val="160000"/>
                </a:srgbClr>
              </a:gs>
            </a:gsLst>
            <a:lin ang="13500000" scaled="1"/>
            <a:tileRect/>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sz="2400" dirty="0" err="1">
              <a:solidFill>
                <a:schemeClr val="tx1"/>
              </a:solidFill>
            </a:endParaRPr>
          </a:p>
        </p:txBody>
      </p:sp>
      <p:sp>
        <p:nvSpPr>
          <p:cNvPr id="28" name="Pil: høyre 27">
            <a:extLst>
              <a:ext uri="{FF2B5EF4-FFF2-40B4-BE49-F238E27FC236}">
                <a16:creationId xmlns:a16="http://schemas.microsoft.com/office/drawing/2014/main" id="{149E3EFD-76CF-49CB-9D92-FC8CE8DE1284}"/>
              </a:ext>
            </a:extLst>
          </p:cNvPr>
          <p:cNvSpPr/>
          <p:nvPr/>
        </p:nvSpPr>
        <p:spPr>
          <a:xfrm rot="7698886">
            <a:off x="5729831" y="5550760"/>
            <a:ext cx="1516133" cy="257491"/>
          </a:xfrm>
          <a:prstGeom prs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err="1">
              <a:solidFill>
                <a:schemeClr val="tx1"/>
              </a:solidFill>
            </a:endParaRPr>
          </a:p>
        </p:txBody>
      </p:sp>
      <p:sp>
        <p:nvSpPr>
          <p:cNvPr id="35" name="Ellipse 34">
            <a:extLst>
              <a:ext uri="{FF2B5EF4-FFF2-40B4-BE49-F238E27FC236}">
                <a16:creationId xmlns:a16="http://schemas.microsoft.com/office/drawing/2014/main" id="{228D3927-4BB3-454E-B3F2-E0434F74E120}"/>
              </a:ext>
            </a:extLst>
          </p:cNvPr>
          <p:cNvSpPr/>
          <p:nvPr/>
        </p:nvSpPr>
        <p:spPr>
          <a:xfrm>
            <a:off x="6600042" y="5312722"/>
            <a:ext cx="204301" cy="203201"/>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4</a:t>
            </a:r>
            <a:endParaRPr lang="nb-NO" sz="2400" dirty="0">
              <a:solidFill>
                <a:schemeClr val="tx1"/>
              </a:solidFill>
            </a:endParaRPr>
          </a:p>
        </p:txBody>
      </p:sp>
      <p:sp>
        <p:nvSpPr>
          <p:cNvPr id="6" name="Pil: høyre 5">
            <a:extLst>
              <a:ext uri="{FF2B5EF4-FFF2-40B4-BE49-F238E27FC236}">
                <a16:creationId xmlns:a16="http://schemas.microsoft.com/office/drawing/2014/main" id="{6D262B1C-CC58-4D95-BD9F-E83B460814A4}"/>
              </a:ext>
            </a:extLst>
          </p:cNvPr>
          <p:cNvSpPr/>
          <p:nvPr/>
        </p:nvSpPr>
        <p:spPr>
          <a:xfrm rot="11679837">
            <a:off x="6203574" y="5000812"/>
            <a:ext cx="555852" cy="186219"/>
          </a:xfrm>
          <a:prstGeom prs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dirty="0" err="1">
              <a:solidFill>
                <a:schemeClr val="tx1"/>
              </a:solidFill>
            </a:endParaRPr>
          </a:p>
        </p:txBody>
      </p:sp>
      <p:sp>
        <p:nvSpPr>
          <p:cNvPr id="38" name="Ellipse 37">
            <a:extLst>
              <a:ext uri="{FF2B5EF4-FFF2-40B4-BE49-F238E27FC236}">
                <a16:creationId xmlns:a16="http://schemas.microsoft.com/office/drawing/2014/main" id="{E73A39B9-008B-42F0-A643-0EC6579BDAF8}"/>
              </a:ext>
            </a:extLst>
          </p:cNvPr>
          <p:cNvSpPr/>
          <p:nvPr/>
        </p:nvSpPr>
        <p:spPr>
          <a:xfrm>
            <a:off x="6263551" y="5101728"/>
            <a:ext cx="204301" cy="213739"/>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5</a:t>
            </a:r>
            <a:endParaRPr lang="nb-NO" sz="2400" dirty="0">
              <a:solidFill>
                <a:schemeClr val="tx1"/>
              </a:solidFill>
            </a:endParaRPr>
          </a:p>
        </p:txBody>
      </p:sp>
      <p:grpSp>
        <p:nvGrpSpPr>
          <p:cNvPr id="30" name="Gruppe 29"/>
          <p:cNvGrpSpPr/>
          <p:nvPr/>
        </p:nvGrpSpPr>
        <p:grpSpPr>
          <a:xfrm>
            <a:off x="244532" y="418788"/>
            <a:ext cx="6976556" cy="1733162"/>
            <a:chOff x="2306978" y="4843889"/>
            <a:chExt cx="6976556" cy="1733162"/>
          </a:xfrm>
        </p:grpSpPr>
        <p:sp>
          <p:nvSpPr>
            <p:cNvPr id="31" name="Rektangel 30"/>
            <p:cNvSpPr/>
            <p:nvPr/>
          </p:nvSpPr>
          <p:spPr>
            <a:xfrm>
              <a:off x="2306978" y="4843889"/>
              <a:ext cx="6899128" cy="165797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TekstSylinder 32"/>
            <p:cNvSpPr txBox="1"/>
            <p:nvPr/>
          </p:nvSpPr>
          <p:spPr>
            <a:xfrm>
              <a:off x="2384406" y="4919076"/>
              <a:ext cx="6899128" cy="1657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25" tIns="85725" rIns="85725" bIns="85725" numCol="1" spcCol="1270" anchor="ctr" anchorCtr="0">
              <a:noAutofit/>
            </a:bodyPr>
            <a:lstStyle/>
            <a:p>
              <a:pPr lvl="0" algn="ctr" defTabSz="2000250">
                <a:lnSpc>
                  <a:spcPct val="90000"/>
                </a:lnSpc>
                <a:spcBef>
                  <a:spcPct val="0"/>
                </a:spcBef>
                <a:spcAft>
                  <a:spcPct val="5000"/>
                </a:spcAft>
              </a:pPr>
              <a:r>
                <a:rPr lang="nb-NO" sz="3200" kern="1200" dirty="0" smtClean="0"/>
                <a:t>Plan for gjennomføring av Skøyen stasjon (tunnelarbeider)</a:t>
              </a:r>
              <a:endParaRPr lang="nb-NO" sz="3200" kern="1200" dirty="0"/>
            </a:p>
          </p:txBody>
        </p:sp>
      </p:grpSp>
    </p:spTree>
    <p:extLst>
      <p:ext uri="{BB962C8B-B14F-4D97-AF65-F5344CB8AC3E}">
        <p14:creationId xmlns:p14="http://schemas.microsoft.com/office/powerpoint/2010/main" val="3894283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578" y="1681018"/>
            <a:ext cx="11311949" cy="4408778"/>
          </a:xfrm>
        </p:spPr>
      </p:pic>
      <p:sp>
        <p:nvSpPr>
          <p:cNvPr id="4" name="Plassholder for dato 3"/>
          <p:cNvSpPr>
            <a:spLocks noGrp="1"/>
          </p:cNvSpPr>
          <p:nvPr>
            <p:ph type="dt" sz="half" idx="10"/>
          </p:nvPr>
        </p:nvSpPr>
        <p:spPr/>
        <p:txBody>
          <a:bodyPr/>
          <a:lstStyle/>
          <a:p>
            <a:fld id="{C20DE0DF-BE6B-D248-92A9-54242D212695}" type="datetime1">
              <a:rPr lang="nb-NO" smtClean="0"/>
              <a:t>10.02.2021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18</a:t>
            </a:fld>
            <a:endParaRPr lang="nb-NO"/>
          </a:p>
        </p:txBody>
      </p:sp>
      <p:grpSp>
        <p:nvGrpSpPr>
          <p:cNvPr id="7" name="Gruppe 6"/>
          <p:cNvGrpSpPr/>
          <p:nvPr/>
        </p:nvGrpSpPr>
        <p:grpSpPr>
          <a:xfrm>
            <a:off x="6219825" y="565486"/>
            <a:ext cx="5519593" cy="1466514"/>
            <a:chOff x="2306978" y="4843889"/>
            <a:chExt cx="6899128" cy="1657975"/>
          </a:xfrm>
        </p:grpSpPr>
        <p:sp>
          <p:nvSpPr>
            <p:cNvPr id="8" name="Rektangel 7"/>
            <p:cNvSpPr/>
            <p:nvPr/>
          </p:nvSpPr>
          <p:spPr>
            <a:xfrm>
              <a:off x="2306978" y="4843889"/>
              <a:ext cx="6899128" cy="165797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kstSylinder 8"/>
            <p:cNvSpPr txBox="1"/>
            <p:nvPr/>
          </p:nvSpPr>
          <p:spPr>
            <a:xfrm>
              <a:off x="2306978" y="4843889"/>
              <a:ext cx="6899128" cy="1657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25" tIns="85725" rIns="85725" bIns="85725" numCol="1" spcCol="1270" anchor="ctr" anchorCtr="0">
              <a:noAutofit/>
            </a:bodyPr>
            <a:lstStyle/>
            <a:p>
              <a:pPr lvl="0" algn="ctr" defTabSz="2000250">
                <a:lnSpc>
                  <a:spcPct val="90000"/>
                </a:lnSpc>
                <a:spcBef>
                  <a:spcPct val="0"/>
                </a:spcBef>
                <a:spcAft>
                  <a:spcPct val="5000"/>
                </a:spcAft>
              </a:pPr>
              <a:r>
                <a:rPr lang="nb-NO" sz="4500" kern="1200" dirty="0" smtClean="0"/>
                <a:t>Skøyen stasjon</a:t>
              </a:r>
              <a:endParaRPr lang="nb-NO" sz="4500" kern="1200" dirty="0"/>
            </a:p>
          </p:txBody>
        </p:sp>
      </p:grpSp>
    </p:spTree>
    <p:extLst>
      <p:ext uri="{BB962C8B-B14F-4D97-AF65-F5344CB8AC3E}">
        <p14:creationId xmlns:p14="http://schemas.microsoft.com/office/powerpoint/2010/main" val="15892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937939" y="1277564"/>
            <a:ext cx="3119483" cy="5693708"/>
          </a:xfrm>
        </p:spPr>
        <p:txBody>
          <a:bodyPr/>
          <a:lstStyle/>
          <a:p>
            <a:endParaRPr lang="nb-NO" sz="1800" dirty="0"/>
          </a:p>
        </p:txBody>
      </p:sp>
      <p:sp>
        <p:nvSpPr>
          <p:cNvPr id="4" name="Plassholder for lysbildenummer 3">
            <a:extLst>
              <a:ext uri="{FF2B5EF4-FFF2-40B4-BE49-F238E27FC236}">
                <a16:creationId xmlns:a16="http://schemas.microsoft.com/office/drawing/2014/main" id="{04D6E1F8-B2E9-4836-89E8-4DFC96151EAD}"/>
              </a:ext>
            </a:extLst>
          </p:cNvPr>
          <p:cNvSpPr>
            <a:spLocks noGrp="1"/>
          </p:cNvSpPr>
          <p:nvPr>
            <p:ph type="sldNum" sz="quarter" idx="12"/>
          </p:nvPr>
        </p:nvSpPr>
        <p:spPr/>
        <p:txBody>
          <a:bodyPr/>
          <a:lstStyle/>
          <a:p>
            <a:fld id="{AF54B9EF-527F-4F31-BDA9-861CCA0FE377}" type="slidenum">
              <a:rPr lang="en-GB" smtClean="0"/>
              <a:pPr/>
              <a:t>19</a:t>
            </a:fld>
            <a:endParaRPr lang="en-GB" dirty="0"/>
          </a:p>
        </p:txBody>
      </p:sp>
      <p:sp>
        <p:nvSpPr>
          <p:cNvPr id="54" name="Title 1">
            <a:extLst>
              <a:ext uri="{FF2B5EF4-FFF2-40B4-BE49-F238E27FC236}">
                <a16:creationId xmlns:a16="http://schemas.microsoft.com/office/drawing/2014/main" id="{6A1A9DD3-48CC-401F-8397-93CC58C8579B}"/>
              </a:ext>
            </a:extLst>
          </p:cNvPr>
          <p:cNvSpPr txBox="1">
            <a:spLocks/>
          </p:cNvSpPr>
          <p:nvPr/>
        </p:nvSpPr>
        <p:spPr>
          <a:xfrm>
            <a:off x="495188" y="392337"/>
            <a:ext cx="14020800" cy="1083848"/>
          </a:xfrm>
          <a:prstGeom prst="rect">
            <a:avLst/>
          </a:prstGeom>
        </p:spPr>
        <p:txBody>
          <a:bodyPr vert="horz" lIns="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defRPr/>
            </a:pPr>
            <a:r>
              <a:rPr lang="nb-NO" sz="2400" dirty="0" smtClean="0"/>
              <a:t>Skøyen stasjon under bakken</a:t>
            </a:r>
            <a:endParaRPr lang="nb-NO" sz="2400" dirty="0"/>
          </a:p>
        </p:txBody>
      </p:sp>
      <p:pic>
        <p:nvPicPr>
          <p:cNvPr id="10" name="Bilde 9">
            <a:extLst>
              <a:ext uri="{FF2B5EF4-FFF2-40B4-BE49-F238E27FC236}">
                <a16:creationId xmlns:a16="http://schemas.microsoft.com/office/drawing/2014/main" id="{2D2CD4D7-0AF3-44F1-8CE4-90CBB8240FE8}"/>
              </a:ext>
            </a:extLst>
          </p:cNvPr>
          <p:cNvPicPr>
            <a:picLocks noChangeAspect="1"/>
          </p:cNvPicPr>
          <p:nvPr/>
        </p:nvPicPr>
        <p:blipFill rotWithShape="1">
          <a:blip r:embed="rId2"/>
          <a:srcRect r="9266" b="1852"/>
          <a:stretch/>
        </p:blipFill>
        <p:spPr>
          <a:xfrm>
            <a:off x="765543" y="1242424"/>
            <a:ext cx="7951737" cy="5103460"/>
          </a:xfrm>
          <a:prstGeom prst="rect">
            <a:avLst/>
          </a:prstGeom>
        </p:spPr>
      </p:pic>
      <p:sp>
        <p:nvSpPr>
          <p:cNvPr id="16" name="Pil: venstre og høyre 15">
            <a:extLst>
              <a:ext uri="{FF2B5EF4-FFF2-40B4-BE49-F238E27FC236}">
                <a16:creationId xmlns:a16="http://schemas.microsoft.com/office/drawing/2014/main" id="{F14C3947-B09D-427E-91AC-D46B82D29C1C}"/>
              </a:ext>
            </a:extLst>
          </p:cNvPr>
          <p:cNvSpPr/>
          <p:nvPr/>
        </p:nvSpPr>
        <p:spPr>
          <a:xfrm rot="434579">
            <a:off x="3254723" y="3970152"/>
            <a:ext cx="3322875" cy="116909"/>
          </a:xfrm>
          <a:prstGeom prst="leftRightArrow">
            <a:avLst>
              <a:gd name="adj1" fmla="val 44611"/>
              <a:gd name="adj2" fmla="val 50000"/>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a:solidFill>
                <a:schemeClr val="tx1"/>
              </a:solidFill>
            </a:endParaRPr>
          </a:p>
        </p:txBody>
      </p:sp>
      <p:sp>
        <p:nvSpPr>
          <p:cNvPr id="17" name="Pil: ned 16">
            <a:extLst>
              <a:ext uri="{FF2B5EF4-FFF2-40B4-BE49-F238E27FC236}">
                <a16:creationId xmlns:a16="http://schemas.microsoft.com/office/drawing/2014/main" id="{05E293D9-C4D6-453F-8332-6E3063067CE8}"/>
              </a:ext>
            </a:extLst>
          </p:cNvPr>
          <p:cNvSpPr/>
          <p:nvPr/>
        </p:nvSpPr>
        <p:spPr>
          <a:xfrm rot="10648858">
            <a:off x="2113376" y="2994685"/>
            <a:ext cx="133624" cy="1047172"/>
          </a:xfrm>
          <a:prstGeom prst="down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a:solidFill>
                <a:schemeClr val="tx1"/>
              </a:solidFill>
            </a:endParaRPr>
          </a:p>
        </p:txBody>
      </p:sp>
      <p:sp>
        <p:nvSpPr>
          <p:cNvPr id="18" name="Pil: bøyd oppover 13">
            <a:extLst>
              <a:ext uri="{FF2B5EF4-FFF2-40B4-BE49-F238E27FC236}">
                <a16:creationId xmlns:a16="http://schemas.microsoft.com/office/drawing/2014/main" id="{A4B0F0ED-84CE-4210-8F86-577670563979}"/>
              </a:ext>
            </a:extLst>
          </p:cNvPr>
          <p:cNvSpPr/>
          <p:nvPr/>
        </p:nvSpPr>
        <p:spPr>
          <a:xfrm rot="160211">
            <a:off x="5506819" y="2918348"/>
            <a:ext cx="793693" cy="929233"/>
          </a:xfrm>
          <a:custGeom>
            <a:avLst/>
            <a:gdLst>
              <a:gd name="connsiteX0" fmla="*/ 0 w 747670"/>
              <a:gd name="connsiteY0" fmla="*/ 151219 h 201625"/>
              <a:gd name="connsiteX1" fmla="*/ 672061 w 747670"/>
              <a:gd name="connsiteY1" fmla="*/ 151219 h 201625"/>
              <a:gd name="connsiteX2" fmla="*/ 672061 w 747670"/>
              <a:gd name="connsiteY2" fmla="*/ 50406 h 201625"/>
              <a:gd name="connsiteX3" fmla="*/ 646858 w 747670"/>
              <a:gd name="connsiteY3" fmla="*/ 50406 h 201625"/>
              <a:gd name="connsiteX4" fmla="*/ 697264 w 747670"/>
              <a:gd name="connsiteY4" fmla="*/ 0 h 201625"/>
              <a:gd name="connsiteX5" fmla="*/ 747670 w 747670"/>
              <a:gd name="connsiteY5" fmla="*/ 50406 h 201625"/>
              <a:gd name="connsiteX6" fmla="*/ 722467 w 747670"/>
              <a:gd name="connsiteY6" fmla="*/ 50406 h 201625"/>
              <a:gd name="connsiteX7" fmla="*/ 722467 w 747670"/>
              <a:gd name="connsiteY7" fmla="*/ 201625 h 201625"/>
              <a:gd name="connsiteX8" fmla="*/ 0 w 747670"/>
              <a:gd name="connsiteY8" fmla="*/ 201625 h 201625"/>
              <a:gd name="connsiteX9" fmla="*/ 0 w 747670"/>
              <a:gd name="connsiteY9" fmla="*/ 151219 h 201625"/>
              <a:gd name="connsiteX0" fmla="*/ 0 w 747670"/>
              <a:gd name="connsiteY0" fmla="*/ 151219 h 588975"/>
              <a:gd name="connsiteX1" fmla="*/ 672061 w 747670"/>
              <a:gd name="connsiteY1" fmla="*/ 151219 h 588975"/>
              <a:gd name="connsiteX2" fmla="*/ 672061 w 747670"/>
              <a:gd name="connsiteY2" fmla="*/ 50406 h 588975"/>
              <a:gd name="connsiteX3" fmla="*/ 646858 w 747670"/>
              <a:gd name="connsiteY3" fmla="*/ 50406 h 588975"/>
              <a:gd name="connsiteX4" fmla="*/ 697264 w 747670"/>
              <a:gd name="connsiteY4" fmla="*/ 0 h 588975"/>
              <a:gd name="connsiteX5" fmla="*/ 747670 w 747670"/>
              <a:gd name="connsiteY5" fmla="*/ 50406 h 588975"/>
              <a:gd name="connsiteX6" fmla="*/ 722467 w 747670"/>
              <a:gd name="connsiteY6" fmla="*/ 50406 h 588975"/>
              <a:gd name="connsiteX7" fmla="*/ 728817 w 747670"/>
              <a:gd name="connsiteY7" fmla="*/ 588975 h 588975"/>
              <a:gd name="connsiteX8" fmla="*/ 0 w 747670"/>
              <a:gd name="connsiteY8" fmla="*/ 201625 h 588975"/>
              <a:gd name="connsiteX9" fmla="*/ 0 w 747670"/>
              <a:gd name="connsiteY9" fmla="*/ 151219 h 588975"/>
              <a:gd name="connsiteX0" fmla="*/ 0 w 747670"/>
              <a:gd name="connsiteY0" fmla="*/ 151219 h 588975"/>
              <a:gd name="connsiteX1" fmla="*/ 672061 w 747670"/>
              <a:gd name="connsiteY1" fmla="*/ 519519 h 588975"/>
              <a:gd name="connsiteX2" fmla="*/ 672061 w 747670"/>
              <a:gd name="connsiteY2" fmla="*/ 50406 h 588975"/>
              <a:gd name="connsiteX3" fmla="*/ 646858 w 747670"/>
              <a:gd name="connsiteY3" fmla="*/ 50406 h 588975"/>
              <a:gd name="connsiteX4" fmla="*/ 697264 w 747670"/>
              <a:gd name="connsiteY4" fmla="*/ 0 h 588975"/>
              <a:gd name="connsiteX5" fmla="*/ 747670 w 747670"/>
              <a:gd name="connsiteY5" fmla="*/ 50406 h 588975"/>
              <a:gd name="connsiteX6" fmla="*/ 722467 w 747670"/>
              <a:gd name="connsiteY6" fmla="*/ 50406 h 588975"/>
              <a:gd name="connsiteX7" fmla="*/ 728817 w 747670"/>
              <a:gd name="connsiteY7" fmla="*/ 588975 h 588975"/>
              <a:gd name="connsiteX8" fmla="*/ 0 w 747670"/>
              <a:gd name="connsiteY8" fmla="*/ 201625 h 588975"/>
              <a:gd name="connsiteX9" fmla="*/ 0 w 747670"/>
              <a:gd name="connsiteY9" fmla="*/ 151219 h 588975"/>
              <a:gd name="connsiteX0" fmla="*/ 0 w 747670"/>
              <a:gd name="connsiteY0" fmla="*/ 151219 h 696925"/>
              <a:gd name="connsiteX1" fmla="*/ 672061 w 747670"/>
              <a:gd name="connsiteY1" fmla="*/ 519519 h 696925"/>
              <a:gd name="connsiteX2" fmla="*/ 672061 w 747670"/>
              <a:gd name="connsiteY2" fmla="*/ 50406 h 696925"/>
              <a:gd name="connsiteX3" fmla="*/ 646858 w 747670"/>
              <a:gd name="connsiteY3" fmla="*/ 50406 h 696925"/>
              <a:gd name="connsiteX4" fmla="*/ 697264 w 747670"/>
              <a:gd name="connsiteY4" fmla="*/ 0 h 696925"/>
              <a:gd name="connsiteX5" fmla="*/ 747670 w 747670"/>
              <a:gd name="connsiteY5" fmla="*/ 50406 h 696925"/>
              <a:gd name="connsiteX6" fmla="*/ 722467 w 747670"/>
              <a:gd name="connsiteY6" fmla="*/ 50406 h 696925"/>
              <a:gd name="connsiteX7" fmla="*/ 728817 w 747670"/>
              <a:gd name="connsiteY7" fmla="*/ 588975 h 696925"/>
              <a:gd name="connsiteX8" fmla="*/ 152400 w 747670"/>
              <a:gd name="connsiteY8" fmla="*/ 696925 h 696925"/>
              <a:gd name="connsiteX9" fmla="*/ 0 w 747670"/>
              <a:gd name="connsiteY9" fmla="*/ 151219 h 696925"/>
              <a:gd name="connsiteX0" fmla="*/ 0 w 595270"/>
              <a:gd name="connsiteY0" fmla="*/ 614769 h 696925"/>
              <a:gd name="connsiteX1" fmla="*/ 519661 w 595270"/>
              <a:gd name="connsiteY1" fmla="*/ 519519 h 696925"/>
              <a:gd name="connsiteX2" fmla="*/ 519661 w 595270"/>
              <a:gd name="connsiteY2" fmla="*/ 50406 h 696925"/>
              <a:gd name="connsiteX3" fmla="*/ 494458 w 595270"/>
              <a:gd name="connsiteY3" fmla="*/ 50406 h 696925"/>
              <a:gd name="connsiteX4" fmla="*/ 544864 w 595270"/>
              <a:gd name="connsiteY4" fmla="*/ 0 h 696925"/>
              <a:gd name="connsiteX5" fmla="*/ 595270 w 595270"/>
              <a:gd name="connsiteY5" fmla="*/ 50406 h 696925"/>
              <a:gd name="connsiteX6" fmla="*/ 570067 w 595270"/>
              <a:gd name="connsiteY6" fmla="*/ 50406 h 696925"/>
              <a:gd name="connsiteX7" fmla="*/ 576417 w 595270"/>
              <a:gd name="connsiteY7" fmla="*/ 588975 h 696925"/>
              <a:gd name="connsiteX8" fmla="*/ 0 w 595270"/>
              <a:gd name="connsiteY8" fmla="*/ 696925 h 696925"/>
              <a:gd name="connsiteX9" fmla="*/ 0 w 595270"/>
              <a:gd name="connsiteY9" fmla="*/ 614769 h 696925"/>
              <a:gd name="connsiteX0" fmla="*/ 0 w 595270"/>
              <a:gd name="connsiteY0" fmla="*/ 614769 h 696925"/>
              <a:gd name="connsiteX1" fmla="*/ 519661 w 595270"/>
              <a:gd name="connsiteY1" fmla="*/ 544919 h 696925"/>
              <a:gd name="connsiteX2" fmla="*/ 519661 w 595270"/>
              <a:gd name="connsiteY2" fmla="*/ 50406 h 696925"/>
              <a:gd name="connsiteX3" fmla="*/ 494458 w 595270"/>
              <a:gd name="connsiteY3" fmla="*/ 50406 h 696925"/>
              <a:gd name="connsiteX4" fmla="*/ 544864 w 595270"/>
              <a:gd name="connsiteY4" fmla="*/ 0 h 696925"/>
              <a:gd name="connsiteX5" fmla="*/ 595270 w 595270"/>
              <a:gd name="connsiteY5" fmla="*/ 50406 h 696925"/>
              <a:gd name="connsiteX6" fmla="*/ 570067 w 595270"/>
              <a:gd name="connsiteY6" fmla="*/ 50406 h 696925"/>
              <a:gd name="connsiteX7" fmla="*/ 576417 w 595270"/>
              <a:gd name="connsiteY7" fmla="*/ 588975 h 696925"/>
              <a:gd name="connsiteX8" fmla="*/ 0 w 595270"/>
              <a:gd name="connsiteY8" fmla="*/ 696925 h 696925"/>
              <a:gd name="connsiteX9" fmla="*/ 0 w 595270"/>
              <a:gd name="connsiteY9" fmla="*/ 614769 h 696925"/>
              <a:gd name="connsiteX0" fmla="*/ 0 w 595270"/>
              <a:gd name="connsiteY0" fmla="*/ 640169 h 696925"/>
              <a:gd name="connsiteX1" fmla="*/ 519661 w 595270"/>
              <a:gd name="connsiteY1" fmla="*/ 544919 h 696925"/>
              <a:gd name="connsiteX2" fmla="*/ 519661 w 595270"/>
              <a:gd name="connsiteY2" fmla="*/ 50406 h 696925"/>
              <a:gd name="connsiteX3" fmla="*/ 494458 w 595270"/>
              <a:gd name="connsiteY3" fmla="*/ 50406 h 696925"/>
              <a:gd name="connsiteX4" fmla="*/ 544864 w 595270"/>
              <a:gd name="connsiteY4" fmla="*/ 0 h 696925"/>
              <a:gd name="connsiteX5" fmla="*/ 595270 w 595270"/>
              <a:gd name="connsiteY5" fmla="*/ 50406 h 696925"/>
              <a:gd name="connsiteX6" fmla="*/ 570067 w 595270"/>
              <a:gd name="connsiteY6" fmla="*/ 50406 h 696925"/>
              <a:gd name="connsiteX7" fmla="*/ 576417 w 595270"/>
              <a:gd name="connsiteY7" fmla="*/ 588975 h 696925"/>
              <a:gd name="connsiteX8" fmla="*/ 0 w 595270"/>
              <a:gd name="connsiteY8" fmla="*/ 696925 h 696925"/>
              <a:gd name="connsiteX9" fmla="*/ 0 w 595270"/>
              <a:gd name="connsiteY9" fmla="*/ 640169 h 69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270" h="696925">
                <a:moveTo>
                  <a:pt x="0" y="640169"/>
                </a:moveTo>
                <a:lnTo>
                  <a:pt x="519661" y="544919"/>
                </a:lnTo>
                <a:lnTo>
                  <a:pt x="519661" y="50406"/>
                </a:lnTo>
                <a:lnTo>
                  <a:pt x="494458" y="50406"/>
                </a:lnTo>
                <a:lnTo>
                  <a:pt x="544864" y="0"/>
                </a:lnTo>
                <a:lnTo>
                  <a:pt x="595270" y="50406"/>
                </a:lnTo>
                <a:lnTo>
                  <a:pt x="570067" y="50406"/>
                </a:lnTo>
                <a:cubicBezTo>
                  <a:pt x="572184" y="229929"/>
                  <a:pt x="574300" y="409452"/>
                  <a:pt x="576417" y="588975"/>
                </a:cubicBezTo>
                <a:lnTo>
                  <a:pt x="0" y="696925"/>
                </a:lnTo>
                <a:lnTo>
                  <a:pt x="0" y="640169"/>
                </a:lnTo>
                <a:close/>
              </a:path>
            </a:pathLst>
          </a:cu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a:solidFill>
                <a:schemeClr val="tx1"/>
              </a:solidFill>
            </a:endParaRPr>
          </a:p>
        </p:txBody>
      </p:sp>
      <p:sp>
        <p:nvSpPr>
          <p:cNvPr id="19" name="Pil: venstre og høyre 18">
            <a:extLst>
              <a:ext uri="{FF2B5EF4-FFF2-40B4-BE49-F238E27FC236}">
                <a16:creationId xmlns:a16="http://schemas.microsoft.com/office/drawing/2014/main" id="{395668AB-A790-4D47-BB71-ED28F1DEE1C0}"/>
              </a:ext>
            </a:extLst>
          </p:cNvPr>
          <p:cNvSpPr/>
          <p:nvPr/>
        </p:nvSpPr>
        <p:spPr>
          <a:xfrm rot="479737">
            <a:off x="3042799" y="4323291"/>
            <a:ext cx="2867159" cy="109923"/>
          </a:xfrm>
          <a:prstGeom prst="lef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a:solidFill>
                <a:schemeClr val="tx1"/>
              </a:solidFill>
            </a:endParaRPr>
          </a:p>
        </p:txBody>
      </p:sp>
      <p:sp>
        <p:nvSpPr>
          <p:cNvPr id="20" name="Pil: ned 19">
            <a:extLst>
              <a:ext uri="{FF2B5EF4-FFF2-40B4-BE49-F238E27FC236}">
                <a16:creationId xmlns:a16="http://schemas.microsoft.com/office/drawing/2014/main" id="{4DB2C95A-C4B3-44FB-B3DD-8E2371B6F8B4}"/>
              </a:ext>
            </a:extLst>
          </p:cNvPr>
          <p:cNvSpPr/>
          <p:nvPr/>
        </p:nvSpPr>
        <p:spPr>
          <a:xfrm rot="10800000">
            <a:off x="4253759" y="4044287"/>
            <a:ext cx="134087" cy="582231"/>
          </a:xfrm>
          <a:prstGeom prst="downArrow">
            <a:avLst>
              <a:gd name="adj1" fmla="val 40530"/>
              <a:gd name="adj2" fmla="val 50000"/>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a:solidFill>
                <a:schemeClr val="tx1"/>
              </a:solidFill>
            </a:endParaRPr>
          </a:p>
        </p:txBody>
      </p:sp>
      <p:sp>
        <p:nvSpPr>
          <p:cNvPr id="21" name="Ellipse 20">
            <a:extLst>
              <a:ext uri="{FF2B5EF4-FFF2-40B4-BE49-F238E27FC236}">
                <a16:creationId xmlns:a16="http://schemas.microsoft.com/office/drawing/2014/main" id="{B9E50A10-2E6D-42E7-9E66-D2E68E9481B0}"/>
              </a:ext>
            </a:extLst>
          </p:cNvPr>
          <p:cNvSpPr/>
          <p:nvPr/>
        </p:nvSpPr>
        <p:spPr>
          <a:xfrm>
            <a:off x="4218442" y="4170657"/>
            <a:ext cx="210503" cy="2055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3</a:t>
            </a:r>
            <a:endParaRPr lang="nb-NO" sz="2400" dirty="0">
              <a:solidFill>
                <a:schemeClr val="tx1"/>
              </a:solidFill>
            </a:endParaRPr>
          </a:p>
        </p:txBody>
      </p:sp>
      <p:sp>
        <p:nvSpPr>
          <p:cNvPr id="23" name="Pil: bøyd oppover 20">
            <a:extLst>
              <a:ext uri="{FF2B5EF4-FFF2-40B4-BE49-F238E27FC236}">
                <a16:creationId xmlns:a16="http://schemas.microsoft.com/office/drawing/2014/main" id="{67A0209C-831A-4527-BF3C-5ECA74E0D2B5}"/>
              </a:ext>
            </a:extLst>
          </p:cNvPr>
          <p:cNvSpPr/>
          <p:nvPr/>
        </p:nvSpPr>
        <p:spPr>
          <a:xfrm rot="13428905" flipV="1">
            <a:off x="6935369" y="4016119"/>
            <a:ext cx="437305" cy="699584"/>
          </a:xfrm>
          <a:custGeom>
            <a:avLst/>
            <a:gdLst>
              <a:gd name="connsiteX0" fmla="*/ 0 w 262314"/>
              <a:gd name="connsiteY0" fmla="*/ 170406 h 227208"/>
              <a:gd name="connsiteX1" fmla="*/ 177111 w 262314"/>
              <a:gd name="connsiteY1" fmla="*/ 170406 h 227208"/>
              <a:gd name="connsiteX2" fmla="*/ 177111 w 262314"/>
              <a:gd name="connsiteY2" fmla="*/ 56802 h 227208"/>
              <a:gd name="connsiteX3" fmla="*/ 148710 w 262314"/>
              <a:gd name="connsiteY3" fmla="*/ 56802 h 227208"/>
              <a:gd name="connsiteX4" fmla="*/ 205512 w 262314"/>
              <a:gd name="connsiteY4" fmla="*/ 0 h 227208"/>
              <a:gd name="connsiteX5" fmla="*/ 262314 w 262314"/>
              <a:gd name="connsiteY5" fmla="*/ 56802 h 227208"/>
              <a:gd name="connsiteX6" fmla="*/ 233913 w 262314"/>
              <a:gd name="connsiteY6" fmla="*/ 56802 h 227208"/>
              <a:gd name="connsiteX7" fmla="*/ 233913 w 262314"/>
              <a:gd name="connsiteY7" fmla="*/ 227208 h 227208"/>
              <a:gd name="connsiteX8" fmla="*/ 0 w 262314"/>
              <a:gd name="connsiteY8" fmla="*/ 227208 h 227208"/>
              <a:gd name="connsiteX9" fmla="*/ 0 w 262314"/>
              <a:gd name="connsiteY9" fmla="*/ 170406 h 227208"/>
              <a:gd name="connsiteX0" fmla="*/ 27397 w 289711"/>
              <a:gd name="connsiteY0" fmla="*/ 170406 h 524688"/>
              <a:gd name="connsiteX1" fmla="*/ 204508 w 289711"/>
              <a:gd name="connsiteY1" fmla="*/ 170406 h 524688"/>
              <a:gd name="connsiteX2" fmla="*/ 204508 w 289711"/>
              <a:gd name="connsiteY2" fmla="*/ 56802 h 524688"/>
              <a:gd name="connsiteX3" fmla="*/ 176107 w 289711"/>
              <a:gd name="connsiteY3" fmla="*/ 56802 h 524688"/>
              <a:gd name="connsiteX4" fmla="*/ 232909 w 289711"/>
              <a:gd name="connsiteY4" fmla="*/ 0 h 524688"/>
              <a:gd name="connsiteX5" fmla="*/ 289711 w 289711"/>
              <a:gd name="connsiteY5" fmla="*/ 56802 h 524688"/>
              <a:gd name="connsiteX6" fmla="*/ 261310 w 289711"/>
              <a:gd name="connsiteY6" fmla="*/ 56802 h 524688"/>
              <a:gd name="connsiteX7" fmla="*/ 261310 w 289711"/>
              <a:gd name="connsiteY7" fmla="*/ 227208 h 524688"/>
              <a:gd name="connsiteX8" fmla="*/ 0 w 289711"/>
              <a:gd name="connsiteY8" fmla="*/ 524688 h 524688"/>
              <a:gd name="connsiteX9" fmla="*/ 27397 w 289711"/>
              <a:gd name="connsiteY9" fmla="*/ 170406 h 524688"/>
              <a:gd name="connsiteX0" fmla="*/ 0 w 374746"/>
              <a:gd name="connsiteY0" fmla="*/ 503191 h 524688"/>
              <a:gd name="connsiteX1" fmla="*/ 289543 w 374746"/>
              <a:gd name="connsiteY1" fmla="*/ 170406 h 524688"/>
              <a:gd name="connsiteX2" fmla="*/ 289543 w 374746"/>
              <a:gd name="connsiteY2" fmla="*/ 56802 h 524688"/>
              <a:gd name="connsiteX3" fmla="*/ 261142 w 374746"/>
              <a:gd name="connsiteY3" fmla="*/ 56802 h 524688"/>
              <a:gd name="connsiteX4" fmla="*/ 317944 w 374746"/>
              <a:gd name="connsiteY4" fmla="*/ 0 h 524688"/>
              <a:gd name="connsiteX5" fmla="*/ 374746 w 374746"/>
              <a:gd name="connsiteY5" fmla="*/ 56802 h 524688"/>
              <a:gd name="connsiteX6" fmla="*/ 346345 w 374746"/>
              <a:gd name="connsiteY6" fmla="*/ 56802 h 524688"/>
              <a:gd name="connsiteX7" fmla="*/ 346345 w 374746"/>
              <a:gd name="connsiteY7" fmla="*/ 227208 h 524688"/>
              <a:gd name="connsiteX8" fmla="*/ 85035 w 374746"/>
              <a:gd name="connsiteY8" fmla="*/ 524688 h 524688"/>
              <a:gd name="connsiteX9" fmla="*/ 0 w 374746"/>
              <a:gd name="connsiteY9" fmla="*/ 503191 h 524688"/>
              <a:gd name="connsiteX0" fmla="*/ 0 w 374746"/>
              <a:gd name="connsiteY0" fmla="*/ 503191 h 524688"/>
              <a:gd name="connsiteX1" fmla="*/ 292571 w 374746"/>
              <a:gd name="connsiteY1" fmla="*/ 209051 h 524688"/>
              <a:gd name="connsiteX2" fmla="*/ 289543 w 374746"/>
              <a:gd name="connsiteY2" fmla="*/ 56802 h 524688"/>
              <a:gd name="connsiteX3" fmla="*/ 261142 w 374746"/>
              <a:gd name="connsiteY3" fmla="*/ 56802 h 524688"/>
              <a:gd name="connsiteX4" fmla="*/ 317944 w 374746"/>
              <a:gd name="connsiteY4" fmla="*/ 0 h 524688"/>
              <a:gd name="connsiteX5" fmla="*/ 374746 w 374746"/>
              <a:gd name="connsiteY5" fmla="*/ 56802 h 524688"/>
              <a:gd name="connsiteX6" fmla="*/ 346345 w 374746"/>
              <a:gd name="connsiteY6" fmla="*/ 56802 h 524688"/>
              <a:gd name="connsiteX7" fmla="*/ 346345 w 374746"/>
              <a:gd name="connsiteY7" fmla="*/ 227208 h 524688"/>
              <a:gd name="connsiteX8" fmla="*/ 85035 w 374746"/>
              <a:gd name="connsiteY8" fmla="*/ 524688 h 524688"/>
              <a:gd name="connsiteX9" fmla="*/ 0 w 374746"/>
              <a:gd name="connsiteY9" fmla="*/ 503191 h 524688"/>
              <a:gd name="connsiteX0" fmla="*/ 0 w 334359"/>
              <a:gd name="connsiteY0" fmla="*/ 501787 h 524688"/>
              <a:gd name="connsiteX1" fmla="*/ 252184 w 334359"/>
              <a:gd name="connsiteY1" fmla="*/ 209051 h 524688"/>
              <a:gd name="connsiteX2" fmla="*/ 249156 w 334359"/>
              <a:gd name="connsiteY2" fmla="*/ 56802 h 524688"/>
              <a:gd name="connsiteX3" fmla="*/ 220755 w 334359"/>
              <a:gd name="connsiteY3" fmla="*/ 56802 h 524688"/>
              <a:gd name="connsiteX4" fmla="*/ 277557 w 334359"/>
              <a:gd name="connsiteY4" fmla="*/ 0 h 524688"/>
              <a:gd name="connsiteX5" fmla="*/ 334359 w 334359"/>
              <a:gd name="connsiteY5" fmla="*/ 56802 h 524688"/>
              <a:gd name="connsiteX6" fmla="*/ 305958 w 334359"/>
              <a:gd name="connsiteY6" fmla="*/ 56802 h 524688"/>
              <a:gd name="connsiteX7" fmla="*/ 305958 w 334359"/>
              <a:gd name="connsiteY7" fmla="*/ 227208 h 524688"/>
              <a:gd name="connsiteX8" fmla="*/ 44648 w 334359"/>
              <a:gd name="connsiteY8" fmla="*/ 524688 h 524688"/>
              <a:gd name="connsiteX9" fmla="*/ 0 w 334359"/>
              <a:gd name="connsiteY9" fmla="*/ 501787 h 524688"/>
              <a:gd name="connsiteX0" fmla="*/ 0 w 327979"/>
              <a:gd name="connsiteY0" fmla="*/ 491456 h 524688"/>
              <a:gd name="connsiteX1" fmla="*/ 245804 w 327979"/>
              <a:gd name="connsiteY1" fmla="*/ 209051 h 524688"/>
              <a:gd name="connsiteX2" fmla="*/ 242776 w 327979"/>
              <a:gd name="connsiteY2" fmla="*/ 56802 h 524688"/>
              <a:gd name="connsiteX3" fmla="*/ 214375 w 327979"/>
              <a:gd name="connsiteY3" fmla="*/ 56802 h 524688"/>
              <a:gd name="connsiteX4" fmla="*/ 271177 w 327979"/>
              <a:gd name="connsiteY4" fmla="*/ 0 h 524688"/>
              <a:gd name="connsiteX5" fmla="*/ 327979 w 327979"/>
              <a:gd name="connsiteY5" fmla="*/ 56802 h 524688"/>
              <a:gd name="connsiteX6" fmla="*/ 299578 w 327979"/>
              <a:gd name="connsiteY6" fmla="*/ 56802 h 524688"/>
              <a:gd name="connsiteX7" fmla="*/ 299578 w 327979"/>
              <a:gd name="connsiteY7" fmla="*/ 227208 h 524688"/>
              <a:gd name="connsiteX8" fmla="*/ 38268 w 327979"/>
              <a:gd name="connsiteY8" fmla="*/ 524688 h 524688"/>
              <a:gd name="connsiteX9" fmla="*/ 0 w 327979"/>
              <a:gd name="connsiteY9" fmla="*/ 491456 h 5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979" h="524688">
                <a:moveTo>
                  <a:pt x="0" y="491456"/>
                </a:moveTo>
                <a:lnTo>
                  <a:pt x="245804" y="209051"/>
                </a:lnTo>
                <a:cubicBezTo>
                  <a:pt x="244795" y="158301"/>
                  <a:pt x="243785" y="107552"/>
                  <a:pt x="242776" y="56802"/>
                </a:cubicBezTo>
                <a:lnTo>
                  <a:pt x="214375" y="56802"/>
                </a:lnTo>
                <a:lnTo>
                  <a:pt x="271177" y="0"/>
                </a:lnTo>
                <a:lnTo>
                  <a:pt x="327979" y="56802"/>
                </a:lnTo>
                <a:lnTo>
                  <a:pt x="299578" y="56802"/>
                </a:lnTo>
                <a:lnTo>
                  <a:pt x="299578" y="227208"/>
                </a:lnTo>
                <a:lnTo>
                  <a:pt x="38268" y="524688"/>
                </a:lnTo>
                <a:lnTo>
                  <a:pt x="0" y="491456"/>
                </a:lnTo>
                <a:close/>
              </a:path>
            </a:pathLst>
          </a:cu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dirty="0">
              <a:solidFill>
                <a:schemeClr val="tx1"/>
              </a:solidFill>
            </a:endParaRPr>
          </a:p>
        </p:txBody>
      </p:sp>
      <p:sp>
        <p:nvSpPr>
          <p:cNvPr id="24" name="Ellipse 23">
            <a:extLst>
              <a:ext uri="{FF2B5EF4-FFF2-40B4-BE49-F238E27FC236}">
                <a16:creationId xmlns:a16="http://schemas.microsoft.com/office/drawing/2014/main" id="{11D433D7-7519-4DFF-B017-ABF42DA60D42}"/>
              </a:ext>
            </a:extLst>
          </p:cNvPr>
          <p:cNvSpPr/>
          <p:nvPr/>
        </p:nvSpPr>
        <p:spPr>
          <a:xfrm>
            <a:off x="2072147" y="3280193"/>
            <a:ext cx="210503" cy="2055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2</a:t>
            </a:r>
            <a:endParaRPr lang="nb-NO" sz="2400" dirty="0">
              <a:solidFill>
                <a:schemeClr val="tx1"/>
              </a:solidFill>
            </a:endParaRPr>
          </a:p>
        </p:txBody>
      </p:sp>
      <p:sp>
        <p:nvSpPr>
          <p:cNvPr id="25" name="Ellipse 24">
            <a:extLst>
              <a:ext uri="{FF2B5EF4-FFF2-40B4-BE49-F238E27FC236}">
                <a16:creationId xmlns:a16="http://schemas.microsoft.com/office/drawing/2014/main" id="{7AC2361B-F23D-4447-BF74-93FD652296C4}"/>
              </a:ext>
            </a:extLst>
          </p:cNvPr>
          <p:cNvSpPr/>
          <p:nvPr/>
        </p:nvSpPr>
        <p:spPr>
          <a:xfrm>
            <a:off x="5121711" y="3965117"/>
            <a:ext cx="210503" cy="2055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1</a:t>
            </a:r>
            <a:endParaRPr lang="nb-NO" sz="2400" dirty="0">
              <a:solidFill>
                <a:schemeClr val="tx1"/>
              </a:solidFill>
            </a:endParaRPr>
          </a:p>
        </p:txBody>
      </p:sp>
      <p:sp>
        <p:nvSpPr>
          <p:cNvPr id="26" name="Ellipse 25">
            <a:extLst>
              <a:ext uri="{FF2B5EF4-FFF2-40B4-BE49-F238E27FC236}">
                <a16:creationId xmlns:a16="http://schemas.microsoft.com/office/drawing/2014/main" id="{6297F723-83D0-4334-AAB2-E7BD1F8D4A91}"/>
              </a:ext>
            </a:extLst>
          </p:cNvPr>
          <p:cNvSpPr/>
          <p:nvPr/>
        </p:nvSpPr>
        <p:spPr>
          <a:xfrm>
            <a:off x="5170491" y="4397263"/>
            <a:ext cx="210503" cy="2055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6</a:t>
            </a:r>
            <a:endParaRPr lang="nb-NO" sz="2400" dirty="0">
              <a:solidFill>
                <a:schemeClr val="tx1"/>
              </a:solidFill>
            </a:endParaRPr>
          </a:p>
        </p:txBody>
      </p:sp>
      <p:sp>
        <p:nvSpPr>
          <p:cNvPr id="27" name="Ellipse 26">
            <a:extLst>
              <a:ext uri="{FF2B5EF4-FFF2-40B4-BE49-F238E27FC236}">
                <a16:creationId xmlns:a16="http://schemas.microsoft.com/office/drawing/2014/main" id="{3005FB87-466C-40EC-B3D0-40644F982DC3}"/>
              </a:ext>
            </a:extLst>
          </p:cNvPr>
          <p:cNvSpPr/>
          <p:nvPr/>
        </p:nvSpPr>
        <p:spPr>
          <a:xfrm>
            <a:off x="6130965" y="3240630"/>
            <a:ext cx="210503" cy="2055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4</a:t>
            </a:r>
            <a:endParaRPr lang="nb-NO" sz="2400" dirty="0">
              <a:solidFill>
                <a:schemeClr val="tx1"/>
              </a:solidFill>
            </a:endParaRPr>
          </a:p>
        </p:txBody>
      </p:sp>
      <p:sp>
        <p:nvSpPr>
          <p:cNvPr id="28" name="Ellipse 27">
            <a:extLst>
              <a:ext uri="{FF2B5EF4-FFF2-40B4-BE49-F238E27FC236}">
                <a16:creationId xmlns:a16="http://schemas.microsoft.com/office/drawing/2014/main" id="{EAF91841-7B90-4914-AA63-1DF5C6C168F5}"/>
              </a:ext>
            </a:extLst>
          </p:cNvPr>
          <p:cNvSpPr/>
          <p:nvPr/>
        </p:nvSpPr>
        <p:spPr>
          <a:xfrm>
            <a:off x="6967767" y="4305110"/>
            <a:ext cx="210503" cy="2055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67" dirty="0">
                <a:solidFill>
                  <a:schemeClr val="tx1"/>
                </a:solidFill>
              </a:rPr>
              <a:t>5</a:t>
            </a:r>
            <a:endParaRPr lang="nb-NO" sz="2400" dirty="0">
              <a:solidFill>
                <a:schemeClr val="tx1"/>
              </a:solidFill>
            </a:endParaRPr>
          </a:p>
        </p:txBody>
      </p:sp>
    </p:spTree>
    <p:extLst>
      <p:ext uri="{BB962C8B-B14F-4D97-AF65-F5344CB8AC3E}">
        <p14:creationId xmlns:p14="http://schemas.microsoft.com/office/powerpoint/2010/main" val="226763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F10E7F-9C04-40CC-8424-7B80BB063B15}"/>
              </a:ext>
            </a:extLst>
          </p:cNvPr>
          <p:cNvSpPr>
            <a:spLocks noGrp="1"/>
          </p:cNvSpPr>
          <p:nvPr>
            <p:ph type="title"/>
          </p:nvPr>
        </p:nvSpPr>
        <p:spPr/>
        <p:txBody>
          <a:bodyPr/>
          <a:lstStyle/>
          <a:p>
            <a:r>
              <a:rPr lang="nb-NO" dirty="0">
                <a:solidFill>
                  <a:schemeClr val="accent1"/>
                </a:solidFill>
              </a:rPr>
              <a:t>Kort om Fornebubanen</a:t>
            </a:r>
          </a:p>
        </p:txBody>
      </p:sp>
      <p:sp>
        <p:nvSpPr>
          <p:cNvPr id="3" name="Plassholder for innhold 2">
            <a:extLst>
              <a:ext uri="{FF2B5EF4-FFF2-40B4-BE49-F238E27FC236}">
                <a16:creationId xmlns:a16="http://schemas.microsoft.com/office/drawing/2014/main" id="{63B3EC28-7768-454F-8240-A777CE0AFBA7}"/>
              </a:ext>
            </a:extLst>
          </p:cNvPr>
          <p:cNvSpPr>
            <a:spLocks noGrp="1"/>
          </p:cNvSpPr>
          <p:nvPr>
            <p:ph sz="half" idx="1"/>
          </p:nvPr>
        </p:nvSpPr>
        <p:spPr/>
        <p:txBody>
          <a:bodyPr/>
          <a:lstStyle/>
          <a:p>
            <a:pPr>
              <a:lnSpc>
                <a:spcPct val="150000"/>
              </a:lnSpc>
            </a:pPr>
            <a:r>
              <a:rPr lang="nb-NO" dirty="0"/>
              <a:t>T-bane fra Majorstuen til Fornebu </a:t>
            </a:r>
          </a:p>
          <a:p>
            <a:pPr>
              <a:lnSpc>
                <a:spcPct val="150000"/>
              </a:lnSpc>
            </a:pPr>
            <a:r>
              <a:rPr lang="nb-NO" dirty="0"/>
              <a:t>Vil i sin helhet gå under bakken</a:t>
            </a:r>
          </a:p>
          <a:p>
            <a:pPr>
              <a:lnSpc>
                <a:spcPct val="150000"/>
              </a:lnSpc>
            </a:pPr>
            <a:r>
              <a:rPr lang="nb-NO" dirty="0"/>
              <a:t>12 minutters reisetid </a:t>
            </a:r>
          </a:p>
          <a:p>
            <a:pPr>
              <a:lnSpc>
                <a:spcPct val="150000"/>
              </a:lnSpc>
            </a:pPr>
            <a:r>
              <a:rPr lang="nb-NO" dirty="0"/>
              <a:t>Seks nye stasjoner</a:t>
            </a:r>
          </a:p>
          <a:p>
            <a:pPr>
              <a:lnSpc>
                <a:spcPct val="150000"/>
              </a:lnSpc>
            </a:pPr>
            <a:r>
              <a:rPr lang="nb-NO" dirty="0"/>
              <a:t>Ca. 8 km lang </a:t>
            </a:r>
          </a:p>
          <a:p>
            <a:pPr>
              <a:lnSpc>
                <a:spcPct val="150000"/>
              </a:lnSpc>
            </a:pPr>
            <a:r>
              <a:rPr lang="nb-NO" dirty="0"/>
              <a:t>Byggestart 2020 – åpning 2027 </a:t>
            </a:r>
          </a:p>
        </p:txBody>
      </p:sp>
      <p:sp>
        <p:nvSpPr>
          <p:cNvPr id="5" name="Plassholder for dato 4">
            <a:extLst>
              <a:ext uri="{FF2B5EF4-FFF2-40B4-BE49-F238E27FC236}">
                <a16:creationId xmlns:a16="http://schemas.microsoft.com/office/drawing/2014/main" id="{2CB2A81E-F4C8-437A-9984-8192BF3B6A2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31E7B-50BA-9449-91F9-9A9201D9036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10.02.2021</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6" name="Plassholder for lysbildenummer 5">
            <a:extLst>
              <a:ext uri="{FF2B5EF4-FFF2-40B4-BE49-F238E27FC236}">
                <a16:creationId xmlns:a16="http://schemas.microsoft.com/office/drawing/2014/main" id="{9675A058-9D25-4C81-B28A-8EB1254F844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10" name="Plassholder for innhold 9">
            <a:extLst>
              <a:ext uri="{FF2B5EF4-FFF2-40B4-BE49-F238E27FC236}">
                <a16:creationId xmlns:a16="http://schemas.microsoft.com/office/drawing/2014/main" id="{DB94B891-73E5-4955-810A-B07C957C84DF}"/>
              </a:ext>
            </a:extLst>
          </p:cNvPr>
          <p:cNvPicPr>
            <a:picLocks noGrp="1" noChangeAspect="1"/>
          </p:cNvPicPr>
          <p:nvPr>
            <p:ph sz="half" idx="2"/>
          </p:nvPr>
        </p:nvPicPr>
        <p:blipFill>
          <a:blip r:embed="rId2"/>
          <a:stretch>
            <a:fillRect/>
          </a:stretch>
        </p:blipFill>
        <p:spPr>
          <a:xfrm>
            <a:off x="6315075" y="2605087"/>
            <a:ext cx="5181600" cy="2914650"/>
          </a:xfrm>
        </p:spPr>
      </p:pic>
    </p:spTree>
    <p:extLst>
      <p:ext uri="{BB962C8B-B14F-4D97-AF65-F5344CB8AC3E}">
        <p14:creationId xmlns:p14="http://schemas.microsoft.com/office/powerpoint/2010/main" val="2292199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
            </a:r>
            <a:br>
              <a:rPr lang="nb-NO" dirty="0"/>
            </a:br>
            <a:endParaRPr lang="nb-NO" dirty="0"/>
          </a:p>
        </p:txBody>
      </p:sp>
      <p:pic>
        <p:nvPicPr>
          <p:cNvPr id="9" name="Plassholder for innhold 8"/>
          <p:cNvPicPr>
            <a:picLocks noGrp="1" noChangeAspect="1"/>
          </p:cNvPicPr>
          <p:nvPr>
            <p:ph idx="1"/>
          </p:nvPr>
        </p:nvPicPr>
        <p:blipFill>
          <a:blip r:embed="rId2"/>
          <a:stretch>
            <a:fillRect/>
          </a:stretch>
        </p:blipFill>
        <p:spPr>
          <a:xfrm>
            <a:off x="495837" y="2272145"/>
            <a:ext cx="5600163" cy="3147174"/>
          </a:xfrm>
          <a:prstGeom prst="rect">
            <a:avLst/>
          </a:prstGeom>
        </p:spPr>
      </p:pic>
      <p:sp>
        <p:nvSpPr>
          <p:cNvPr id="4" name="Plassholder for dato 3"/>
          <p:cNvSpPr>
            <a:spLocks noGrp="1"/>
          </p:cNvSpPr>
          <p:nvPr>
            <p:ph type="dt" sz="half" idx="10"/>
          </p:nvPr>
        </p:nvSpPr>
        <p:spPr/>
        <p:txBody>
          <a:bodyPr/>
          <a:lstStyle/>
          <a:p>
            <a:fld id="{4D766B14-D201-5E43-92B4-5BFC4FDF65D3}" type="datetime1">
              <a:rPr lang="nb-NO" smtClean="0"/>
              <a:t>10.02.2021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20</a:t>
            </a:fld>
            <a:endParaRPr lang="nb-NO"/>
          </a:p>
        </p:txBody>
      </p:sp>
      <p:pic>
        <p:nvPicPr>
          <p:cNvPr id="11" name="Bild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697" y="1594338"/>
            <a:ext cx="5389247" cy="4058847"/>
          </a:xfrm>
          <a:prstGeom prst="rect">
            <a:avLst/>
          </a:prstGeom>
        </p:spPr>
      </p:pic>
      <p:grpSp>
        <p:nvGrpSpPr>
          <p:cNvPr id="12" name="Gruppe 11"/>
          <p:cNvGrpSpPr/>
          <p:nvPr/>
        </p:nvGrpSpPr>
        <p:grpSpPr>
          <a:xfrm>
            <a:off x="495837" y="374026"/>
            <a:ext cx="5249181" cy="1334702"/>
            <a:chOff x="2306978" y="4843889"/>
            <a:chExt cx="6899128" cy="1657975"/>
          </a:xfrm>
        </p:grpSpPr>
        <p:sp>
          <p:nvSpPr>
            <p:cNvPr id="13" name="Rektangel 12"/>
            <p:cNvSpPr/>
            <p:nvPr/>
          </p:nvSpPr>
          <p:spPr>
            <a:xfrm>
              <a:off x="2306978" y="4843889"/>
              <a:ext cx="6899128" cy="165797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kstSylinder 13"/>
            <p:cNvSpPr txBox="1"/>
            <p:nvPr/>
          </p:nvSpPr>
          <p:spPr>
            <a:xfrm>
              <a:off x="2306978" y="4843889"/>
              <a:ext cx="6899128" cy="1657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25" tIns="85725" rIns="85725" bIns="85725" numCol="1" spcCol="1270" anchor="ctr" anchorCtr="0">
              <a:noAutofit/>
            </a:bodyPr>
            <a:lstStyle/>
            <a:p>
              <a:pPr lvl="0" algn="ctr" defTabSz="2000250">
                <a:lnSpc>
                  <a:spcPct val="90000"/>
                </a:lnSpc>
                <a:spcBef>
                  <a:spcPct val="0"/>
                </a:spcBef>
                <a:spcAft>
                  <a:spcPct val="5000"/>
                </a:spcAft>
              </a:pPr>
              <a:r>
                <a:rPr lang="nb-NO" sz="4500" kern="1200" dirty="0" smtClean="0"/>
                <a:t>Madserud ved ferdigstillelse</a:t>
              </a:r>
              <a:endParaRPr lang="nb-NO" sz="4500" kern="1200" dirty="0"/>
            </a:p>
          </p:txBody>
        </p:sp>
      </p:grpSp>
    </p:spTree>
    <p:extLst>
      <p:ext uri="{BB962C8B-B14F-4D97-AF65-F5344CB8AC3E}">
        <p14:creationId xmlns:p14="http://schemas.microsoft.com/office/powerpoint/2010/main" val="3262470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Byggegrop Madserud</a:t>
            </a:r>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321" y="2328495"/>
            <a:ext cx="7133387" cy="3963858"/>
          </a:xfrm>
        </p:spPr>
      </p:pic>
      <p:sp>
        <p:nvSpPr>
          <p:cNvPr id="4" name="Plassholder for dato 3"/>
          <p:cNvSpPr>
            <a:spLocks noGrp="1"/>
          </p:cNvSpPr>
          <p:nvPr>
            <p:ph type="dt" sz="half" idx="10"/>
          </p:nvPr>
        </p:nvSpPr>
        <p:spPr/>
        <p:txBody>
          <a:bodyPr/>
          <a:lstStyle/>
          <a:p>
            <a:fld id="{C20DE0DF-BE6B-D248-92A9-54242D212695}" type="datetime1">
              <a:rPr lang="nb-NO" smtClean="0"/>
              <a:t>10.02.2021</a:t>
            </a:fld>
            <a:endParaRPr lang="nb-NO" dirty="0"/>
          </a:p>
        </p:txBody>
      </p:sp>
      <p:sp>
        <p:nvSpPr>
          <p:cNvPr id="5" name="Plassholder for lysbildenummer 4"/>
          <p:cNvSpPr>
            <a:spLocks noGrp="1"/>
          </p:cNvSpPr>
          <p:nvPr>
            <p:ph type="sldNum" sz="quarter" idx="12"/>
          </p:nvPr>
        </p:nvSpPr>
        <p:spPr/>
        <p:txBody>
          <a:bodyPr/>
          <a:lstStyle/>
          <a:p>
            <a:fld id="{8ACEFDFC-287E-0A4D-81A7-6CC8C070690D}" type="slidenum">
              <a:rPr lang="nb-NO" smtClean="0"/>
              <a:t>21</a:t>
            </a:fld>
            <a:endParaRPr lang="nb-NO" dirty="0"/>
          </a:p>
        </p:txBody>
      </p:sp>
      <p:sp>
        <p:nvSpPr>
          <p:cNvPr id="8" name="TekstSylinder 7"/>
          <p:cNvSpPr txBox="1"/>
          <p:nvPr/>
        </p:nvSpPr>
        <p:spPr>
          <a:xfrm>
            <a:off x="695326" y="1588868"/>
            <a:ext cx="2954655" cy="646331"/>
          </a:xfrm>
          <a:prstGeom prst="rect">
            <a:avLst/>
          </a:prstGeom>
          <a:noFill/>
        </p:spPr>
        <p:txBody>
          <a:bodyPr wrap="none" rtlCol="0">
            <a:spAutoFit/>
          </a:bodyPr>
          <a:lstStyle/>
          <a:p>
            <a:pPr algn="l"/>
            <a:r>
              <a:rPr lang="nb-NO" dirty="0" smtClean="0"/>
              <a:t>Oppstart: Oktober 2021 </a:t>
            </a:r>
          </a:p>
          <a:p>
            <a:pPr algn="l"/>
            <a:r>
              <a:rPr lang="nb-NO" dirty="0" smtClean="0"/>
              <a:t>Ferdig: September 2022</a:t>
            </a:r>
          </a:p>
        </p:txBody>
      </p:sp>
    </p:spTree>
    <p:extLst>
      <p:ext uri="{BB962C8B-B14F-4D97-AF65-F5344CB8AC3E}">
        <p14:creationId xmlns:p14="http://schemas.microsoft.com/office/powerpoint/2010/main" val="1576357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4D766B14-D201-5E43-92B4-5BFC4FDF65D3}" type="datetime1">
              <a:rPr lang="nb-NO" smtClean="0"/>
              <a:t>10.02.2021</a:t>
            </a:fld>
            <a:endParaRPr lang="nb-NO" dirty="0"/>
          </a:p>
        </p:txBody>
      </p:sp>
      <p:sp>
        <p:nvSpPr>
          <p:cNvPr id="5" name="Plassholder for lysbildenummer 4"/>
          <p:cNvSpPr>
            <a:spLocks noGrp="1"/>
          </p:cNvSpPr>
          <p:nvPr>
            <p:ph type="sldNum" sz="quarter" idx="12"/>
          </p:nvPr>
        </p:nvSpPr>
        <p:spPr/>
        <p:txBody>
          <a:bodyPr/>
          <a:lstStyle/>
          <a:p>
            <a:fld id="{8ACEFDFC-287E-0A4D-81A7-6CC8C070690D}" type="slidenum">
              <a:rPr lang="nb-NO" smtClean="0"/>
              <a:t>22</a:t>
            </a:fld>
            <a:endParaRPr lang="nb-NO" dirty="0"/>
          </a:p>
        </p:txBody>
      </p:sp>
      <p:graphicFrame>
        <p:nvGraphicFramePr>
          <p:cNvPr id="8" name="Plassholder for bilde 7"/>
          <p:cNvGraphicFramePr>
            <a:graphicFrameLocks noGrp="1"/>
          </p:cNvGraphicFramePr>
          <p:nvPr>
            <p:ph type="pic" sz="quarter" idx="13"/>
            <p:extLst/>
          </p:nvPr>
        </p:nvGraphicFramePr>
        <p:xfrm>
          <a:off x="1280159" y="356134"/>
          <a:ext cx="9894771" cy="6501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7243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dirty="0"/>
          </a:p>
        </p:txBody>
      </p:sp>
      <p:sp>
        <p:nvSpPr>
          <p:cNvPr id="4" name="Plassholder for dato 3"/>
          <p:cNvSpPr>
            <a:spLocks noGrp="1"/>
          </p:cNvSpPr>
          <p:nvPr>
            <p:ph type="dt" sz="half" idx="10"/>
          </p:nvPr>
        </p:nvSpPr>
        <p:spPr/>
        <p:txBody>
          <a:bodyPr/>
          <a:lstStyle/>
          <a:p>
            <a:fld id="{4D766B14-D201-5E43-92B4-5BFC4FDF65D3}" type="datetime1">
              <a:rPr lang="nb-NO" smtClean="0"/>
              <a:t>10.02.2021</a:t>
            </a:fld>
            <a:endParaRPr lang="nb-NO" dirty="0"/>
          </a:p>
        </p:txBody>
      </p:sp>
      <p:sp>
        <p:nvSpPr>
          <p:cNvPr id="5" name="Plassholder for lysbildenummer 4"/>
          <p:cNvSpPr>
            <a:spLocks noGrp="1"/>
          </p:cNvSpPr>
          <p:nvPr>
            <p:ph type="sldNum" sz="quarter" idx="12"/>
          </p:nvPr>
        </p:nvSpPr>
        <p:spPr/>
        <p:txBody>
          <a:bodyPr/>
          <a:lstStyle/>
          <a:p>
            <a:fld id="{8ACEFDFC-287E-0A4D-81A7-6CC8C070690D}" type="slidenum">
              <a:rPr lang="nb-NO" smtClean="0"/>
              <a:t>23</a:t>
            </a:fld>
            <a:endParaRPr lang="nb-NO" dirty="0"/>
          </a:p>
        </p:txBody>
      </p:sp>
      <p:pic>
        <p:nvPicPr>
          <p:cNvPr id="7" name="Plassholder for bilde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963" r="23963"/>
          <a:stretch>
            <a:fillRect/>
          </a:stretch>
        </p:blipFill>
        <p:spPr>
          <a:xfrm>
            <a:off x="1865746" y="1182253"/>
            <a:ext cx="8594803" cy="5407345"/>
          </a:xfrm>
        </p:spPr>
      </p:pic>
      <p:grpSp>
        <p:nvGrpSpPr>
          <p:cNvPr id="8" name="Gruppe 7"/>
          <p:cNvGrpSpPr/>
          <p:nvPr/>
        </p:nvGrpSpPr>
        <p:grpSpPr>
          <a:xfrm>
            <a:off x="5560291" y="440923"/>
            <a:ext cx="5936383" cy="1523199"/>
            <a:chOff x="2306978" y="4843889"/>
            <a:chExt cx="6910753" cy="1691914"/>
          </a:xfrm>
        </p:grpSpPr>
        <p:sp>
          <p:nvSpPr>
            <p:cNvPr id="9" name="Rektangel 8"/>
            <p:cNvSpPr/>
            <p:nvPr/>
          </p:nvSpPr>
          <p:spPr>
            <a:xfrm>
              <a:off x="2306978" y="4843889"/>
              <a:ext cx="6899128" cy="165797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kstSylinder 9"/>
            <p:cNvSpPr txBox="1"/>
            <p:nvPr/>
          </p:nvSpPr>
          <p:spPr>
            <a:xfrm>
              <a:off x="2318603" y="4877828"/>
              <a:ext cx="6899128" cy="1657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25" tIns="85725" rIns="85725" bIns="85725" numCol="1" spcCol="1270" anchor="ctr" anchorCtr="0">
              <a:noAutofit/>
            </a:bodyPr>
            <a:lstStyle/>
            <a:p>
              <a:pPr lvl="0" algn="ctr" defTabSz="2000250">
                <a:lnSpc>
                  <a:spcPct val="90000"/>
                </a:lnSpc>
                <a:spcBef>
                  <a:spcPct val="0"/>
                </a:spcBef>
                <a:spcAft>
                  <a:spcPct val="5000"/>
                </a:spcAft>
              </a:pPr>
              <a:r>
                <a:rPr lang="nb-NO" sz="4500" kern="1200" dirty="0" smtClean="0"/>
                <a:t>Innføringen til Majorstuen</a:t>
              </a:r>
              <a:endParaRPr lang="nb-NO" sz="4500" kern="1200" dirty="0"/>
            </a:p>
          </p:txBody>
        </p:sp>
      </p:grpSp>
      <p:sp>
        <p:nvSpPr>
          <p:cNvPr id="11" name="Tittel 10"/>
          <p:cNvSpPr>
            <a:spLocks noGrp="1"/>
          </p:cNvSpPr>
          <p:nvPr>
            <p:ph type="title"/>
          </p:nvPr>
        </p:nvSpPr>
        <p:spPr/>
        <p:txBody>
          <a:bodyPr/>
          <a:lstStyle/>
          <a:p>
            <a:endParaRPr lang="nb-NO"/>
          </a:p>
        </p:txBody>
      </p:sp>
    </p:spTree>
    <p:extLst>
      <p:ext uri="{BB962C8B-B14F-4D97-AF65-F5344CB8AC3E}">
        <p14:creationId xmlns:p14="http://schemas.microsoft.com/office/powerpoint/2010/main" val="972812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p:txBody>
          <a:bodyPr vert="horz" lIns="0" tIns="0" rIns="0" bIns="0" rtlCol="0" anchor="t">
            <a:normAutofit/>
          </a:bodyPr>
          <a:lstStyle/>
          <a:p>
            <a:r>
              <a:rPr lang="nb-NO" dirty="0" smtClean="0"/>
              <a:t>Vibrasjoner </a:t>
            </a:r>
            <a:r>
              <a:rPr lang="nb-NO" dirty="0"/>
              <a:t>og støt </a:t>
            </a:r>
          </a:p>
        </p:txBody>
      </p:sp>
      <p:sp>
        <p:nvSpPr>
          <p:cNvPr id="3" name="Plassholder for innhold 2"/>
          <p:cNvSpPr>
            <a:spLocks noGrp="1"/>
          </p:cNvSpPr>
          <p:nvPr>
            <p:ph idx="1"/>
          </p:nvPr>
        </p:nvSpPr>
        <p:spPr>
          <a:xfrm>
            <a:off x="622435" y="1551063"/>
            <a:ext cx="7000745" cy="4293806"/>
          </a:xfrm>
        </p:spPr>
        <p:txBody>
          <a:bodyPr>
            <a:noAutofit/>
          </a:bodyPr>
          <a:lstStyle/>
          <a:p>
            <a:pPr>
              <a:defRPr/>
            </a:pPr>
            <a:r>
              <a:rPr lang="nb-NO" sz="1800" dirty="0"/>
              <a:t>Hva bestemmer </a:t>
            </a:r>
            <a:r>
              <a:rPr lang="nb-NO" sz="1800" dirty="0" smtClean="0"/>
              <a:t>størrelsen og ubehaget </a:t>
            </a:r>
            <a:r>
              <a:rPr lang="nb-NO" sz="1800" dirty="0"/>
              <a:t>i vibrasjonene?</a:t>
            </a:r>
          </a:p>
        </p:txBody>
      </p:sp>
      <p:sp>
        <p:nvSpPr>
          <p:cNvPr id="7" name="Plassholder for dato 10"/>
          <p:cNvSpPr>
            <a:spLocks noGrp="1"/>
          </p:cNvSpPr>
          <p:nvPr>
            <p:ph type="dt" sz="half" idx="10"/>
          </p:nvPr>
        </p:nvSpPr>
        <p:spPr/>
        <p:txBody>
          <a:bodyPr/>
          <a:lstStyle/>
          <a:p>
            <a:fld id="{FF430E46-E67E-433B-8311-CB322383953F}" type="datetime1">
              <a:rPr lang="nb-NO" smtClean="0">
                <a:solidFill>
                  <a:prstClr val="white"/>
                </a:solidFill>
              </a:rPr>
              <a:pPr/>
              <a:t>10.02.2021</a:t>
            </a:fld>
            <a:endParaRPr lang="nb-NO" dirty="0">
              <a:solidFill>
                <a:prstClr val="white"/>
              </a:solidFill>
            </a:endParaRPr>
          </a:p>
        </p:txBody>
      </p:sp>
      <p:sp>
        <p:nvSpPr>
          <p:cNvPr id="8" name="Freeform 2"/>
          <p:cNvSpPr/>
          <p:nvPr/>
        </p:nvSpPr>
        <p:spPr bwMode="auto">
          <a:xfrm>
            <a:off x="2268729" y="2600442"/>
            <a:ext cx="8265315" cy="3589778"/>
          </a:xfrm>
          <a:custGeom>
            <a:avLst/>
            <a:gdLst>
              <a:gd name="connsiteX0" fmla="*/ 0 w 8190412"/>
              <a:gd name="connsiteY0" fmla="*/ 666206 h 3553097"/>
              <a:gd name="connsiteX1" fmla="*/ 313509 w 8190412"/>
              <a:gd name="connsiteY1" fmla="*/ 666206 h 3553097"/>
              <a:gd name="connsiteX2" fmla="*/ 653143 w 8190412"/>
              <a:gd name="connsiteY2" fmla="*/ 692332 h 3553097"/>
              <a:gd name="connsiteX3" fmla="*/ 901337 w 8190412"/>
              <a:gd name="connsiteY3" fmla="*/ 653143 h 3553097"/>
              <a:gd name="connsiteX4" fmla="*/ 1071154 w 8190412"/>
              <a:gd name="connsiteY4" fmla="*/ 653143 h 3553097"/>
              <a:gd name="connsiteX5" fmla="*/ 1384663 w 8190412"/>
              <a:gd name="connsiteY5" fmla="*/ 0 h 3553097"/>
              <a:gd name="connsiteX6" fmla="*/ 1724297 w 8190412"/>
              <a:gd name="connsiteY6" fmla="*/ 52252 h 3553097"/>
              <a:gd name="connsiteX7" fmla="*/ 2259874 w 8190412"/>
              <a:gd name="connsiteY7" fmla="*/ 39189 h 3553097"/>
              <a:gd name="connsiteX8" fmla="*/ 2717074 w 8190412"/>
              <a:gd name="connsiteY8" fmla="*/ 26126 h 3553097"/>
              <a:gd name="connsiteX9" fmla="*/ 3357154 w 8190412"/>
              <a:gd name="connsiteY9" fmla="*/ 39189 h 3553097"/>
              <a:gd name="connsiteX10" fmla="*/ 4062549 w 8190412"/>
              <a:gd name="connsiteY10" fmla="*/ 52252 h 3553097"/>
              <a:gd name="connsiteX11" fmla="*/ 4545874 w 8190412"/>
              <a:gd name="connsiteY11" fmla="*/ 26126 h 3553097"/>
              <a:gd name="connsiteX12" fmla="*/ 4833257 w 8190412"/>
              <a:gd name="connsiteY12" fmla="*/ 26126 h 3553097"/>
              <a:gd name="connsiteX13" fmla="*/ 5146766 w 8190412"/>
              <a:gd name="connsiteY13" fmla="*/ 248195 h 3553097"/>
              <a:gd name="connsiteX14" fmla="*/ 5499463 w 8190412"/>
              <a:gd name="connsiteY14" fmla="*/ 705395 h 3553097"/>
              <a:gd name="connsiteX15" fmla="*/ 5943600 w 8190412"/>
              <a:gd name="connsiteY15" fmla="*/ 901337 h 3553097"/>
              <a:gd name="connsiteX16" fmla="*/ 6413863 w 8190412"/>
              <a:gd name="connsiteY16" fmla="*/ 979715 h 3553097"/>
              <a:gd name="connsiteX17" fmla="*/ 6779623 w 8190412"/>
              <a:gd name="connsiteY17" fmla="*/ 1005840 h 3553097"/>
              <a:gd name="connsiteX18" fmla="*/ 7184572 w 8190412"/>
              <a:gd name="connsiteY18" fmla="*/ 1005840 h 3553097"/>
              <a:gd name="connsiteX19" fmla="*/ 7720149 w 8190412"/>
              <a:gd name="connsiteY19" fmla="*/ 992777 h 3553097"/>
              <a:gd name="connsiteX20" fmla="*/ 7981406 w 8190412"/>
              <a:gd name="connsiteY20" fmla="*/ 992777 h 3553097"/>
              <a:gd name="connsiteX21" fmla="*/ 8164286 w 8190412"/>
              <a:gd name="connsiteY21" fmla="*/ 992777 h 3553097"/>
              <a:gd name="connsiteX22" fmla="*/ 8190412 w 8190412"/>
              <a:gd name="connsiteY22" fmla="*/ 1632857 h 3553097"/>
              <a:gd name="connsiteX23" fmla="*/ 8151223 w 8190412"/>
              <a:gd name="connsiteY23" fmla="*/ 2325189 h 3553097"/>
              <a:gd name="connsiteX24" fmla="*/ 8164286 w 8190412"/>
              <a:gd name="connsiteY24" fmla="*/ 2952206 h 3553097"/>
              <a:gd name="connsiteX25" fmla="*/ 7289074 w 8190412"/>
              <a:gd name="connsiteY25" fmla="*/ 3239589 h 3553097"/>
              <a:gd name="connsiteX26" fmla="*/ 7132320 w 8190412"/>
              <a:gd name="connsiteY26" fmla="*/ 3265715 h 3553097"/>
              <a:gd name="connsiteX27" fmla="*/ 6021977 w 8190412"/>
              <a:gd name="connsiteY27" fmla="*/ 3553097 h 3553097"/>
              <a:gd name="connsiteX28" fmla="*/ 5826034 w 8190412"/>
              <a:gd name="connsiteY28" fmla="*/ 3553097 h 3553097"/>
              <a:gd name="connsiteX29" fmla="*/ 4924697 w 8190412"/>
              <a:gd name="connsiteY29" fmla="*/ 3553097 h 3553097"/>
              <a:gd name="connsiteX30" fmla="*/ 4689566 w 8190412"/>
              <a:gd name="connsiteY30" fmla="*/ 3553097 h 3553097"/>
              <a:gd name="connsiteX31" fmla="*/ 4075612 w 8190412"/>
              <a:gd name="connsiteY31" fmla="*/ 3526972 h 3553097"/>
              <a:gd name="connsiteX32" fmla="*/ 3017520 w 8190412"/>
              <a:gd name="connsiteY32" fmla="*/ 3513909 h 3553097"/>
              <a:gd name="connsiteX33" fmla="*/ 2821577 w 8190412"/>
              <a:gd name="connsiteY33" fmla="*/ 3513909 h 3553097"/>
              <a:gd name="connsiteX34" fmla="*/ 2364377 w 8190412"/>
              <a:gd name="connsiteY34" fmla="*/ 3487783 h 3553097"/>
              <a:gd name="connsiteX35" fmla="*/ 1881052 w 8190412"/>
              <a:gd name="connsiteY35" fmla="*/ 3526972 h 3553097"/>
              <a:gd name="connsiteX36" fmla="*/ 1632857 w 8190412"/>
              <a:gd name="connsiteY36" fmla="*/ 3553097 h 3553097"/>
              <a:gd name="connsiteX37" fmla="*/ 1515292 w 8190412"/>
              <a:gd name="connsiteY37" fmla="*/ 3553097 h 3553097"/>
              <a:gd name="connsiteX38" fmla="*/ 901337 w 8190412"/>
              <a:gd name="connsiteY38" fmla="*/ 3474720 h 3553097"/>
              <a:gd name="connsiteX39" fmla="*/ 561703 w 8190412"/>
              <a:gd name="connsiteY39" fmla="*/ 3461657 h 3553097"/>
              <a:gd name="connsiteX40" fmla="*/ 444137 w 8190412"/>
              <a:gd name="connsiteY40" fmla="*/ 3474720 h 3553097"/>
              <a:gd name="connsiteX41" fmla="*/ 365760 w 8190412"/>
              <a:gd name="connsiteY41" fmla="*/ 3474720 h 3553097"/>
              <a:gd name="connsiteX42" fmla="*/ 235132 w 8190412"/>
              <a:gd name="connsiteY42" fmla="*/ 3513909 h 3553097"/>
              <a:gd name="connsiteX43" fmla="*/ 13063 w 8190412"/>
              <a:gd name="connsiteY43" fmla="*/ 3487783 h 3553097"/>
              <a:gd name="connsiteX44" fmla="*/ 104503 w 8190412"/>
              <a:gd name="connsiteY44" fmla="*/ 2899955 h 3553097"/>
              <a:gd name="connsiteX45" fmla="*/ 26126 w 8190412"/>
              <a:gd name="connsiteY45" fmla="*/ 2638697 h 3553097"/>
              <a:gd name="connsiteX46" fmla="*/ 39189 w 8190412"/>
              <a:gd name="connsiteY46" fmla="*/ 2468880 h 3553097"/>
              <a:gd name="connsiteX47" fmla="*/ 52252 w 8190412"/>
              <a:gd name="connsiteY47" fmla="*/ 2129246 h 3553097"/>
              <a:gd name="connsiteX48" fmla="*/ 78377 w 8190412"/>
              <a:gd name="connsiteY48" fmla="*/ 1998617 h 3553097"/>
              <a:gd name="connsiteX49" fmla="*/ 78377 w 8190412"/>
              <a:gd name="connsiteY49" fmla="*/ 1815737 h 3553097"/>
              <a:gd name="connsiteX50" fmla="*/ 91440 w 8190412"/>
              <a:gd name="connsiteY50" fmla="*/ 1436915 h 3553097"/>
              <a:gd name="connsiteX51" fmla="*/ 104503 w 8190412"/>
              <a:gd name="connsiteY51" fmla="*/ 1280160 h 3553097"/>
              <a:gd name="connsiteX52" fmla="*/ 13063 w 8190412"/>
              <a:gd name="connsiteY52" fmla="*/ 875212 h 3553097"/>
              <a:gd name="connsiteX53" fmla="*/ 39189 w 8190412"/>
              <a:gd name="connsiteY53" fmla="*/ 692332 h 3553097"/>
              <a:gd name="connsiteX54" fmla="*/ 52252 w 8190412"/>
              <a:gd name="connsiteY54" fmla="*/ 640080 h 355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190412" h="3553097">
                <a:moveTo>
                  <a:pt x="0" y="666206"/>
                </a:moveTo>
                <a:lnTo>
                  <a:pt x="313509" y="666206"/>
                </a:lnTo>
                <a:lnTo>
                  <a:pt x="653143" y="692332"/>
                </a:lnTo>
                <a:lnTo>
                  <a:pt x="901337" y="653143"/>
                </a:lnTo>
                <a:lnTo>
                  <a:pt x="1071154" y="653143"/>
                </a:lnTo>
                <a:lnTo>
                  <a:pt x="1384663" y="0"/>
                </a:lnTo>
                <a:lnTo>
                  <a:pt x="1724297" y="52252"/>
                </a:lnTo>
                <a:lnTo>
                  <a:pt x="2259874" y="39189"/>
                </a:lnTo>
                <a:lnTo>
                  <a:pt x="2717074" y="26126"/>
                </a:lnTo>
                <a:lnTo>
                  <a:pt x="3357154" y="39189"/>
                </a:lnTo>
                <a:lnTo>
                  <a:pt x="4062549" y="52252"/>
                </a:lnTo>
                <a:lnTo>
                  <a:pt x="4545874" y="26126"/>
                </a:lnTo>
                <a:lnTo>
                  <a:pt x="4833257" y="26126"/>
                </a:lnTo>
                <a:lnTo>
                  <a:pt x="5146766" y="248195"/>
                </a:lnTo>
                <a:lnTo>
                  <a:pt x="5499463" y="705395"/>
                </a:lnTo>
                <a:lnTo>
                  <a:pt x="5943600" y="901337"/>
                </a:lnTo>
                <a:lnTo>
                  <a:pt x="6413863" y="979715"/>
                </a:lnTo>
                <a:lnTo>
                  <a:pt x="6779623" y="1005840"/>
                </a:lnTo>
                <a:lnTo>
                  <a:pt x="7184572" y="1005840"/>
                </a:lnTo>
                <a:lnTo>
                  <a:pt x="7720149" y="992777"/>
                </a:lnTo>
                <a:lnTo>
                  <a:pt x="7981406" y="992777"/>
                </a:lnTo>
                <a:lnTo>
                  <a:pt x="8164286" y="992777"/>
                </a:lnTo>
                <a:lnTo>
                  <a:pt x="8190412" y="1632857"/>
                </a:lnTo>
                <a:lnTo>
                  <a:pt x="8151223" y="2325189"/>
                </a:lnTo>
                <a:lnTo>
                  <a:pt x="8164286" y="2952206"/>
                </a:lnTo>
                <a:lnTo>
                  <a:pt x="7289074" y="3239589"/>
                </a:lnTo>
                <a:cubicBezTo>
                  <a:pt x="7149906" y="3267423"/>
                  <a:pt x="7202851" y="3265715"/>
                  <a:pt x="7132320" y="3265715"/>
                </a:cubicBezTo>
                <a:lnTo>
                  <a:pt x="6021977" y="3553097"/>
                </a:lnTo>
                <a:lnTo>
                  <a:pt x="5826034" y="3553097"/>
                </a:lnTo>
                <a:lnTo>
                  <a:pt x="4924697" y="3553097"/>
                </a:lnTo>
                <a:lnTo>
                  <a:pt x="4689566" y="3553097"/>
                </a:lnTo>
                <a:lnTo>
                  <a:pt x="4075612" y="3526972"/>
                </a:lnTo>
                <a:lnTo>
                  <a:pt x="3017520" y="3513909"/>
                </a:lnTo>
                <a:lnTo>
                  <a:pt x="2821577" y="3513909"/>
                </a:lnTo>
                <a:lnTo>
                  <a:pt x="2364377" y="3487783"/>
                </a:lnTo>
                <a:lnTo>
                  <a:pt x="1881052" y="3526972"/>
                </a:lnTo>
                <a:lnTo>
                  <a:pt x="1632857" y="3553097"/>
                </a:lnTo>
                <a:lnTo>
                  <a:pt x="1515292" y="3553097"/>
                </a:lnTo>
                <a:lnTo>
                  <a:pt x="901337" y="3474720"/>
                </a:lnTo>
                <a:lnTo>
                  <a:pt x="561703" y="3461657"/>
                </a:lnTo>
                <a:lnTo>
                  <a:pt x="444137" y="3474720"/>
                </a:lnTo>
                <a:lnTo>
                  <a:pt x="365760" y="3474720"/>
                </a:lnTo>
                <a:cubicBezTo>
                  <a:pt x="253103" y="3516967"/>
                  <a:pt x="298460" y="3513909"/>
                  <a:pt x="235132" y="3513909"/>
                </a:cubicBezTo>
                <a:lnTo>
                  <a:pt x="13063" y="3487783"/>
                </a:lnTo>
                <a:lnTo>
                  <a:pt x="104503" y="2899955"/>
                </a:lnTo>
                <a:lnTo>
                  <a:pt x="26126" y="2638697"/>
                </a:lnTo>
                <a:cubicBezTo>
                  <a:pt x="40489" y="2495071"/>
                  <a:pt x="39189" y="2551829"/>
                  <a:pt x="39189" y="2468880"/>
                </a:cubicBezTo>
                <a:lnTo>
                  <a:pt x="52252" y="2129246"/>
                </a:lnTo>
                <a:cubicBezTo>
                  <a:pt x="79322" y="2007429"/>
                  <a:pt x="78377" y="2051825"/>
                  <a:pt x="78377" y="1998617"/>
                </a:cubicBezTo>
                <a:lnTo>
                  <a:pt x="78377" y="1815737"/>
                </a:lnTo>
                <a:lnTo>
                  <a:pt x="91440" y="1436915"/>
                </a:lnTo>
                <a:cubicBezTo>
                  <a:pt x="105946" y="1306366"/>
                  <a:pt x="104503" y="1358779"/>
                  <a:pt x="104503" y="1280160"/>
                </a:cubicBezTo>
                <a:lnTo>
                  <a:pt x="13063" y="875212"/>
                </a:lnTo>
                <a:lnTo>
                  <a:pt x="39189" y="692332"/>
                </a:lnTo>
                <a:lnTo>
                  <a:pt x="52252" y="640080"/>
                </a:lnTo>
              </a:path>
            </a:pathLst>
          </a:custGeom>
          <a:gradFill>
            <a:gsLst>
              <a:gs pos="0">
                <a:srgbClr val="996600">
                  <a:alpha val="75000"/>
                </a:srgbClr>
              </a:gs>
              <a:gs pos="38000">
                <a:schemeClr val="tx1">
                  <a:lumMod val="65000"/>
                  <a:lumOff val="35000"/>
                  <a:alpha val="86000"/>
                </a:schemeClr>
              </a:gs>
              <a:gs pos="100000">
                <a:schemeClr val="accent1">
                  <a:tint val="23500"/>
                  <a:satMod val="160000"/>
                </a:schemeClr>
              </a:gs>
            </a:gsLst>
            <a:lin ang="54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sp>
        <p:nvSpPr>
          <p:cNvPr id="9" name="Freeform 3"/>
          <p:cNvSpPr/>
          <p:nvPr/>
        </p:nvSpPr>
        <p:spPr bwMode="auto">
          <a:xfrm>
            <a:off x="2234517" y="4578663"/>
            <a:ext cx="1580606" cy="613955"/>
          </a:xfrm>
          <a:custGeom>
            <a:avLst/>
            <a:gdLst>
              <a:gd name="connsiteX0" fmla="*/ 78377 w 1580606"/>
              <a:gd name="connsiteY0" fmla="*/ 13063 h 613955"/>
              <a:gd name="connsiteX1" fmla="*/ 391886 w 1580606"/>
              <a:gd name="connsiteY1" fmla="*/ 65315 h 613955"/>
              <a:gd name="connsiteX2" fmla="*/ 679269 w 1580606"/>
              <a:gd name="connsiteY2" fmla="*/ 26126 h 613955"/>
              <a:gd name="connsiteX3" fmla="*/ 1110343 w 1580606"/>
              <a:gd name="connsiteY3" fmla="*/ 26126 h 613955"/>
              <a:gd name="connsiteX4" fmla="*/ 1463040 w 1580606"/>
              <a:gd name="connsiteY4" fmla="*/ 0 h 613955"/>
              <a:gd name="connsiteX5" fmla="*/ 1567543 w 1580606"/>
              <a:gd name="connsiteY5" fmla="*/ 65315 h 613955"/>
              <a:gd name="connsiteX6" fmla="*/ 1541417 w 1580606"/>
              <a:gd name="connsiteY6" fmla="*/ 352697 h 613955"/>
              <a:gd name="connsiteX7" fmla="*/ 1554480 w 1580606"/>
              <a:gd name="connsiteY7" fmla="*/ 574766 h 613955"/>
              <a:gd name="connsiteX8" fmla="*/ 1580606 w 1580606"/>
              <a:gd name="connsiteY8" fmla="*/ 613955 h 613955"/>
              <a:gd name="connsiteX9" fmla="*/ 1397726 w 1580606"/>
              <a:gd name="connsiteY9" fmla="*/ 561703 h 613955"/>
              <a:gd name="connsiteX10" fmla="*/ 1045029 w 1580606"/>
              <a:gd name="connsiteY10" fmla="*/ 600892 h 613955"/>
              <a:gd name="connsiteX11" fmla="*/ 770709 w 1580606"/>
              <a:gd name="connsiteY11" fmla="*/ 574766 h 613955"/>
              <a:gd name="connsiteX12" fmla="*/ 574766 w 1580606"/>
              <a:gd name="connsiteY12" fmla="*/ 600892 h 613955"/>
              <a:gd name="connsiteX13" fmla="*/ 404949 w 1580606"/>
              <a:gd name="connsiteY13" fmla="*/ 600892 h 613955"/>
              <a:gd name="connsiteX14" fmla="*/ 274320 w 1580606"/>
              <a:gd name="connsiteY14" fmla="*/ 613955 h 613955"/>
              <a:gd name="connsiteX15" fmla="*/ 91440 w 1580606"/>
              <a:gd name="connsiteY15" fmla="*/ 613955 h 613955"/>
              <a:gd name="connsiteX16" fmla="*/ 13063 w 1580606"/>
              <a:gd name="connsiteY16" fmla="*/ 613955 h 613955"/>
              <a:gd name="connsiteX17" fmla="*/ 13063 w 1580606"/>
              <a:gd name="connsiteY17" fmla="*/ 483326 h 613955"/>
              <a:gd name="connsiteX18" fmla="*/ 0 w 1580606"/>
              <a:gd name="connsiteY18" fmla="*/ 326572 h 613955"/>
              <a:gd name="connsiteX19" fmla="*/ 0 w 1580606"/>
              <a:gd name="connsiteY19" fmla="*/ 143692 h 613955"/>
              <a:gd name="connsiteX20" fmla="*/ 78377 w 1580606"/>
              <a:gd name="connsiteY20" fmla="*/ 13063 h 61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0606" h="613955">
                <a:moveTo>
                  <a:pt x="78377" y="13063"/>
                </a:moveTo>
                <a:lnTo>
                  <a:pt x="391886" y="65315"/>
                </a:lnTo>
                <a:lnTo>
                  <a:pt x="679269" y="26126"/>
                </a:lnTo>
                <a:lnTo>
                  <a:pt x="1110343" y="26126"/>
                </a:lnTo>
                <a:lnTo>
                  <a:pt x="1463040" y="0"/>
                </a:lnTo>
                <a:lnTo>
                  <a:pt x="1567543" y="65315"/>
                </a:lnTo>
                <a:lnTo>
                  <a:pt x="1541417" y="352697"/>
                </a:lnTo>
                <a:lnTo>
                  <a:pt x="1554480" y="574766"/>
                </a:lnTo>
                <a:lnTo>
                  <a:pt x="1580606" y="613955"/>
                </a:lnTo>
                <a:lnTo>
                  <a:pt x="1397726" y="561703"/>
                </a:lnTo>
                <a:lnTo>
                  <a:pt x="1045029" y="600892"/>
                </a:lnTo>
                <a:lnTo>
                  <a:pt x="770709" y="574766"/>
                </a:lnTo>
                <a:lnTo>
                  <a:pt x="574766" y="600892"/>
                </a:lnTo>
                <a:lnTo>
                  <a:pt x="404949" y="600892"/>
                </a:lnTo>
                <a:lnTo>
                  <a:pt x="274320" y="613955"/>
                </a:lnTo>
                <a:lnTo>
                  <a:pt x="91440" y="613955"/>
                </a:lnTo>
                <a:lnTo>
                  <a:pt x="13063" y="613955"/>
                </a:lnTo>
                <a:lnTo>
                  <a:pt x="13063" y="483326"/>
                </a:lnTo>
                <a:lnTo>
                  <a:pt x="0" y="326572"/>
                </a:lnTo>
                <a:lnTo>
                  <a:pt x="0" y="143692"/>
                </a:lnTo>
                <a:lnTo>
                  <a:pt x="78377" y="13063"/>
                </a:lnTo>
                <a:close/>
              </a:path>
            </a:pathLst>
          </a:custGeom>
          <a:gradFill>
            <a:gsLst>
              <a:gs pos="2000">
                <a:schemeClr val="bg1">
                  <a:lumMod val="50000"/>
                </a:schemeClr>
              </a:gs>
              <a:gs pos="84000">
                <a:schemeClr val="bg1">
                  <a:lumMod val="95000"/>
                </a:schemeClr>
              </a:gs>
              <a:gs pos="0">
                <a:schemeClr val="bg1">
                  <a:lumMod val="50000"/>
                </a:schemeClr>
              </a:gs>
            </a:gsLst>
            <a:lin ang="5400000" scaled="1"/>
          </a:gra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sp>
        <p:nvSpPr>
          <p:cNvPr id="10" name="Freeform 6"/>
          <p:cNvSpPr/>
          <p:nvPr/>
        </p:nvSpPr>
        <p:spPr bwMode="auto">
          <a:xfrm>
            <a:off x="2169204" y="4141058"/>
            <a:ext cx="124480" cy="744583"/>
          </a:xfrm>
          <a:custGeom>
            <a:avLst/>
            <a:gdLst>
              <a:gd name="connsiteX0" fmla="*/ 39188 w 209005"/>
              <a:gd name="connsiteY0" fmla="*/ 0 h 744583"/>
              <a:gd name="connsiteX1" fmla="*/ 209005 w 209005"/>
              <a:gd name="connsiteY1" fmla="*/ 156754 h 744583"/>
              <a:gd name="connsiteX2" fmla="*/ 209005 w 209005"/>
              <a:gd name="connsiteY2" fmla="*/ 600891 h 744583"/>
              <a:gd name="connsiteX3" fmla="*/ 0 w 209005"/>
              <a:gd name="connsiteY3" fmla="*/ 744583 h 744583"/>
              <a:gd name="connsiteX4" fmla="*/ 39188 w 209005"/>
              <a:gd name="connsiteY4" fmla="*/ 0 h 74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05" h="744583">
                <a:moveTo>
                  <a:pt x="39188" y="0"/>
                </a:moveTo>
                <a:lnTo>
                  <a:pt x="209005" y="156754"/>
                </a:lnTo>
                <a:lnTo>
                  <a:pt x="209005" y="600891"/>
                </a:lnTo>
                <a:lnTo>
                  <a:pt x="0" y="744583"/>
                </a:lnTo>
                <a:lnTo>
                  <a:pt x="39188" y="0"/>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sp>
        <p:nvSpPr>
          <p:cNvPr id="11" name="Freeform 7"/>
          <p:cNvSpPr/>
          <p:nvPr/>
        </p:nvSpPr>
        <p:spPr bwMode="auto">
          <a:xfrm>
            <a:off x="7276780" y="2815178"/>
            <a:ext cx="3174274" cy="966651"/>
          </a:xfrm>
          <a:custGeom>
            <a:avLst/>
            <a:gdLst>
              <a:gd name="connsiteX0" fmla="*/ 0 w 3174274"/>
              <a:gd name="connsiteY0" fmla="*/ 0 h 966651"/>
              <a:gd name="connsiteX1" fmla="*/ 0 w 3174274"/>
              <a:gd name="connsiteY1" fmla="*/ 0 h 966651"/>
              <a:gd name="connsiteX2" fmla="*/ 104503 w 3174274"/>
              <a:gd name="connsiteY2" fmla="*/ 52251 h 966651"/>
              <a:gd name="connsiteX3" fmla="*/ 940526 w 3174274"/>
              <a:gd name="connsiteY3" fmla="*/ 91440 h 966651"/>
              <a:gd name="connsiteX4" fmla="*/ 1920240 w 3174274"/>
              <a:gd name="connsiteY4" fmla="*/ 26125 h 966651"/>
              <a:gd name="connsiteX5" fmla="*/ 2638697 w 3174274"/>
              <a:gd name="connsiteY5" fmla="*/ 26125 h 966651"/>
              <a:gd name="connsiteX6" fmla="*/ 3148148 w 3174274"/>
              <a:gd name="connsiteY6" fmla="*/ 39188 h 966651"/>
              <a:gd name="connsiteX7" fmla="*/ 3174274 w 3174274"/>
              <a:gd name="connsiteY7" fmla="*/ 679268 h 966651"/>
              <a:gd name="connsiteX8" fmla="*/ 3108960 w 3174274"/>
              <a:gd name="connsiteY8" fmla="*/ 927462 h 966651"/>
              <a:gd name="connsiteX9" fmla="*/ 1815737 w 3174274"/>
              <a:gd name="connsiteY9" fmla="*/ 966651 h 966651"/>
              <a:gd name="connsiteX10" fmla="*/ 666206 w 3174274"/>
              <a:gd name="connsiteY10" fmla="*/ 849085 h 966651"/>
              <a:gd name="connsiteX11" fmla="*/ 169817 w 3174274"/>
              <a:gd name="connsiteY11" fmla="*/ 548640 h 966651"/>
              <a:gd name="connsiteX12" fmla="*/ 0 w 3174274"/>
              <a:gd name="connsiteY12" fmla="*/ 52251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274" h="966651">
                <a:moveTo>
                  <a:pt x="0" y="0"/>
                </a:moveTo>
                <a:lnTo>
                  <a:pt x="0" y="0"/>
                </a:lnTo>
                <a:lnTo>
                  <a:pt x="104503" y="52251"/>
                </a:lnTo>
                <a:lnTo>
                  <a:pt x="940526" y="91440"/>
                </a:lnTo>
                <a:lnTo>
                  <a:pt x="1920240" y="26125"/>
                </a:lnTo>
                <a:lnTo>
                  <a:pt x="2638697" y="26125"/>
                </a:lnTo>
                <a:lnTo>
                  <a:pt x="3148148" y="39188"/>
                </a:lnTo>
                <a:lnTo>
                  <a:pt x="3174274" y="679268"/>
                </a:lnTo>
                <a:lnTo>
                  <a:pt x="3108960" y="927462"/>
                </a:lnTo>
                <a:lnTo>
                  <a:pt x="1815737" y="966651"/>
                </a:lnTo>
                <a:lnTo>
                  <a:pt x="666206" y="849085"/>
                </a:lnTo>
                <a:lnTo>
                  <a:pt x="169817" y="548640"/>
                </a:lnTo>
                <a:lnTo>
                  <a:pt x="0" y="52251"/>
                </a:lnTo>
              </a:path>
            </a:pathLst>
          </a:custGeom>
          <a:solidFill>
            <a:srgbClr val="60567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grpSp>
        <p:nvGrpSpPr>
          <p:cNvPr id="12" name="Group 11"/>
          <p:cNvGrpSpPr/>
          <p:nvPr/>
        </p:nvGrpSpPr>
        <p:grpSpPr>
          <a:xfrm>
            <a:off x="2273887" y="2648988"/>
            <a:ext cx="8178800" cy="711200"/>
            <a:chOff x="679450" y="1701800"/>
            <a:chExt cx="8178800" cy="711200"/>
          </a:xfrm>
        </p:grpSpPr>
        <p:sp>
          <p:nvSpPr>
            <p:cNvPr id="13" name="Freeform 9"/>
            <p:cNvSpPr/>
            <p:nvPr/>
          </p:nvSpPr>
          <p:spPr bwMode="auto">
            <a:xfrm>
              <a:off x="679450" y="1701800"/>
              <a:ext cx="4152900" cy="711200"/>
            </a:xfrm>
            <a:custGeom>
              <a:avLst/>
              <a:gdLst>
                <a:gd name="connsiteX0" fmla="*/ 0 w 4152900"/>
                <a:gd name="connsiteY0" fmla="*/ 666750 h 711200"/>
                <a:gd name="connsiteX1" fmla="*/ 190500 w 4152900"/>
                <a:gd name="connsiteY1" fmla="*/ 673100 h 711200"/>
                <a:gd name="connsiteX2" fmla="*/ 368300 w 4152900"/>
                <a:gd name="connsiteY2" fmla="*/ 685800 h 711200"/>
                <a:gd name="connsiteX3" fmla="*/ 603250 w 4152900"/>
                <a:gd name="connsiteY3" fmla="*/ 711200 h 711200"/>
                <a:gd name="connsiteX4" fmla="*/ 863600 w 4152900"/>
                <a:gd name="connsiteY4" fmla="*/ 660400 h 711200"/>
                <a:gd name="connsiteX5" fmla="*/ 1028700 w 4152900"/>
                <a:gd name="connsiteY5" fmla="*/ 673100 h 711200"/>
                <a:gd name="connsiteX6" fmla="*/ 1339850 w 4152900"/>
                <a:gd name="connsiteY6" fmla="*/ 0 h 711200"/>
                <a:gd name="connsiteX7" fmla="*/ 1549400 w 4152900"/>
                <a:gd name="connsiteY7" fmla="*/ 44450 h 711200"/>
                <a:gd name="connsiteX8" fmla="*/ 1720850 w 4152900"/>
                <a:gd name="connsiteY8" fmla="*/ 69850 h 711200"/>
                <a:gd name="connsiteX9" fmla="*/ 2038350 w 4152900"/>
                <a:gd name="connsiteY9" fmla="*/ 44450 h 711200"/>
                <a:gd name="connsiteX10" fmla="*/ 2362200 w 4152900"/>
                <a:gd name="connsiteY10" fmla="*/ 44450 h 711200"/>
                <a:gd name="connsiteX11" fmla="*/ 2762250 w 4152900"/>
                <a:gd name="connsiteY11" fmla="*/ 38100 h 711200"/>
                <a:gd name="connsiteX12" fmla="*/ 3143250 w 4152900"/>
                <a:gd name="connsiteY12" fmla="*/ 57150 h 711200"/>
                <a:gd name="connsiteX13" fmla="*/ 3676650 w 4152900"/>
                <a:gd name="connsiteY13" fmla="*/ 57150 h 711200"/>
                <a:gd name="connsiteX14" fmla="*/ 4076700 w 4152900"/>
                <a:gd name="connsiteY14" fmla="*/ 57150 h 711200"/>
                <a:gd name="connsiteX15" fmla="*/ 4152900 w 4152900"/>
                <a:gd name="connsiteY15" fmla="*/ 508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2900" h="711200">
                  <a:moveTo>
                    <a:pt x="0" y="666750"/>
                  </a:moveTo>
                  <a:lnTo>
                    <a:pt x="190500" y="673100"/>
                  </a:lnTo>
                  <a:lnTo>
                    <a:pt x="368300" y="685800"/>
                  </a:lnTo>
                  <a:lnTo>
                    <a:pt x="603250" y="711200"/>
                  </a:lnTo>
                  <a:lnTo>
                    <a:pt x="863600" y="660400"/>
                  </a:lnTo>
                  <a:lnTo>
                    <a:pt x="1028700" y="673100"/>
                  </a:lnTo>
                  <a:lnTo>
                    <a:pt x="1339850" y="0"/>
                  </a:lnTo>
                  <a:lnTo>
                    <a:pt x="1549400" y="44450"/>
                  </a:lnTo>
                  <a:lnTo>
                    <a:pt x="1720850" y="69850"/>
                  </a:lnTo>
                  <a:lnTo>
                    <a:pt x="2038350" y="44450"/>
                  </a:lnTo>
                  <a:lnTo>
                    <a:pt x="2362200" y="44450"/>
                  </a:lnTo>
                  <a:lnTo>
                    <a:pt x="2762250" y="38100"/>
                  </a:lnTo>
                  <a:lnTo>
                    <a:pt x="3143250" y="57150"/>
                  </a:lnTo>
                  <a:lnTo>
                    <a:pt x="3676650" y="57150"/>
                  </a:lnTo>
                  <a:lnTo>
                    <a:pt x="4076700" y="57150"/>
                  </a:lnTo>
                  <a:lnTo>
                    <a:pt x="4152900" y="50800"/>
                  </a:lnTo>
                </a:path>
              </a:pathLst>
            </a:custGeom>
            <a:noFill/>
            <a:ln w="22225" cap="flat" cmpd="sng" algn="ctr">
              <a:solidFill>
                <a:srgbClr val="422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sp>
          <p:nvSpPr>
            <p:cNvPr id="14" name="Freeform 10"/>
            <p:cNvSpPr/>
            <p:nvPr/>
          </p:nvSpPr>
          <p:spPr bwMode="auto">
            <a:xfrm>
              <a:off x="4806950" y="1733550"/>
              <a:ext cx="4051300" cy="222250"/>
            </a:xfrm>
            <a:custGeom>
              <a:avLst/>
              <a:gdLst>
                <a:gd name="connsiteX0" fmla="*/ 0 w 4051300"/>
                <a:gd name="connsiteY0" fmla="*/ 19050 h 222250"/>
                <a:gd name="connsiteX1" fmla="*/ 336550 w 4051300"/>
                <a:gd name="connsiteY1" fmla="*/ 12700 h 222250"/>
                <a:gd name="connsiteX2" fmla="*/ 565150 w 4051300"/>
                <a:gd name="connsiteY2" fmla="*/ 6350 h 222250"/>
                <a:gd name="connsiteX3" fmla="*/ 666750 w 4051300"/>
                <a:gd name="connsiteY3" fmla="*/ 0 h 222250"/>
                <a:gd name="connsiteX4" fmla="*/ 781050 w 4051300"/>
                <a:gd name="connsiteY4" fmla="*/ 88900 h 222250"/>
                <a:gd name="connsiteX5" fmla="*/ 889000 w 4051300"/>
                <a:gd name="connsiteY5" fmla="*/ 165100 h 222250"/>
                <a:gd name="connsiteX6" fmla="*/ 1047750 w 4051300"/>
                <a:gd name="connsiteY6" fmla="*/ 196850 h 222250"/>
                <a:gd name="connsiteX7" fmla="*/ 1219200 w 4051300"/>
                <a:gd name="connsiteY7" fmla="*/ 196850 h 222250"/>
                <a:gd name="connsiteX8" fmla="*/ 1504950 w 4051300"/>
                <a:gd name="connsiteY8" fmla="*/ 215900 h 222250"/>
                <a:gd name="connsiteX9" fmla="*/ 1803400 w 4051300"/>
                <a:gd name="connsiteY9" fmla="*/ 222250 h 222250"/>
                <a:gd name="connsiteX10" fmla="*/ 2057400 w 4051300"/>
                <a:gd name="connsiteY10" fmla="*/ 209550 h 222250"/>
                <a:gd name="connsiteX11" fmla="*/ 2419350 w 4051300"/>
                <a:gd name="connsiteY11" fmla="*/ 184150 h 222250"/>
                <a:gd name="connsiteX12" fmla="*/ 2978150 w 4051300"/>
                <a:gd name="connsiteY12" fmla="*/ 158750 h 222250"/>
                <a:gd name="connsiteX13" fmla="*/ 3282950 w 4051300"/>
                <a:gd name="connsiteY13" fmla="*/ 152400 h 222250"/>
                <a:gd name="connsiteX14" fmla="*/ 3613150 w 4051300"/>
                <a:gd name="connsiteY14" fmla="*/ 171450 h 222250"/>
                <a:gd name="connsiteX15" fmla="*/ 3930650 w 4051300"/>
                <a:gd name="connsiteY15" fmla="*/ 184150 h 222250"/>
                <a:gd name="connsiteX16" fmla="*/ 4051300 w 4051300"/>
                <a:gd name="connsiteY16" fmla="*/ 1778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1300" h="222250">
                  <a:moveTo>
                    <a:pt x="0" y="19050"/>
                  </a:moveTo>
                  <a:lnTo>
                    <a:pt x="336550" y="12700"/>
                  </a:lnTo>
                  <a:lnTo>
                    <a:pt x="565150" y="6350"/>
                  </a:lnTo>
                  <a:lnTo>
                    <a:pt x="666750" y="0"/>
                  </a:lnTo>
                  <a:lnTo>
                    <a:pt x="781050" y="88900"/>
                  </a:lnTo>
                  <a:lnTo>
                    <a:pt x="889000" y="165100"/>
                  </a:lnTo>
                  <a:lnTo>
                    <a:pt x="1047750" y="196850"/>
                  </a:lnTo>
                  <a:lnTo>
                    <a:pt x="1219200" y="196850"/>
                  </a:lnTo>
                  <a:lnTo>
                    <a:pt x="1504950" y="215900"/>
                  </a:lnTo>
                  <a:lnTo>
                    <a:pt x="1803400" y="222250"/>
                  </a:lnTo>
                  <a:lnTo>
                    <a:pt x="2057400" y="209550"/>
                  </a:lnTo>
                  <a:lnTo>
                    <a:pt x="2419350" y="184150"/>
                  </a:lnTo>
                  <a:lnTo>
                    <a:pt x="2978150" y="158750"/>
                  </a:lnTo>
                  <a:lnTo>
                    <a:pt x="3282950" y="152400"/>
                  </a:lnTo>
                  <a:lnTo>
                    <a:pt x="3613150" y="171450"/>
                  </a:lnTo>
                  <a:lnTo>
                    <a:pt x="3930650" y="184150"/>
                  </a:lnTo>
                  <a:lnTo>
                    <a:pt x="4051300" y="177800"/>
                  </a:lnTo>
                </a:path>
              </a:pathLst>
            </a:custGeom>
            <a:noFill/>
            <a:ln w="22225" cap="flat" cmpd="sng" algn="ctr">
              <a:solidFill>
                <a:srgbClr val="422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Arial" charset="0"/>
                <a:cs typeface="Arial" charset="0"/>
              </a:endParaRPr>
            </a:p>
          </p:txBody>
        </p:sp>
      </p:grpSp>
      <p:cxnSp>
        <p:nvCxnSpPr>
          <p:cNvPr id="15" name="Straight Connector 16"/>
          <p:cNvCxnSpPr/>
          <p:nvPr/>
        </p:nvCxnSpPr>
        <p:spPr bwMode="auto">
          <a:xfrm flipH="1">
            <a:off x="3387496" y="2668763"/>
            <a:ext cx="309765" cy="67314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 name="Straight Connector 19"/>
          <p:cNvCxnSpPr/>
          <p:nvPr/>
        </p:nvCxnSpPr>
        <p:spPr bwMode="auto">
          <a:xfrm flipH="1">
            <a:off x="3490006" y="2681173"/>
            <a:ext cx="309765" cy="67314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20"/>
          <p:cNvCxnSpPr/>
          <p:nvPr/>
        </p:nvCxnSpPr>
        <p:spPr bwMode="auto">
          <a:xfrm flipH="1">
            <a:off x="3592516" y="2714434"/>
            <a:ext cx="309765" cy="67314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8" name="Straight Connector 21"/>
          <p:cNvCxnSpPr/>
          <p:nvPr/>
        </p:nvCxnSpPr>
        <p:spPr bwMode="auto">
          <a:xfrm flipH="1">
            <a:off x="3695026" y="2717909"/>
            <a:ext cx="309765" cy="67314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 name="Straight Connector 22"/>
          <p:cNvCxnSpPr/>
          <p:nvPr/>
        </p:nvCxnSpPr>
        <p:spPr bwMode="auto">
          <a:xfrm flipH="1">
            <a:off x="3797536" y="2709469"/>
            <a:ext cx="309765" cy="673141"/>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0" name="AutoShape 5"/>
          <p:cNvSpPr>
            <a:spLocks noChangeArrowheads="1"/>
          </p:cNvSpPr>
          <p:nvPr/>
        </p:nvSpPr>
        <p:spPr bwMode="auto">
          <a:xfrm rot="1072457">
            <a:off x="3260997" y="2797966"/>
            <a:ext cx="721946" cy="923861"/>
          </a:xfrm>
          <a:prstGeom prst="irregularSeal1">
            <a:avLst/>
          </a:prstGeom>
          <a:gradFill rotWithShape="0">
            <a:gsLst>
              <a:gs pos="0">
                <a:srgbClr val="FFFF00"/>
              </a:gs>
              <a:gs pos="100000">
                <a:srgbClr val="F84514"/>
              </a:gs>
            </a:gsLst>
            <a:path path="shape">
              <a:fillToRect l="50000" t="50000" r="50000" b="50000"/>
            </a:path>
          </a:gradFill>
          <a:ln w="28575">
            <a:noFill/>
            <a:miter lim="800000"/>
            <a:headEnd/>
            <a:tailEnd/>
          </a:ln>
          <a:effectLst/>
        </p:spPr>
        <p:txBody>
          <a:bodyPr wrap="none" anchor="ctr"/>
          <a:lstStyle/>
          <a:p>
            <a:pPr fontAlgn="base">
              <a:spcBef>
                <a:spcPct val="0"/>
              </a:spcBef>
              <a:spcAft>
                <a:spcPct val="0"/>
              </a:spcAft>
            </a:pPr>
            <a:endParaRPr lang="en-GB" dirty="0">
              <a:solidFill>
                <a:prstClr val="black"/>
              </a:solidFill>
              <a:latin typeface="Arial" charset="0"/>
              <a:cs typeface="Arial" charset="0"/>
            </a:endParaRPr>
          </a:p>
        </p:txBody>
      </p:sp>
      <p:pic>
        <p:nvPicPr>
          <p:cNvPr id="21" name="Picture 3"/>
          <p:cNvPicPr>
            <a:picLocks noChangeAspect="1" noChangeArrowheads="1"/>
          </p:cNvPicPr>
          <p:nvPr/>
        </p:nvPicPr>
        <p:blipFill>
          <a:blip r:embed="rId5" cstate="print"/>
          <a:srcRect/>
          <a:stretch>
            <a:fillRect/>
          </a:stretch>
        </p:blipFill>
        <p:spPr bwMode="auto">
          <a:xfrm>
            <a:off x="6404626" y="2262857"/>
            <a:ext cx="506906" cy="589083"/>
          </a:xfrm>
          <a:prstGeom prst="rect">
            <a:avLst/>
          </a:prstGeom>
          <a:noFill/>
          <a:ln w="9525">
            <a:noFill/>
            <a:miter lim="800000"/>
            <a:headEnd/>
            <a:tailEnd/>
          </a:ln>
          <a:effectLst/>
        </p:spPr>
      </p:pic>
      <p:pic>
        <p:nvPicPr>
          <p:cNvPr id="22" name="Picture 3"/>
          <p:cNvPicPr>
            <a:picLocks noChangeAspect="1" noChangeArrowheads="1"/>
          </p:cNvPicPr>
          <p:nvPr/>
        </p:nvPicPr>
        <p:blipFill>
          <a:blip r:embed="rId5" cstate="print"/>
          <a:srcRect/>
          <a:stretch>
            <a:fillRect/>
          </a:stretch>
        </p:blipFill>
        <p:spPr bwMode="auto">
          <a:xfrm>
            <a:off x="9118715" y="2456499"/>
            <a:ext cx="675139" cy="519966"/>
          </a:xfrm>
          <a:prstGeom prst="rect">
            <a:avLst/>
          </a:prstGeom>
          <a:noFill/>
          <a:ln w="9525">
            <a:noFill/>
            <a:miter lim="800000"/>
            <a:headEnd/>
            <a:tailEnd/>
          </a:ln>
          <a:effectLst/>
        </p:spPr>
      </p:pic>
      <p:grpSp>
        <p:nvGrpSpPr>
          <p:cNvPr id="23" name="Group 53"/>
          <p:cNvGrpSpPr/>
          <p:nvPr/>
        </p:nvGrpSpPr>
        <p:grpSpPr>
          <a:xfrm>
            <a:off x="4334465" y="2708022"/>
            <a:ext cx="1627199" cy="616944"/>
            <a:chOff x="2740027" y="1760834"/>
            <a:chExt cx="1627199" cy="616944"/>
          </a:xfrm>
        </p:grpSpPr>
        <p:sp>
          <p:nvSpPr>
            <p:cNvPr id="24" name="Freeform 47"/>
            <p:cNvSpPr/>
            <p:nvPr/>
          </p:nvSpPr>
          <p:spPr bwMode="auto">
            <a:xfrm rot="178179">
              <a:off x="2740027" y="1760834"/>
              <a:ext cx="1627199" cy="616944"/>
            </a:xfrm>
            <a:custGeom>
              <a:avLst/>
              <a:gdLst>
                <a:gd name="connsiteX0" fmla="*/ 0 w 1178805"/>
                <a:gd name="connsiteY0" fmla="*/ 473725 h 616944"/>
                <a:gd name="connsiteX1" fmla="*/ 77118 w 1178805"/>
                <a:gd name="connsiteY1" fmla="*/ 0 h 616944"/>
                <a:gd name="connsiteX2" fmla="*/ 231354 w 1178805"/>
                <a:gd name="connsiteY2" fmla="*/ 616944 h 616944"/>
                <a:gd name="connsiteX3" fmla="*/ 297455 w 1178805"/>
                <a:gd name="connsiteY3" fmla="*/ 121185 h 616944"/>
                <a:gd name="connsiteX4" fmla="*/ 407624 w 1178805"/>
                <a:gd name="connsiteY4" fmla="*/ 528809 h 616944"/>
                <a:gd name="connsiteX5" fmla="*/ 462708 w 1178805"/>
                <a:gd name="connsiteY5" fmla="*/ 165253 h 616944"/>
                <a:gd name="connsiteX6" fmla="*/ 572877 w 1178805"/>
                <a:gd name="connsiteY6" fmla="*/ 495759 h 616944"/>
                <a:gd name="connsiteX7" fmla="*/ 616944 w 1178805"/>
                <a:gd name="connsiteY7" fmla="*/ 165253 h 616944"/>
                <a:gd name="connsiteX8" fmla="*/ 727113 w 1178805"/>
                <a:gd name="connsiteY8" fmla="*/ 429658 h 616944"/>
                <a:gd name="connsiteX9" fmla="*/ 782197 w 1178805"/>
                <a:gd name="connsiteY9" fmla="*/ 209320 h 616944"/>
                <a:gd name="connsiteX10" fmla="*/ 892366 w 1178805"/>
                <a:gd name="connsiteY10" fmla="*/ 352539 h 616944"/>
                <a:gd name="connsiteX11" fmla="*/ 1178805 w 1178805"/>
                <a:gd name="connsiteY11" fmla="*/ 330506 h 616944"/>
                <a:gd name="connsiteX12" fmla="*/ 947450 w 1178805"/>
                <a:gd name="connsiteY12" fmla="*/ 253388 h 616944"/>
                <a:gd name="connsiteX13" fmla="*/ 980501 w 1178805"/>
                <a:gd name="connsiteY13" fmla="*/ 462708 h 616944"/>
                <a:gd name="connsiteX14" fmla="*/ 1134737 w 1178805"/>
                <a:gd name="connsiteY14" fmla="*/ 330506 h 616944"/>
                <a:gd name="connsiteX15" fmla="*/ 1145754 w 1178805"/>
                <a:gd name="connsiteY15" fmla="*/ 341523 h 6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805" h="616944">
                  <a:moveTo>
                    <a:pt x="0" y="473725"/>
                  </a:moveTo>
                  <a:lnTo>
                    <a:pt x="77118" y="0"/>
                  </a:lnTo>
                  <a:lnTo>
                    <a:pt x="231354" y="616944"/>
                  </a:lnTo>
                  <a:lnTo>
                    <a:pt x="297455" y="121185"/>
                  </a:lnTo>
                  <a:lnTo>
                    <a:pt x="407624" y="528809"/>
                  </a:lnTo>
                  <a:lnTo>
                    <a:pt x="462708" y="165253"/>
                  </a:lnTo>
                  <a:lnTo>
                    <a:pt x="572877" y="495759"/>
                  </a:lnTo>
                  <a:lnTo>
                    <a:pt x="616944" y="165253"/>
                  </a:lnTo>
                  <a:lnTo>
                    <a:pt x="727113" y="429658"/>
                  </a:lnTo>
                  <a:lnTo>
                    <a:pt x="782197" y="209320"/>
                  </a:lnTo>
                  <a:lnTo>
                    <a:pt x="892366" y="352539"/>
                  </a:lnTo>
                  <a:lnTo>
                    <a:pt x="1178805" y="330506"/>
                  </a:lnTo>
                  <a:lnTo>
                    <a:pt x="947450" y="253388"/>
                  </a:lnTo>
                  <a:lnTo>
                    <a:pt x="980501" y="462708"/>
                  </a:lnTo>
                  <a:lnTo>
                    <a:pt x="1134737" y="330506"/>
                  </a:lnTo>
                  <a:lnTo>
                    <a:pt x="1145754" y="341523"/>
                  </a:ln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sp>
          <p:nvSpPr>
            <p:cNvPr id="25" name="Freeform 52"/>
            <p:cNvSpPr/>
            <p:nvPr/>
          </p:nvSpPr>
          <p:spPr bwMode="auto">
            <a:xfrm>
              <a:off x="4050030" y="2042160"/>
              <a:ext cx="316230" cy="220980"/>
            </a:xfrm>
            <a:custGeom>
              <a:avLst/>
              <a:gdLst>
                <a:gd name="connsiteX0" fmla="*/ 0 w 316230"/>
                <a:gd name="connsiteY0" fmla="*/ 0 h 220980"/>
                <a:gd name="connsiteX1" fmla="*/ 34290 w 316230"/>
                <a:gd name="connsiteY1" fmla="*/ 220980 h 220980"/>
                <a:gd name="connsiteX2" fmla="*/ 316230 w 316230"/>
                <a:gd name="connsiteY2" fmla="*/ 87630 h 220980"/>
                <a:gd name="connsiteX3" fmla="*/ 0 w 316230"/>
                <a:gd name="connsiteY3" fmla="*/ 0 h 220980"/>
              </a:gdLst>
              <a:ahLst/>
              <a:cxnLst>
                <a:cxn ang="0">
                  <a:pos x="connsiteX0" y="connsiteY0"/>
                </a:cxn>
                <a:cxn ang="0">
                  <a:pos x="connsiteX1" y="connsiteY1"/>
                </a:cxn>
                <a:cxn ang="0">
                  <a:pos x="connsiteX2" y="connsiteY2"/>
                </a:cxn>
                <a:cxn ang="0">
                  <a:pos x="connsiteX3" y="connsiteY3"/>
                </a:cxn>
              </a:cxnLst>
              <a:rect l="l" t="t" r="r" b="b"/>
              <a:pathLst>
                <a:path w="316230" h="220980">
                  <a:moveTo>
                    <a:pt x="0" y="0"/>
                  </a:moveTo>
                  <a:lnTo>
                    <a:pt x="34290" y="220980"/>
                  </a:lnTo>
                  <a:lnTo>
                    <a:pt x="316230" y="87630"/>
                  </a:lnTo>
                  <a:lnTo>
                    <a:pt x="0" y="0"/>
                  </a:lnTo>
                  <a:close/>
                </a:path>
              </a:pathLst>
            </a:cu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grpSp>
      <p:grpSp>
        <p:nvGrpSpPr>
          <p:cNvPr id="26" name="Group 55"/>
          <p:cNvGrpSpPr/>
          <p:nvPr/>
        </p:nvGrpSpPr>
        <p:grpSpPr>
          <a:xfrm>
            <a:off x="7077666" y="2918089"/>
            <a:ext cx="1627199" cy="616944"/>
            <a:chOff x="5483228" y="1970901"/>
            <a:chExt cx="1627199" cy="616944"/>
          </a:xfrm>
        </p:grpSpPr>
        <p:sp>
          <p:nvSpPr>
            <p:cNvPr id="27" name="Freeform 48"/>
            <p:cNvSpPr/>
            <p:nvPr/>
          </p:nvSpPr>
          <p:spPr bwMode="auto">
            <a:xfrm rot="21171914">
              <a:off x="5483228" y="1970901"/>
              <a:ext cx="1627199" cy="616944"/>
            </a:xfrm>
            <a:custGeom>
              <a:avLst/>
              <a:gdLst>
                <a:gd name="connsiteX0" fmla="*/ 0 w 1178805"/>
                <a:gd name="connsiteY0" fmla="*/ 473725 h 616944"/>
                <a:gd name="connsiteX1" fmla="*/ 77118 w 1178805"/>
                <a:gd name="connsiteY1" fmla="*/ 0 h 616944"/>
                <a:gd name="connsiteX2" fmla="*/ 231354 w 1178805"/>
                <a:gd name="connsiteY2" fmla="*/ 616944 h 616944"/>
                <a:gd name="connsiteX3" fmla="*/ 297455 w 1178805"/>
                <a:gd name="connsiteY3" fmla="*/ 121185 h 616944"/>
                <a:gd name="connsiteX4" fmla="*/ 407624 w 1178805"/>
                <a:gd name="connsiteY4" fmla="*/ 528809 h 616944"/>
                <a:gd name="connsiteX5" fmla="*/ 462708 w 1178805"/>
                <a:gd name="connsiteY5" fmla="*/ 165253 h 616944"/>
                <a:gd name="connsiteX6" fmla="*/ 572877 w 1178805"/>
                <a:gd name="connsiteY6" fmla="*/ 495759 h 616944"/>
                <a:gd name="connsiteX7" fmla="*/ 616944 w 1178805"/>
                <a:gd name="connsiteY7" fmla="*/ 165253 h 616944"/>
                <a:gd name="connsiteX8" fmla="*/ 727113 w 1178805"/>
                <a:gd name="connsiteY8" fmla="*/ 429658 h 616944"/>
                <a:gd name="connsiteX9" fmla="*/ 782197 w 1178805"/>
                <a:gd name="connsiteY9" fmla="*/ 209320 h 616944"/>
                <a:gd name="connsiteX10" fmla="*/ 892366 w 1178805"/>
                <a:gd name="connsiteY10" fmla="*/ 352539 h 616944"/>
                <a:gd name="connsiteX11" fmla="*/ 1178805 w 1178805"/>
                <a:gd name="connsiteY11" fmla="*/ 330506 h 616944"/>
                <a:gd name="connsiteX12" fmla="*/ 947450 w 1178805"/>
                <a:gd name="connsiteY12" fmla="*/ 253388 h 616944"/>
                <a:gd name="connsiteX13" fmla="*/ 980501 w 1178805"/>
                <a:gd name="connsiteY13" fmla="*/ 462708 h 616944"/>
                <a:gd name="connsiteX14" fmla="*/ 1134737 w 1178805"/>
                <a:gd name="connsiteY14" fmla="*/ 330506 h 616944"/>
                <a:gd name="connsiteX15" fmla="*/ 1145754 w 1178805"/>
                <a:gd name="connsiteY15" fmla="*/ 341523 h 6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805" h="616944">
                  <a:moveTo>
                    <a:pt x="0" y="473725"/>
                  </a:moveTo>
                  <a:lnTo>
                    <a:pt x="77118" y="0"/>
                  </a:lnTo>
                  <a:lnTo>
                    <a:pt x="231354" y="616944"/>
                  </a:lnTo>
                  <a:lnTo>
                    <a:pt x="297455" y="121185"/>
                  </a:lnTo>
                  <a:lnTo>
                    <a:pt x="407624" y="528809"/>
                  </a:lnTo>
                  <a:lnTo>
                    <a:pt x="462708" y="165253"/>
                  </a:lnTo>
                  <a:lnTo>
                    <a:pt x="572877" y="495759"/>
                  </a:lnTo>
                  <a:lnTo>
                    <a:pt x="616944" y="165253"/>
                  </a:lnTo>
                  <a:lnTo>
                    <a:pt x="727113" y="429658"/>
                  </a:lnTo>
                  <a:lnTo>
                    <a:pt x="782197" y="209320"/>
                  </a:lnTo>
                  <a:lnTo>
                    <a:pt x="892366" y="352539"/>
                  </a:lnTo>
                  <a:lnTo>
                    <a:pt x="1178805" y="330506"/>
                  </a:lnTo>
                  <a:lnTo>
                    <a:pt x="947450" y="253388"/>
                  </a:lnTo>
                  <a:lnTo>
                    <a:pt x="980501" y="462708"/>
                  </a:lnTo>
                  <a:lnTo>
                    <a:pt x="1134737" y="330506"/>
                  </a:lnTo>
                  <a:lnTo>
                    <a:pt x="1145754" y="341523"/>
                  </a:ln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sp>
          <p:nvSpPr>
            <p:cNvPr id="28" name="Freeform 54"/>
            <p:cNvSpPr/>
            <p:nvPr/>
          </p:nvSpPr>
          <p:spPr bwMode="auto">
            <a:xfrm>
              <a:off x="6774180" y="2164080"/>
              <a:ext cx="335280" cy="201930"/>
            </a:xfrm>
            <a:custGeom>
              <a:avLst/>
              <a:gdLst>
                <a:gd name="connsiteX0" fmla="*/ 0 w 335280"/>
                <a:gd name="connsiteY0" fmla="*/ 0 h 201930"/>
                <a:gd name="connsiteX1" fmla="*/ 76200 w 335280"/>
                <a:gd name="connsiteY1" fmla="*/ 201930 h 201930"/>
                <a:gd name="connsiteX2" fmla="*/ 335280 w 335280"/>
                <a:gd name="connsiteY2" fmla="*/ 34290 h 201930"/>
                <a:gd name="connsiteX3" fmla="*/ 0 w 335280"/>
                <a:gd name="connsiteY3" fmla="*/ 0 h 201930"/>
              </a:gdLst>
              <a:ahLst/>
              <a:cxnLst>
                <a:cxn ang="0">
                  <a:pos x="connsiteX0" y="connsiteY0"/>
                </a:cxn>
                <a:cxn ang="0">
                  <a:pos x="connsiteX1" y="connsiteY1"/>
                </a:cxn>
                <a:cxn ang="0">
                  <a:pos x="connsiteX2" y="connsiteY2"/>
                </a:cxn>
                <a:cxn ang="0">
                  <a:pos x="connsiteX3" y="connsiteY3"/>
                </a:cxn>
              </a:cxnLst>
              <a:rect l="l" t="t" r="r" b="b"/>
              <a:pathLst>
                <a:path w="335280" h="201930">
                  <a:moveTo>
                    <a:pt x="0" y="0"/>
                  </a:moveTo>
                  <a:lnTo>
                    <a:pt x="76200" y="201930"/>
                  </a:lnTo>
                  <a:lnTo>
                    <a:pt x="335280" y="34290"/>
                  </a:lnTo>
                  <a:lnTo>
                    <a:pt x="0" y="0"/>
                  </a:lnTo>
                  <a:close/>
                </a:path>
              </a:pathLst>
            </a:cu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grpSp>
      <p:sp>
        <p:nvSpPr>
          <p:cNvPr id="29" name="Freeform 56"/>
          <p:cNvSpPr/>
          <p:nvPr/>
        </p:nvSpPr>
        <p:spPr bwMode="auto">
          <a:xfrm>
            <a:off x="2814141" y="5002598"/>
            <a:ext cx="7793434" cy="1828800"/>
          </a:xfrm>
          <a:custGeom>
            <a:avLst/>
            <a:gdLst>
              <a:gd name="connsiteX0" fmla="*/ 197708 w 8402594"/>
              <a:gd name="connsiteY0" fmla="*/ 852616 h 1828800"/>
              <a:gd name="connsiteX1" fmla="*/ 1210962 w 8402594"/>
              <a:gd name="connsiteY1" fmla="*/ 840259 h 1828800"/>
              <a:gd name="connsiteX2" fmla="*/ 2372497 w 8402594"/>
              <a:gd name="connsiteY2" fmla="*/ 939113 h 1828800"/>
              <a:gd name="connsiteX3" fmla="*/ 3682313 w 8402594"/>
              <a:gd name="connsiteY3" fmla="*/ 716691 h 1828800"/>
              <a:gd name="connsiteX4" fmla="*/ 5053913 w 8402594"/>
              <a:gd name="connsiteY4" fmla="*/ 753762 h 1828800"/>
              <a:gd name="connsiteX5" fmla="*/ 6314302 w 8402594"/>
              <a:gd name="connsiteY5" fmla="*/ 803189 h 1828800"/>
              <a:gd name="connsiteX6" fmla="*/ 7401697 w 8402594"/>
              <a:gd name="connsiteY6" fmla="*/ 729048 h 1828800"/>
              <a:gd name="connsiteX7" fmla="*/ 8031891 w 8402594"/>
              <a:gd name="connsiteY7" fmla="*/ 345989 h 1828800"/>
              <a:gd name="connsiteX8" fmla="*/ 8328454 w 8402594"/>
              <a:gd name="connsiteY8" fmla="*/ 0 h 1828800"/>
              <a:gd name="connsiteX9" fmla="*/ 8390237 w 8402594"/>
              <a:gd name="connsiteY9" fmla="*/ 370702 h 1828800"/>
              <a:gd name="connsiteX10" fmla="*/ 8402594 w 8402594"/>
              <a:gd name="connsiteY10" fmla="*/ 1223318 h 1828800"/>
              <a:gd name="connsiteX11" fmla="*/ 5721178 w 8402594"/>
              <a:gd name="connsiteY11" fmla="*/ 1828800 h 1828800"/>
              <a:gd name="connsiteX12" fmla="*/ 2854410 w 8402594"/>
              <a:gd name="connsiteY12" fmla="*/ 1668162 h 1828800"/>
              <a:gd name="connsiteX13" fmla="*/ 333632 w 8402594"/>
              <a:gd name="connsiteY13" fmla="*/ 1754659 h 1828800"/>
              <a:gd name="connsiteX14" fmla="*/ 0 w 8402594"/>
              <a:gd name="connsiteY14" fmla="*/ 1705232 h 1828800"/>
              <a:gd name="connsiteX15" fmla="*/ 86497 w 8402594"/>
              <a:gd name="connsiteY15" fmla="*/ 902043 h 1828800"/>
              <a:gd name="connsiteX16" fmla="*/ 247135 w 8402594"/>
              <a:gd name="connsiteY16" fmla="*/ 827902 h 1828800"/>
              <a:gd name="connsiteX17" fmla="*/ 358345 w 8402594"/>
              <a:gd name="connsiteY17" fmla="*/ 840259 h 1828800"/>
              <a:gd name="connsiteX18" fmla="*/ 370702 w 8402594"/>
              <a:gd name="connsiteY18" fmla="*/ 8402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02594" h="1828800">
                <a:moveTo>
                  <a:pt x="197708" y="852616"/>
                </a:moveTo>
                <a:lnTo>
                  <a:pt x="1210962" y="840259"/>
                </a:lnTo>
                <a:lnTo>
                  <a:pt x="2372497" y="939113"/>
                </a:lnTo>
                <a:lnTo>
                  <a:pt x="3682313" y="716691"/>
                </a:lnTo>
                <a:lnTo>
                  <a:pt x="5053913" y="753762"/>
                </a:lnTo>
                <a:lnTo>
                  <a:pt x="6314302" y="803189"/>
                </a:lnTo>
                <a:lnTo>
                  <a:pt x="7401697" y="729048"/>
                </a:lnTo>
                <a:lnTo>
                  <a:pt x="8031891" y="345989"/>
                </a:lnTo>
                <a:lnTo>
                  <a:pt x="8328454" y="0"/>
                </a:lnTo>
                <a:lnTo>
                  <a:pt x="8390237" y="370702"/>
                </a:lnTo>
                <a:lnTo>
                  <a:pt x="8402594" y="1223318"/>
                </a:lnTo>
                <a:lnTo>
                  <a:pt x="5721178" y="1828800"/>
                </a:lnTo>
                <a:lnTo>
                  <a:pt x="2854410" y="1668162"/>
                </a:lnTo>
                <a:lnTo>
                  <a:pt x="333632" y="1754659"/>
                </a:lnTo>
                <a:lnTo>
                  <a:pt x="0" y="1705232"/>
                </a:lnTo>
                <a:lnTo>
                  <a:pt x="86497" y="902043"/>
                </a:lnTo>
                <a:lnTo>
                  <a:pt x="247135" y="827902"/>
                </a:lnTo>
                <a:lnTo>
                  <a:pt x="358345" y="840259"/>
                </a:lnTo>
                <a:lnTo>
                  <a:pt x="370702" y="840259"/>
                </a:lnTo>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dirty="0">
              <a:solidFill>
                <a:prstClr val="black"/>
              </a:solidFill>
              <a:latin typeface="Verdana" pitchFamily="34" charset="0"/>
              <a:cs typeface="Arial" charset="0"/>
            </a:endParaRPr>
          </a:p>
        </p:txBody>
      </p:sp>
      <p:sp>
        <p:nvSpPr>
          <p:cNvPr id="30" name="TextBox 57"/>
          <p:cNvSpPr txBox="1"/>
          <p:nvPr/>
        </p:nvSpPr>
        <p:spPr>
          <a:xfrm>
            <a:off x="3954579" y="3505037"/>
            <a:ext cx="946093" cy="461665"/>
          </a:xfrm>
          <a:prstGeom prst="rect">
            <a:avLst/>
          </a:prstGeom>
          <a:noFill/>
        </p:spPr>
        <p:txBody>
          <a:bodyPr wrap="none" rtlCol="0">
            <a:spAutoFit/>
          </a:bodyPr>
          <a:lstStyle/>
          <a:p>
            <a:pPr fontAlgn="base">
              <a:spcBef>
                <a:spcPct val="0"/>
              </a:spcBef>
              <a:spcAft>
                <a:spcPct val="0"/>
              </a:spcAft>
            </a:pPr>
            <a:r>
              <a:rPr lang="nb-NO" sz="2400" b="1" dirty="0">
                <a:solidFill>
                  <a:prstClr val="white">
                    <a:lumMod val="95000"/>
                  </a:prstClr>
                </a:solidFill>
                <a:cs typeface="Arial" charset="0"/>
              </a:rPr>
              <a:t>Berg</a:t>
            </a:r>
          </a:p>
        </p:txBody>
      </p:sp>
      <p:sp>
        <p:nvSpPr>
          <p:cNvPr id="31" name="TextBox 58"/>
          <p:cNvSpPr txBox="1"/>
          <p:nvPr/>
        </p:nvSpPr>
        <p:spPr>
          <a:xfrm>
            <a:off x="8484612" y="3385588"/>
            <a:ext cx="1728358" cy="461665"/>
          </a:xfrm>
          <a:prstGeom prst="rect">
            <a:avLst/>
          </a:prstGeom>
          <a:noFill/>
        </p:spPr>
        <p:txBody>
          <a:bodyPr wrap="none" rtlCol="0">
            <a:spAutoFit/>
          </a:bodyPr>
          <a:lstStyle/>
          <a:p>
            <a:pPr fontAlgn="base">
              <a:spcBef>
                <a:spcPct val="0"/>
              </a:spcBef>
              <a:spcAft>
                <a:spcPct val="0"/>
              </a:spcAft>
            </a:pPr>
            <a:r>
              <a:rPr lang="nb-NO" sz="2400" b="1" dirty="0" err="1">
                <a:solidFill>
                  <a:prstClr val="white">
                    <a:lumMod val="95000"/>
                  </a:prstClr>
                </a:solidFill>
                <a:cs typeface="Arial" charset="0"/>
              </a:rPr>
              <a:t>Løsmasse</a:t>
            </a:r>
            <a:endParaRPr lang="nb-NO" sz="2400" b="1" dirty="0">
              <a:solidFill>
                <a:prstClr val="white">
                  <a:lumMod val="95000"/>
                </a:prstClr>
              </a:solidFill>
              <a:cs typeface="Arial" charset="0"/>
            </a:endParaRPr>
          </a:p>
        </p:txBody>
      </p:sp>
      <p:sp>
        <p:nvSpPr>
          <p:cNvPr id="32" name="TextBox 59"/>
          <p:cNvSpPr txBox="1"/>
          <p:nvPr/>
        </p:nvSpPr>
        <p:spPr>
          <a:xfrm>
            <a:off x="8757709" y="2969576"/>
            <a:ext cx="1510029" cy="369332"/>
          </a:xfrm>
          <a:prstGeom prst="rect">
            <a:avLst/>
          </a:prstGeom>
          <a:noFill/>
        </p:spPr>
        <p:txBody>
          <a:bodyPr wrap="none" rtlCol="0">
            <a:spAutoFit/>
          </a:bodyPr>
          <a:lstStyle/>
          <a:p>
            <a:pPr fontAlgn="base">
              <a:spcBef>
                <a:spcPct val="0"/>
              </a:spcBef>
              <a:spcAft>
                <a:spcPct val="0"/>
              </a:spcAft>
            </a:pPr>
            <a:r>
              <a:rPr lang="nb-NO" b="1" dirty="0">
                <a:solidFill>
                  <a:prstClr val="white">
                    <a:lumMod val="95000"/>
                  </a:prstClr>
                </a:solidFill>
                <a:cs typeface="Arial" charset="0"/>
              </a:rPr>
              <a:t>Fundament</a:t>
            </a:r>
          </a:p>
        </p:txBody>
      </p:sp>
      <p:cxnSp>
        <p:nvCxnSpPr>
          <p:cNvPr id="33" name="Straight Arrow Connector 62"/>
          <p:cNvCxnSpPr/>
          <p:nvPr/>
        </p:nvCxnSpPr>
        <p:spPr bwMode="auto">
          <a:xfrm flipV="1">
            <a:off x="3497378" y="2145793"/>
            <a:ext cx="2977978" cy="12358"/>
          </a:xfrm>
          <a:prstGeom prst="straightConnector1">
            <a:avLst/>
          </a:prstGeom>
          <a:solidFill>
            <a:schemeClr val="accent1"/>
          </a:solidFill>
          <a:ln w="28575" cap="flat" cmpd="sng" algn="ctr">
            <a:solidFill>
              <a:srgbClr val="0070C0"/>
            </a:solidFill>
            <a:prstDash val="solid"/>
            <a:round/>
            <a:headEnd type="none" w="med" len="med"/>
            <a:tailEnd type="arrow"/>
          </a:ln>
          <a:effectLst/>
        </p:spPr>
      </p:cxnSp>
      <p:cxnSp>
        <p:nvCxnSpPr>
          <p:cNvPr id="34" name="Straight Arrow Connector 67"/>
          <p:cNvCxnSpPr/>
          <p:nvPr/>
        </p:nvCxnSpPr>
        <p:spPr bwMode="auto">
          <a:xfrm>
            <a:off x="6763681" y="2137557"/>
            <a:ext cx="2442519" cy="8237"/>
          </a:xfrm>
          <a:prstGeom prst="straightConnector1">
            <a:avLst/>
          </a:prstGeom>
          <a:solidFill>
            <a:schemeClr val="accent1"/>
          </a:solidFill>
          <a:ln w="28575" cap="flat" cmpd="sng" algn="ctr">
            <a:solidFill>
              <a:srgbClr val="0070C0"/>
            </a:solidFill>
            <a:prstDash val="solid"/>
            <a:round/>
            <a:headEnd type="none" w="med" len="med"/>
            <a:tailEnd type="arrow"/>
          </a:ln>
          <a:effectLst/>
        </p:spPr>
      </p:cxnSp>
      <p:sp>
        <p:nvSpPr>
          <p:cNvPr id="35" name="Oval 70"/>
          <p:cNvSpPr/>
          <p:nvPr/>
        </p:nvSpPr>
        <p:spPr bwMode="auto">
          <a:xfrm>
            <a:off x="3460308" y="2096367"/>
            <a:ext cx="111211" cy="111211"/>
          </a:xfrm>
          <a:prstGeom prst="ellipse">
            <a:avLst/>
          </a:prstGeom>
          <a:solidFill>
            <a:srgbClr val="0070C0"/>
          </a:solid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sp>
        <p:nvSpPr>
          <p:cNvPr id="36" name="TextBox 71"/>
          <p:cNvSpPr txBox="1"/>
          <p:nvPr/>
        </p:nvSpPr>
        <p:spPr>
          <a:xfrm>
            <a:off x="4407660" y="2178743"/>
            <a:ext cx="1164101" cy="369332"/>
          </a:xfrm>
          <a:prstGeom prst="rect">
            <a:avLst/>
          </a:prstGeom>
          <a:noFill/>
        </p:spPr>
        <p:txBody>
          <a:bodyPr wrap="none" rtlCol="0">
            <a:spAutoFit/>
          </a:bodyPr>
          <a:lstStyle/>
          <a:p>
            <a:pPr fontAlgn="base">
              <a:spcBef>
                <a:spcPct val="0"/>
              </a:spcBef>
              <a:spcAft>
                <a:spcPct val="0"/>
              </a:spcAft>
            </a:pPr>
            <a:r>
              <a:rPr lang="nb-NO" b="1" dirty="0">
                <a:solidFill>
                  <a:srgbClr val="0070C0"/>
                </a:solidFill>
                <a:cs typeface="Arial" charset="0"/>
              </a:rPr>
              <a:t>Avstand</a:t>
            </a:r>
          </a:p>
        </p:txBody>
      </p:sp>
      <p:sp>
        <p:nvSpPr>
          <p:cNvPr id="37" name="TextBox 72"/>
          <p:cNvSpPr txBox="1"/>
          <p:nvPr/>
        </p:nvSpPr>
        <p:spPr>
          <a:xfrm>
            <a:off x="7562752" y="2207575"/>
            <a:ext cx="1164101" cy="369332"/>
          </a:xfrm>
          <a:prstGeom prst="rect">
            <a:avLst/>
          </a:prstGeom>
          <a:noFill/>
        </p:spPr>
        <p:txBody>
          <a:bodyPr wrap="none" rtlCol="0">
            <a:spAutoFit/>
          </a:bodyPr>
          <a:lstStyle/>
          <a:p>
            <a:pPr fontAlgn="base">
              <a:spcBef>
                <a:spcPct val="0"/>
              </a:spcBef>
              <a:spcAft>
                <a:spcPct val="0"/>
              </a:spcAft>
            </a:pPr>
            <a:r>
              <a:rPr lang="nb-NO" b="1" dirty="0">
                <a:solidFill>
                  <a:srgbClr val="0070C0"/>
                </a:solidFill>
                <a:cs typeface="Arial" charset="0"/>
              </a:rPr>
              <a:t>Avstand</a:t>
            </a:r>
          </a:p>
        </p:txBody>
      </p:sp>
      <p:sp>
        <p:nvSpPr>
          <p:cNvPr id="39" name="TextBox 228"/>
          <p:cNvSpPr txBox="1">
            <a:spLocks noChangeArrowheads="1"/>
          </p:cNvSpPr>
          <p:nvPr/>
        </p:nvSpPr>
        <p:spPr bwMode="auto">
          <a:xfrm>
            <a:off x="6915669" y="5571040"/>
            <a:ext cx="2946468" cy="1200329"/>
          </a:xfrm>
          <a:prstGeom prst="rect">
            <a:avLst/>
          </a:prstGeom>
          <a:noFill/>
          <a:ln w="9525">
            <a:noFill/>
            <a:miter lim="800000"/>
            <a:headEnd/>
            <a:tailEnd/>
          </a:ln>
        </p:spPr>
        <p:txBody>
          <a:bodyPr wrap="square">
            <a:spAutoFit/>
          </a:bodyPr>
          <a:lstStyle/>
          <a:p>
            <a:pPr fontAlgn="base">
              <a:spcBef>
                <a:spcPct val="0"/>
              </a:spcBef>
              <a:spcAft>
                <a:spcPct val="0"/>
              </a:spcAft>
              <a:buFont typeface="Wingdings" pitchFamily="2" charset="2"/>
              <a:buChar char="§"/>
            </a:pPr>
            <a:r>
              <a:rPr lang="nb-NO" sz="1600" dirty="0">
                <a:solidFill>
                  <a:prstClr val="black"/>
                </a:solidFill>
                <a:cs typeface="Arial" charset="0"/>
              </a:rPr>
              <a:t> </a:t>
            </a:r>
            <a:r>
              <a:rPr lang="nb-NO" dirty="0">
                <a:solidFill>
                  <a:prstClr val="black"/>
                </a:solidFill>
                <a:cs typeface="Arial" charset="0"/>
              </a:rPr>
              <a:t>Lang avstand</a:t>
            </a:r>
          </a:p>
          <a:p>
            <a:pPr fontAlgn="base">
              <a:spcBef>
                <a:spcPct val="0"/>
              </a:spcBef>
              <a:spcAft>
                <a:spcPct val="0"/>
              </a:spcAft>
              <a:buFont typeface="Wingdings" pitchFamily="2" charset="2"/>
              <a:buChar char="§"/>
            </a:pPr>
            <a:r>
              <a:rPr lang="nb-NO" dirty="0">
                <a:solidFill>
                  <a:prstClr val="black"/>
                </a:solidFill>
                <a:cs typeface="Arial" charset="0"/>
              </a:rPr>
              <a:t> Bløt grunn</a:t>
            </a:r>
          </a:p>
          <a:p>
            <a:pPr fontAlgn="base">
              <a:spcBef>
                <a:spcPct val="0"/>
              </a:spcBef>
              <a:spcAft>
                <a:spcPct val="0"/>
              </a:spcAft>
              <a:buFont typeface="Wingdings" pitchFamily="2" charset="2"/>
              <a:buChar char="§"/>
            </a:pPr>
            <a:r>
              <a:rPr lang="nb-NO" dirty="0">
                <a:solidFill>
                  <a:prstClr val="black"/>
                </a:solidFill>
                <a:cs typeface="Arial" charset="0"/>
              </a:rPr>
              <a:t> ”Myk” fundamentering</a:t>
            </a:r>
            <a:br>
              <a:rPr lang="nb-NO" dirty="0">
                <a:solidFill>
                  <a:prstClr val="black"/>
                </a:solidFill>
                <a:cs typeface="Arial" charset="0"/>
              </a:rPr>
            </a:br>
            <a:r>
              <a:rPr lang="nb-NO" b="1" dirty="0">
                <a:solidFill>
                  <a:prstClr val="black"/>
                </a:solidFill>
                <a:cs typeface="Arial" charset="0"/>
              </a:rPr>
              <a:t>Gir lav frekvens</a:t>
            </a:r>
            <a:endParaRPr lang="nb-NO" sz="1600" b="1" dirty="0">
              <a:solidFill>
                <a:prstClr val="black"/>
              </a:solidFill>
              <a:cs typeface="Arial" charset="0"/>
            </a:endParaRPr>
          </a:p>
        </p:txBody>
      </p:sp>
      <p:sp>
        <p:nvSpPr>
          <p:cNvPr id="41" name="Up Arrow 76"/>
          <p:cNvSpPr/>
          <p:nvPr/>
        </p:nvSpPr>
        <p:spPr bwMode="auto">
          <a:xfrm>
            <a:off x="6413573" y="2516496"/>
            <a:ext cx="111210" cy="172994"/>
          </a:xfrm>
          <a:prstGeom prst="up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sp>
        <p:nvSpPr>
          <p:cNvPr id="42" name="Up Arrow 77"/>
          <p:cNvSpPr/>
          <p:nvPr/>
        </p:nvSpPr>
        <p:spPr bwMode="auto">
          <a:xfrm>
            <a:off x="9136178" y="2656540"/>
            <a:ext cx="111210" cy="172994"/>
          </a:xfrm>
          <a:prstGeom prst="up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sp>
        <p:nvSpPr>
          <p:cNvPr id="43" name="Freeform 61"/>
          <p:cNvSpPr/>
          <p:nvPr/>
        </p:nvSpPr>
        <p:spPr bwMode="auto">
          <a:xfrm>
            <a:off x="3553867" y="2775988"/>
            <a:ext cx="3004457" cy="2753248"/>
          </a:xfrm>
          <a:custGeom>
            <a:avLst/>
            <a:gdLst>
              <a:gd name="connsiteX0" fmla="*/ 2843683 w 3004457"/>
              <a:gd name="connsiteY0" fmla="*/ 0 h 2753248"/>
              <a:gd name="connsiteX1" fmla="*/ 2522136 w 3004457"/>
              <a:gd name="connsiteY1" fmla="*/ 291402 h 2753248"/>
              <a:gd name="connsiteX2" fmla="*/ 2200589 w 3004457"/>
              <a:gd name="connsiteY2" fmla="*/ 723481 h 2753248"/>
              <a:gd name="connsiteX3" fmla="*/ 1778558 w 3004457"/>
              <a:gd name="connsiteY3" fmla="*/ 914400 h 2753248"/>
              <a:gd name="connsiteX4" fmla="*/ 1497204 w 3004457"/>
              <a:gd name="connsiteY4" fmla="*/ 1256044 h 2753248"/>
              <a:gd name="connsiteX5" fmla="*/ 1135463 w 3004457"/>
              <a:gd name="connsiteY5" fmla="*/ 1487156 h 2753248"/>
              <a:gd name="connsiteX6" fmla="*/ 834013 w 3004457"/>
              <a:gd name="connsiteY6" fmla="*/ 1748413 h 2753248"/>
              <a:gd name="connsiteX7" fmla="*/ 653142 w 3004457"/>
              <a:gd name="connsiteY7" fmla="*/ 2009670 h 2753248"/>
              <a:gd name="connsiteX8" fmla="*/ 311498 w 3004457"/>
              <a:gd name="connsiteY8" fmla="*/ 2371411 h 2753248"/>
              <a:gd name="connsiteX9" fmla="*/ 160773 w 3004457"/>
              <a:gd name="connsiteY9" fmla="*/ 2622620 h 2753248"/>
              <a:gd name="connsiteX10" fmla="*/ 0 w 3004457"/>
              <a:gd name="connsiteY10" fmla="*/ 2733152 h 2753248"/>
              <a:gd name="connsiteX11" fmla="*/ 442127 w 3004457"/>
              <a:gd name="connsiteY11" fmla="*/ 2753248 h 2753248"/>
              <a:gd name="connsiteX12" fmla="*/ 914400 w 3004457"/>
              <a:gd name="connsiteY12" fmla="*/ 2140299 h 2753248"/>
              <a:gd name="connsiteX13" fmla="*/ 1286189 w 3004457"/>
              <a:gd name="connsiteY13" fmla="*/ 1637881 h 2753248"/>
              <a:gd name="connsiteX14" fmla="*/ 1939331 w 3004457"/>
              <a:gd name="connsiteY14" fmla="*/ 1286189 h 2753248"/>
              <a:gd name="connsiteX15" fmla="*/ 2250830 w 3004457"/>
              <a:gd name="connsiteY15" fmla="*/ 904352 h 2753248"/>
              <a:gd name="connsiteX16" fmla="*/ 2682909 w 3004457"/>
              <a:gd name="connsiteY16" fmla="*/ 482321 h 2753248"/>
              <a:gd name="connsiteX17" fmla="*/ 3004457 w 3004457"/>
              <a:gd name="connsiteY17" fmla="*/ 30145 h 275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4457" h="2753248">
                <a:moveTo>
                  <a:pt x="2843683" y="0"/>
                </a:moveTo>
                <a:lnTo>
                  <a:pt x="2522136" y="291402"/>
                </a:lnTo>
                <a:lnTo>
                  <a:pt x="2200589" y="723481"/>
                </a:lnTo>
                <a:lnTo>
                  <a:pt x="1778558" y="914400"/>
                </a:lnTo>
                <a:lnTo>
                  <a:pt x="1497204" y="1256044"/>
                </a:lnTo>
                <a:lnTo>
                  <a:pt x="1135463" y="1487156"/>
                </a:lnTo>
                <a:lnTo>
                  <a:pt x="834013" y="1748413"/>
                </a:lnTo>
                <a:lnTo>
                  <a:pt x="653142" y="2009670"/>
                </a:lnTo>
                <a:lnTo>
                  <a:pt x="311498" y="2371411"/>
                </a:lnTo>
                <a:lnTo>
                  <a:pt x="160773" y="2622620"/>
                </a:lnTo>
                <a:lnTo>
                  <a:pt x="0" y="2733152"/>
                </a:lnTo>
                <a:lnTo>
                  <a:pt x="442127" y="2753248"/>
                </a:lnTo>
                <a:lnTo>
                  <a:pt x="914400" y="2140299"/>
                </a:lnTo>
                <a:lnTo>
                  <a:pt x="1286189" y="1637881"/>
                </a:lnTo>
                <a:lnTo>
                  <a:pt x="1939331" y="1286189"/>
                </a:lnTo>
                <a:lnTo>
                  <a:pt x="2250830" y="904352"/>
                </a:lnTo>
                <a:lnTo>
                  <a:pt x="2682909" y="482321"/>
                </a:lnTo>
                <a:lnTo>
                  <a:pt x="3004457" y="30145"/>
                </a:lnTo>
              </a:path>
            </a:pathLst>
          </a:custGeom>
          <a:solidFill>
            <a:srgbClr val="758986">
              <a:alpha val="71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cxnSp>
        <p:nvCxnSpPr>
          <p:cNvPr id="45" name="Straight Connector 23"/>
          <p:cNvCxnSpPr/>
          <p:nvPr/>
        </p:nvCxnSpPr>
        <p:spPr bwMode="auto">
          <a:xfrm flipH="1">
            <a:off x="3784686" y="4604788"/>
            <a:ext cx="872441" cy="2089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27"/>
          <p:cNvCxnSpPr/>
          <p:nvPr/>
        </p:nvCxnSpPr>
        <p:spPr bwMode="auto">
          <a:xfrm flipH="1" flipV="1">
            <a:off x="3815901" y="5119603"/>
            <a:ext cx="896310" cy="250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29"/>
          <p:cNvCxnSpPr/>
          <p:nvPr/>
        </p:nvCxnSpPr>
        <p:spPr bwMode="auto">
          <a:xfrm flipH="1">
            <a:off x="3771835" y="4703940"/>
            <a:ext cx="940377" cy="804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Straight Connector 34"/>
          <p:cNvCxnSpPr/>
          <p:nvPr/>
        </p:nvCxnSpPr>
        <p:spPr bwMode="auto">
          <a:xfrm flipH="1">
            <a:off x="3814066" y="4823289"/>
            <a:ext cx="940377" cy="804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9" name="Straight Connector 35"/>
          <p:cNvCxnSpPr/>
          <p:nvPr/>
        </p:nvCxnSpPr>
        <p:spPr bwMode="auto">
          <a:xfrm flipH="1">
            <a:off x="3801214" y="5030773"/>
            <a:ext cx="940377" cy="804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0" name="Straight Connector 36"/>
          <p:cNvCxnSpPr/>
          <p:nvPr/>
        </p:nvCxnSpPr>
        <p:spPr bwMode="auto">
          <a:xfrm flipH="1" flipV="1">
            <a:off x="3788362" y="4893758"/>
            <a:ext cx="923848" cy="6357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51" name="Group 51"/>
          <p:cNvGrpSpPr/>
          <p:nvPr/>
        </p:nvGrpSpPr>
        <p:grpSpPr>
          <a:xfrm>
            <a:off x="4874045" y="3914866"/>
            <a:ext cx="1627199" cy="616944"/>
            <a:chOff x="3279607" y="2967678"/>
            <a:chExt cx="1627199" cy="616944"/>
          </a:xfrm>
        </p:grpSpPr>
        <p:sp>
          <p:nvSpPr>
            <p:cNvPr id="52" name="Freeform 45"/>
            <p:cNvSpPr/>
            <p:nvPr/>
          </p:nvSpPr>
          <p:spPr bwMode="auto">
            <a:xfrm rot="20392375">
              <a:off x="3279607" y="2967678"/>
              <a:ext cx="1627199" cy="616944"/>
            </a:xfrm>
            <a:custGeom>
              <a:avLst/>
              <a:gdLst>
                <a:gd name="connsiteX0" fmla="*/ 0 w 1178805"/>
                <a:gd name="connsiteY0" fmla="*/ 473725 h 616944"/>
                <a:gd name="connsiteX1" fmla="*/ 77118 w 1178805"/>
                <a:gd name="connsiteY1" fmla="*/ 0 h 616944"/>
                <a:gd name="connsiteX2" fmla="*/ 231354 w 1178805"/>
                <a:gd name="connsiteY2" fmla="*/ 616944 h 616944"/>
                <a:gd name="connsiteX3" fmla="*/ 297455 w 1178805"/>
                <a:gd name="connsiteY3" fmla="*/ 121185 h 616944"/>
                <a:gd name="connsiteX4" fmla="*/ 407624 w 1178805"/>
                <a:gd name="connsiteY4" fmla="*/ 528809 h 616944"/>
                <a:gd name="connsiteX5" fmla="*/ 462708 w 1178805"/>
                <a:gd name="connsiteY5" fmla="*/ 165253 h 616944"/>
                <a:gd name="connsiteX6" fmla="*/ 572877 w 1178805"/>
                <a:gd name="connsiteY6" fmla="*/ 495759 h 616944"/>
                <a:gd name="connsiteX7" fmla="*/ 616944 w 1178805"/>
                <a:gd name="connsiteY7" fmla="*/ 165253 h 616944"/>
                <a:gd name="connsiteX8" fmla="*/ 727113 w 1178805"/>
                <a:gd name="connsiteY8" fmla="*/ 429658 h 616944"/>
                <a:gd name="connsiteX9" fmla="*/ 782197 w 1178805"/>
                <a:gd name="connsiteY9" fmla="*/ 209320 h 616944"/>
                <a:gd name="connsiteX10" fmla="*/ 892366 w 1178805"/>
                <a:gd name="connsiteY10" fmla="*/ 352539 h 616944"/>
                <a:gd name="connsiteX11" fmla="*/ 1178805 w 1178805"/>
                <a:gd name="connsiteY11" fmla="*/ 330506 h 616944"/>
                <a:gd name="connsiteX12" fmla="*/ 947450 w 1178805"/>
                <a:gd name="connsiteY12" fmla="*/ 253388 h 616944"/>
                <a:gd name="connsiteX13" fmla="*/ 980501 w 1178805"/>
                <a:gd name="connsiteY13" fmla="*/ 462708 h 616944"/>
                <a:gd name="connsiteX14" fmla="*/ 1134737 w 1178805"/>
                <a:gd name="connsiteY14" fmla="*/ 330506 h 616944"/>
                <a:gd name="connsiteX15" fmla="*/ 1145754 w 1178805"/>
                <a:gd name="connsiteY15" fmla="*/ 341523 h 6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805" h="616944">
                  <a:moveTo>
                    <a:pt x="0" y="473725"/>
                  </a:moveTo>
                  <a:lnTo>
                    <a:pt x="77118" y="0"/>
                  </a:lnTo>
                  <a:lnTo>
                    <a:pt x="231354" y="616944"/>
                  </a:lnTo>
                  <a:lnTo>
                    <a:pt x="297455" y="121185"/>
                  </a:lnTo>
                  <a:lnTo>
                    <a:pt x="407624" y="528809"/>
                  </a:lnTo>
                  <a:lnTo>
                    <a:pt x="462708" y="165253"/>
                  </a:lnTo>
                  <a:lnTo>
                    <a:pt x="572877" y="495759"/>
                  </a:lnTo>
                  <a:lnTo>
                    <a:pt x="616944" y="165253"/>
                  </a:lnTo>
                  <a:lnTo>
                    <a:pt x="727113" y="429658"/>
                  </a:lnTo>
                  <a:lnTo>
                    <a:pt x="782197" y="209320"/>
                  </a:lnTo>
                  <a:lnTo>
                    <a:pt x="892366" y="352539"/>
                  </a:lnTo>
                  <a:lnTo>
                    <a:pt x="1178805" y="330506"/>
                  </a:lnTo>
                  <a:lnTo>
                    <a:pt x="947450" y="253388"/>
                  </a:lnTo>
                  <a:lnTo>
                    <a:pt x="980501" y="462708"/>
                  </a:lnTo>
                  <a:lnTo>
                    <a:pt x="1134737" y="330506"/>
                  </a:lnTo>
                  <a:lnTo>
                    <a:pt x="1145754" y="341523"/>
                  </a:ln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sp>
          <p:nvSpPr>
            <p:cNvPr id="53" name="Freeform 49"/>
            <p:cNvSpPr/>
            <p:nvPr/>
          </p:nvSpPr>
          <p:spPr bwMode="auto">
            <a:xfrm>
              <a:off x="4537710" y="3013710"/>
              <a:ext cx="331470" cy="228600"/>
            </a:xfrm>
            <a:custGeom>
              <a:avLst/>
              <a:gdLst>
                <a:gd name="connsiteX0" fmla="*/ 0 w 331470"/>
                <a:gd name="connsiteY0" fmla="*/ 41910 h 228600"/>
                <a:gd name="connsiteX1" fmla="*/ 118110 w 331470"/>
                <a:gd name="connsiteY1" fmla="*/ 228600 h 228600"/>
                <a:gd name="connsiteX2" fmla="*/ 331470 w 331470"/>
                <a:gd name="connsiteY2" fmla="*/ 0 h 228600"/>
                <a:gd name="connsiteX3" fmla="*/ 0 w 331470"/>
                <a:gd name="connsiteY3" fmla="*/ 41910 h 228600"/>
              </a:gdLst>
              <a:ahLst/>
              <a:cxnLst>
                <a:cxn ang="0">
                  <a:pos x="connsiteX0" y="connsiteY0"/>
                </a:cxn>
                <a:cxn ang="0">
                  <a:pos x="connsiteX1" y="connsiteY1"/>
                </a:cxn>
                <a:cxn ang="0">
                  <a:pos x="connsiteX2" y="connsiteY2"/>
                </a:cxn>
                <a:cxn ang="0">
                  <a:pos x="connsiteX3" y="connsiteY3"/>
                </a:cxn>
              </a:cxnLst>
              <a:rect l="l" t="t" r="r" b="b"/>
              <a:pathLst>
                <a:path w="331470" h="228600">
                  <a:moveTo>
                    <a:pt x="0" y="41910"/>
                  </a:moveTo>
                  <a:lnTo>
                    <a:pt x="118110" y="228600"/>
                  </a:lnTo>
                  <a:lnTo>
                    <a:pt x="331470" y="0"/>
                  </a:lnTo>
                  <a:lnTo>
                    <a:pt x="0" y="41910"/>
                  </a:lnTo>
                  <a:close/>
                </a:path>
              </a:pathLst>
            </a:cu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grpSp>
      <p:sp>
        <p:nvSpPr>
          <p:cNvPr id="54" name="TextBox 60"/>
          <p:cNvSpPr txBox="1"/>
          <p:nvPr/>
        </p:nvSpPr>
        <p:spPr>
          <a:xfrm>
            <a:off x="5969201" y="2837770"/>
            <a:ext cx="1510029" cy="369332"/>
          </a:xfrm>
          <a:prstGeom prst="rect">
            <a:avLst/>
          </a:prstGeom>
          <a:noFill/>
        </p:spPr>
        <p:txBody>
          <a:bodyPr wrap="none" rtlCol="0">
            <a:spAutoFit/>
          </a:bodyPr>
          <a:lstStyle/>
          <a:p>
            <a:pPr fontAlgn="base">
              <a:spcBef>
                <a:spcPct val="0"/>
              </a:spcBef>
              <a:spcAft>
                <a:spcPct val="0"/>
              </a:spcAft>
            </a:pPr>
            <a:r>
              <a:rPr lang="nb-NO" b="1" dirty="0">
                <a:solidFill>
                  <a:prstClr val="white">
                    <a:lumMod val="95000"/>
                  </a:prstClr>
                </a:solidFill>
                <a:cs typeface="Arial" charset="0"/>
              </a:rPr>
              <a:t>Fundament</a:t>
            </a:r>
          </a:p>
        </p:txBody>
      </p:sp>
      <p:sp>
        <p:nvSpPr>
          <p:cNvPr id="38" name="TextBox 228"/>
          <p:cNvSpPr txBox="1">
            <a:spLocks noChangeArrowheads="1"/>
          </p:cNvSpPr>
          <p:nvPr/>
        </p:nvSpPr>
        <p:spPr bwMode="auto">
          <a:xfrm>
            <a:off x="2985951" y="5294040"/>
            <a:ext cx="2946468" cy="1477328"/>
          </a:xfrm>
          <a:prstGeom prst="rect">
            <a:avLst/>
          </a:prstGeom>
          <a:noFill/>
          <a:ln w="9525">
            <a:noFill/>
            <a:miter lim="800000"/>
            <a:headEnd/>
            <a:tailEnd/>
          </a:ln>
        </p:spPr>
        <p:txBody>
          <a:bodyPr wrap="square">
            <a:spAutoFit/>
          </a:bodyPr>
          <a:lstStyle/>
          <a:p>
            <a:pPr fontAlgn="base">
              <a:spcBef>
                <a:spcPct val="0"/>
              </a:spcBef>
              <a:spcAft>
                <a:spcPct val="0"/>
              </a:spcAft>
              <a:buFont typeface="Wingdings" pitchFamily="2" charset="2"/>
              <a:buChar char="§"/>
            </a:pPr>
            <a:r>
              <a:rPr lang="nb-NO" dirty="0">
                <a:solidFill>
                  <a:prstClr val="black"/>
                </a:solidFill>
                <a:latin typeface="Arial" charset="0"/>
                <a:cs typeface="Arial" charset="0"/>
              </a:rPr>
              <a:t> </a:t>
            </a:r>
            <a:r>
              <a:rPr lang="nb-NO" dirty="0">
                <a:solidFill>
                  <a:prstClr val="black"/>
                </a:solidFill>
                <a:cs typeface="Arial" charset="0"/>
              </a:rPr>
              <a:t>Kort avstand</a:t>
            </a:r>
          </a:p>
          <a:p>
            <a:pPr fontAlgn="base">
              <a:spcBef>
                <a:spcPct val="0"/>
              </a:spcBef>
              <a:spcAft>
                <a:spcPct val="0"/>
              </a:spcAft>
              <a:buFont typeface="Wingdings" pitchFamily="2" charset="2"/>
              <a:buChar char="§"/>
            </a:pPr>
            <a:r>
              <a:rPr lang="nb-NO" dirty="0">
                <a:solidFill>
                  <a:prstClr val="black"/>
                </a:solidFill>
                <a:cs typeface="Arial" charset="0"/>
              </a:rPr>
              <a:t> Fast berg</a:t>
            </a:r>
          </a:p>
          <a:p>
            <a:pPr fontAlgn="base">
              <a:spcBef>
                <a:spcPct val="0"/>
              </a:spcBef>
              <a:spcAft>
                <a:spcPct val="0"/>
              </a:spcAft>
              <a:buFont typeface="Wingdings" pitchFamily="2" charset="2"/>
              <a:buChar char="§"/>
            </a:pPr>
            <a:r>
              <a:rPr lang="nb-NO" dirty="0">
                <a:solidFill>
                  <a:prstClr val="black"/>
                </a:solidFill>
                <a:cs typeface="Arial" charset="0"/>
              </a:rPr>
              <a:t> Direkte fundamentering</a:t>
            </a:r>
          </a:p>
          <a:p>
            <a:pPr fontAlgn="base">
              <a:spcBef>
                <a:spcPct val="0"/>
              </a:spcBef>
              <a:spcAft>
                <a:spcPct val="0"/>
              </a:spcAft>
              <a:buFont typeface="Wingdings" pitchFamily="2" charset="2"/>
              <a:buChar char="§"/>
            </a:pPr>
            <a:r>
              <a:rPr lang="nb-NO" dirty="0">
                <a:solidFill>
                  <a:prstClr val="black"/>
                </a:solidFill>
                <a:cs typeface="Arial" charset="0"/>
              </a:rPr>
              <a:t> Hardganger etc.</a:t>
            </a:r>
            <a:r>
              <a:rPr lang="nb-NO" sz="1600" dirty="0">
                <a:solidFill>
                  <a:prstClr val="black"/>
                </a:solidFill>
                <a:cs typeface="Arial" charset="0"/>
              </a:rPr>
              <a:t/>
            </a:r>
            <a:br>
              <a:rPr lang="nb-NO" sz="1600" dirty="0">
                <a:solidFill>
                  <a:prstClr val="black"/>
                </a:solidFill>
                <a:cs typeface="Arial" charset="0"/>
              </a:rPr>
            </a:br>
            <a:r>
              <a:rPr lang="nb-NO" b="1" dirty="0">
                <a:solidFill>
                  <a:prstClr val="black"/>
                </a:solidFill>
                <a:cs typeface="Arial" charset="0"/>
              </a:rPr>
              <a:t>Gir høy frekvens</a:t>
            </a:r>
            <a:endParaRPr lang="nb-NO" sz="1600" b="1" dirty="0">
              <a:solidFill>
                <a:prstClr val="black"/>
              </a:solidFill>
              <a:cs typeface="Arial" charset="0"/>
            </a:endParaRPr>
          </a:p>
        </p:txBody>
      </p:sp>
      <p:sp>
        <p:nvSpPr>
          <p:cNvPr id="44" name="AutoShape 5"/>
          <p:cNvSpPr>
            <a:spLocks noChangeArrowheads="1"/>
          </p:cNvSpPr>
          <p:nvPr/>
        </p:nvSpPr>
        <p:spPr bwMode="auto">
          <a:xfrm rot="4892275">
            <a:off x="4036717" y="4444817"/>
            <a:ext cx="1026265" cy="851159"/>
          </a:xfrm>
          <a:prstGeom prst="irregularSeal1">
            <a:avLst/>
          </a:prstGeom>
          <a:gradFill rotWithShape="0">
            <a:gsLst>
              <a:gs pos="0">
                <a:srgbClr val="FFFF00"/>
              </a:gs>
              <a:gs pos="100000">
                <a:srgbClr val="F84514"/>
              </a:gs>
            </a:gsLst>
            <a:path path="shape">
              <a:fillToRect l="50000" t="50000" r="50000" b="50000"/>
            </a:path>
          </a:gradFill>
          <a:ln w="28575">
            <a:noFill/>
            <a:miter lim="800000"/>
            <a:headEnd/>
            <a:tailEnd/>
          </a:ln>
          <a:effec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grpSp>
        <p:nvGrpSpPr>
          <p:cNvPr id="57" name="Group 51"/>
          <p:cNvGrpSpPr/>
          <p:nvPr/>
        </p:nvGrpSpPr>
        <p:grpSpPr>
          <a:xfrm rot="19949263">
            <a:off x="4689489" y="3510807"/>
            <a:ext cx="1627199" cy="616944"/>
            <a:chOff x="3279607" y="2967678"/>
            <a:chExt cx="1627199" cy="616944"/>
          </a:xfrm>
        </p:grpSpPr>
        <p:sp>
          <p:nvSpPr>
            <p:cNvPr id="58" name="Freeform 45"/>
            <p:cNvSpPr/>
            <p:nvPr/>
          </p:nvSpPr>
          <p:spPr bwMode="auto">
            <a:xfrm rot="20392375">
              <a:off x="3279607" y="2967678"/>
              <a:ext cx="1627199" cy="616944"/>
            </a:xfrm>
            <a:custGeom>
              <a:avLst/>
              <a:gdLst>
                <a:gd name="connsiteX0" fmla="*/ 0 w 1178805"/>
                <a:gd name="connsiteY0" fmla="*/ 473725 h 616944"/>
                <a:gd name="connsiteX1" fmla="*/ 77118 w 1178805"/>
                <a:gd name="connsiteY1" fmla="*/ 0 h 616944"/>
                <a:gd name="connsiteX2" fmla="*/ 231354 w 1178805"/>
                <a:gd name="connsiteY2" fmla="*/ 616944 h 616944"/>
                <a:gd name="connsiteX3" fmla="*/ 297455 w 1178805"/>
                <a:gd name="connsiteY3" fmla="*/ 121185 h 616944"/>
                <a:gd name="connsiteX4" fmla="*/ 407624 w 1178805"/>
                <a:gd name="connsiteY4" fmla="*/ 528809 h 616944"/>
                <a:gd name="connsiteX5" fmla="*/ 462708 w 1178805"/>
                <a:gd name="connsiteY5" fmla="*/ 165253 h 616944"/>
                <a:gd name="connsiteX6" fmla="*/ 572877 w 1178805"/>
                <a:gd name="connsiteY6" fmla="*/ 495759 h 616944"/>
                <a:gd name="connsiteX7" fmla="*/ 616944 w 1178805"/>
                <a:gd name="connsiteY7" fmla="*/ 165253 h 616944"/>
                <a:gd name="connsiteX8" fmla="*/ 727113 w 1178805"/>
                <a:gd name="connsiteY8" fmla="*/ 429658 h 616944"/>
                <a:gd name="connsiteX9" fmla="*/ 782197 w 1178805"/>
                <a:gd name="connsiteY9" fmla="*/ 209320 h 616944"/>
                <a:gd name="connsiteX10" fmla="*/ 892366 w 1178805"/>
                <a:gd name="connsiteY10" fmla="*/ 352539 h 616944"/>
                <a:gd name="connsiteX11" fmla="*/ 1178805 w 1178805"/>
                <a:gd name="connsiteY11" fmla="*/ 330506 h 616944"/>
                <a:gd name="connsiteX12" fmla="*/ 947450 w 1178805"/>
                <a:gd name="connsiteY12" fmla="*/ 253388 h 616944"/>
                <a:gd name="connsiteX13" fmla="*/ 980501 w 1178805"/>
                <a:gd name="connsiteY13" fmla="*/ 462708 h 616944"/>
                <a:gd name="connsiteX14" fmla="*/ 1134737 w 1178805"/>
                <a:gd name="connsiteY14" fmla="*/ 330506 h 616944"/>
                <a:gd name="connsiteX15" fmla="*/ 1145754 w 1178805"/>
                <a:gd name="connsiteY15" fmla="*/ 341523 h 6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805" h="616944">
                  <a:moveTo>
                    <a:pt x="0" y="473725"/>
                  </a:moveTo>
                  <a:lnTo>
                    <a:pt x="77118" y="0"/>
                  </a:lnTo>
                  <a:lnTo>
                    <a:pt x="231354" y="616944"/>
                  </a:lnTo>
                  <a:lnTo>
                    <a:pt x="297455" y="121185"/>
                  </a:lnTo>
                  <a:lnTo>
                    <a:pt x="407624" y="528809"/>
                  </a:lnTo>
                  <a:lnTo>
                    <a:pt x="462708" y="165253"/>
                  </a:lnTo>
                  <a:lnTo>
                    <a:pt x="572877" y="495759"/>
                  </a:lnTo>
                  <a:lnTo>
                    <a:pt x="616944" y="165253"/>
                  </a:lnTo>
                  <a:lnTo>
                    <a:pt x="727113" y="429658"/>
                  </a:lnTo>
                  <a:lnTo>
                    <a:pt x="782197" y="209320"/>
                  </a:lnTo>
                  <a:lnTo>
                    <a:pt x="892366" y="352539"/>
                  </a:lnTo>
                  <a:lnTo>
                    <a:pt x="1178805" y="330506"/>
                  </a:lnTo>
                  <a:lnTo>
                    <a:pt x="947450" y="253388"/>
                  </a:lnTo>
                  <a:lnTo>
                    <a:pt x="980501" y="462708"/>
                  </a:lnTo>
                  <a:lnTo>
                    <a:pt x="1134737" y="330506"/>
                  </a:lnTo>
                  <a:lnTo>
                    <a:pt x="1145754" y="341523"/>
                  </a:ln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sp>
          <p:nvSpPr>
            <p:cNvPr id="59" name="Freeform 49"/>
            <p:cNvSpPr/>
            <p:nvPr/>
          </p:nvSpPr>
          <p:spPr bwMode="auto">
            <a:xfrm>
              <a:off x="4537710" y="3013710"/>
              <a:ext cx="331470" cy="228600"/>
            </a:xfrm>
            <a:custGeom>
              <a:avLst/>
              <a:gdLst>
                <a:gd name="connsiteX0" fmla="*/ 0 w 331470"/>
                <a:gd name="connsiteY0" fmla="*/ 41910 h 228600"/>
                <a:gd name="connsiteX1" fmla="*/ 118110 w 331470"/>
                <a:gd name="connsiteY1" fmla="*/ 228600 h 228600"/>
                <a:gd name="connsiteX2" fmla="*/ 331470 w 331470"/>
                <a:gd name="connsiteY2" fmla="*/ 0 h 228600"/>
                <a:gd name="connsiteX3" fmla="*/ 0 w 331470"/>
                <a:gd name="connsiteY3" fmla="*/ 41910 h 228600"/>
              </a:gdLst>
              <a:ahLst/>
              <a:cxnLst>
                <a:cxn ang="0">
                  <a:pos x="connsiteX0" y="connsiteY0"/>
                </a:cxn>
                <a:cxn ang="0">
                  <a:pos x="connsiteX1" y="connsiteY1"/>
                </a:cxn>
                <a:cxn ang="0">
                  <a:pos x="connsiteX2" y="connsiteY2"/>
                </a:cxn>
                <a:cxn ang="0">
                  <a:pos x="connsiteX3" y="connsiteY3"/>
                </a:cxn>
              </a:cxnLst>
              <a:rect l="l" t="t" r="r" b="b"/>
              <a:pathLst>
                <a:path w="331470" h="228600">
                  <a:moveTo>
                    <a:pt x="0" y="41910"/>
                  </a:moveTo>
                  <a:lnTo>
                    <a:pt x="118110" y="228600"/>
                  </a:lnTo>
                  <a:lnTo>
                    <a:pt x="331470" y="0"/>
                  </a:lnTo>
                  <a:lnTo>
                    <a:pt x="0" y="41910"/>
                  </a:lnTo>
                  <a:close/>
                </a:path>
              </a:pathLst>
            </a:cu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nb-NO">
                <a:solidFill>
                  <a:prstClr val="black"/>
                </a:solidFill>
                <a:latin typeface="Verdana" pitchFamily="34" charset="0"/>
                <a:cs typeface="Arial" charset="0"/>
              </a:endParaRPr>
            </a:p>
          </p:txBody>
        </p:sp>
      </p:grpSp>
      <p:sp>
        <p:nvSpPr>
          <p:cNvPr id="56" name="TextBox 57"/>
          <p:cNvSpPr txBox="1"/>
          <p:nvPr/>
        </p:nvSpPr>
        <p:spPr>
          <a:xfrm rot="18890809">
            <a:off x="4697683" y="3509339"/>
            <a:ext cx="1729961" cy="461665"/>
          </a:xfrm>
          <a:prstGeom prst="rect">
            <a:avLst/>
          </a:prstGeom>
          <a:noFill/>
        </p:spPr>
        <p:txBody>
          <a:bodyPr wrap="none" rtlCol="0">
            <a:spAutoFit/>
          </a:bodyPr>
          <a:lstStyle/>
          <a:p>
            <a:pPr fontAlgn="base">
              <a:spcBef>
                <a:spcPct val="0"/>
              </a:spcBef>
              <a:spcAft>
                <a:spcPct val="0"/>
              </a:spcAft>
            </a:pPr>
            <a:r>
              <a:rPr lang="nb-NO" sz="2400" b="1" dirty="0" err="1">
                <a:solidFill>
                  <a:prstClr val="white">
                    <a:lumMod val="95000"/>
                  </a:prstClr>
                </a:solidFill>
                <a:cs typeface="Arial" charset="0"/>
              </a:rPr>
              <a:t>Hardgang</a:t>
            </a:r>
            <a:endParaRPr lang="nb-NO" sz="2400" b="1" dirty="0">
              <a:solidFill>
                <a:prstClr val="white">
                  <a:lumMod val="95000"/>
                </a:prstClr>
              </a:solidFill>
              <a:cs typeface="Arial" charset="0"/>
            </a:endParaRPr>
          </a:p>
        </p:txBody>
      </p:sp>
      <p:pic>
        <p:nvPicPr>
          <p:cNvPr id="4" name="Bild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5539">
            <a:off x="3334966" y="2172256"/>
            <a:ext cx="1041535" cy="609845"/>
          </a:xfrm>
          <a:prstGeom prst="rect">
            <a:avLst/>
          </a:prstGeom>
        </p:spPr>
      </p:pic>
      <p:pic>
        <p:nvPicPr>
          <p:cNvPr id="5" name="Bild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2890" y="4629526"/>
            <a:ext cx="1316880" cy="518669"/>
          </a:xfrm>
          <a:prstGeom prst="rect">
            <a:avLst/>
          </a:prstGeom>
        </p:spPr>
      </p:pic>
      <p:pic>
        <p:nvPicPr>
          <p:cNvPr id="60" name="Bild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2883" y="1023402"/>
            <a:ext cx="1882140" cy="1822853"/>
          </a:xfrm>
          <a:prstGeom prst="rect">
            <a:avLst/>
          </a:prstGeom>
        </p:spPr>
      </p:pic>
    </p:spTree>
    <p:extLst>
      <p:ext uri="{BB962C8B-B14F-4D97-AF65-F5344CB8AC3E}">
        <p14:creationId xmlns:p14="http://schemas.microsoft.com/office/powerpoint/2010/main" val="1956940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80">
                                          <p:stCondLst>
                                            <p:cond delay="0"/>
                                          </p:stCondLst>
                                        </p:cTn>
                                        <p:tgtEl>
                                          <p:spTgt spid="4"/>
                                        </p:tgtEl>
                                      </p:cBhvr>
                                    </p:animEffect>
                                    <p:anim calcmode="lin" valueType="num">
                                      <p:cBhvr>
                                        <p:cTn id="3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9" dur="26">
                                          <p:stCondLst>
                                            <p:cond delay="650"/>
                                          </p:stCondLst>
                                        </p:cTn>
                                        <p:tgtEl>
                                          <p:spTgt spid="4"/>
                                        </p:tgtEl>
                                      </p:cBhvr>
                                      <p:to x="100000" y="60000"/>
                                    </p:animScale>
                                    <p:animScale>
                                      <p:cBhvr>
                                        <p:cTn id="40" dur="166" decel="50000">
                                          <p:stCondLst>
                                            <p:cond delay="676"/>
                                          </p:stCondLst>
                                        </p:cTn>
                                        <p:tgtEl>
                                          <p:spTgt spid="4"/>
                                        </p:tgtEl>
                                      </p:cBhvr>
                                      <p:to x="100000" y="100000"/>
                                    </p:animScale>
                                    <p:animScale>
                                      <p:cBhvr>
                                        <p:cTn id="41" dur="26">
                                          <p:stCondLst>
                                            <p:cond delay="1312"/>
                                          </p:stCondLst>
                                        </p:cTn>
                                        <p:tgtEl>
                                          <p:spTgt spid="4"/>
                                        </p:tgtEl>
                                      </p:cBhvr>
                                      <p:to x="100000" y="80000"/>
                                    </p:animScale>
                                    <p:animScale>
                                      <p:cBhvr>
                                        <p:cTn id="42" dur="166" decel="50000">
                                          <p:stCondLst>
                                            <p:cond delay="1338"/>
                                          </p:stCondLst>
                                        </p:cTn>
                                        <p:tgtEl>
                                          <p:spTgt spid="4"/>
                                        </p:tgtEl>
                                      </p:cBhvr>
                                      <p:to x="100000" y="100000"/>
                                    </p:animScale>
                                    <p:animScale>
                                      <p:cBhvr>
                                        <p:cTn id="43" dur="26">
                                          <p:stCondLst>
                                            <p:cond delay="1642"/>
                                          </p:stCondLst>
                                        </p:cTn>
                                        <p:tgtEl>
                                          <p:spTgt spid="4"/>
                                        </p:tgtEl>
                                      </p:cBhvr>
                                      <p:to x="100000" y="90000"/>
                                    </p:animScale>
                                    <p:animScale>
                                      <p:cBhvr>
                                        <p:cTn id="44" dur="166" decel="50000">
                                          <p:stCondLst>
                                            <p:cond delay="1668"/>
                                          </p:stCondLst>
                                        </p:cTn>
                                        <p:tgtEl>
                                          <p:spTgt spid="4"/>
                                        </p:tgtEl>
                                      </p:cBhvr>
                                      <p:to x="100000" y="100000"/>
                                    </p:animScale>
                                    <p:animScale>
                                      <p:cBhvr>
                                        <p:cTn id="45" dur="26">
                                          <p:stCondLst>
                                            <p:cond delay="1808"/>
                                          </p:stCondLst>
                                        </p:cTn>
                                        <p:tgtEl>
                                          <p:spTgt spid="4"/>
                                        </p:tgtEl>
                                      </p:cBhvr>
                                      <p:to x="100000" y="95000"/>
                                    </p:animScale>
                                    <p:animScale>
                                      <p:cBhvr>
                                        <p:cTn id="46" dur="166" decel="50000">
                                          <p:stCondLst>
                                            <p:cond delay="1834"/>
                                          </p:stCondLst>
                                        </p:cTn>
                                        <p:tgtEl>
                                          <p:spTgt spid="4"/>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20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3" name="tunnelrigg boring.wav"/>
                                        </p:tgtEl>
                                      </p:cMediaNode>
                                    </p:audio>
                                  </p:subTnLst>
                                </p:cTn>
                              </p:par>
                              <p:par>
                                <p:cTn id="52" presetID="22" presetClass="entr" presetSubtype="1"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2000"/>
                                        <p:tgtEl>
                                          <p:spTgt spid="16"/>
                                        </p:tgtEl>
                                      </p:cBhvr>
                                    </p:animEffect>
                                  </p:childTnLst>
                                  <p:subTnLst>
                                    <p:audio>
                                      <p:cMediaNode>
                                        <p:cTn display="0" masterRel="sameClick">
                                          <p:stCondLst>
                                            <p:cond evt="begin" delay="0">
                                              <p:tn val="52"/>
                                            </p:cond>
                                          </p:stCondLst>
                                          <p:endCondLst>
                                            <p:cond evt="onStopAudio" delay="0">
                                              <p:tgtEl>
                                                <p:sldTgt/>
                                              </p:tgtEl>
                                            </p:cond>
                                          </p:endCondLst>
                                        </p:cTn>
                                        <p:tgtEl>
                                          <p:sndTgt r:embed="rId3" name="tunnelrigg boring.wav"/>
                                        </p:tgtEl>
                                      </p:cMediaNode>
                                    </p:audio>
                                  </p:subTnLst>
                                </p:cTn>
                              </p:par>
                              <p:par>
                                <p:cTn id="55" presetID="22" presetClass="entr" presetSubtype="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2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3" name="tunnelrigg boring.wav"/>
                                        </p:tgtEl>
                                      </p:cMediaNode>
                                    </p:audio>
                                  </p:subTnLst>
                                </p:cTn>
                              </p:par>
                              <p:par>
                                <p:cTn id="58" presetID="22" presetClass="entr" presetSubtype="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2000"/>
                                        <p:tgtEl>
                                          <p:spTgt spid="18"/>
                                        </p:tgtEl>
                                      </p:cBhvr>
                                    </p:animEffect>
                                  </p:childTnLst>
                                  <p:subTnLst>
                                    <p:audio>
                                      <p:cMediaNode>
                                        <p:cTn display="0" masterRel="sameClick">
                                          <p:stCondLst>
                                            <p:cond evt="begin" delay="0">
                                              <p:tn val="58"/>
                                            </p:cond>
                                          </p:stCondLst>
                                          <p:endCondLst>
                                            <p:cond evt="onStopAudio" delay="0">
                                              <p:tgtEl>
                                                <p:sldTgt/>
                                              </p:tgtEl>
                                            </p:cond>
                                          </p:endCondLst>
                                        </p:cTn>
                                        <p:tgtEl>
                                          <p:sndTgt r:embed="rId3" name="tunnelrigg boring.wav"/>
                                        </p:tgtEl>
                                      </p:cMediaNode>
                                    </p:audio>
                                  </p:subTnLst>
                                </p:cTn>
                              </p:par>
                              <p:par>
                                <p:cTn id="61" presetID="22" presetClass="entr" presetSubtype="1"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2000"/>
                                        <p:tgtEl>
                                          <p:spTgt spid="19"/>
                                        </p:tgtEl>
                                      </p:cBhvr>
                                    </p:animEffect>
                                  </p:childTnLst>
                                  <p:subTnLst>
                                    <p:audio>
                                      <p:cMediaNode>
                                        <p:cTn display="0" masterRel="sameClick">
                                          <p:stCondLst>
                                            <p:cond evt="begin" delay="0">
                                              <p:tn val="61"/>
                                            </p:cond>
                                          </p:stCondLst>
                                          <p:endCondLst>
                                            <p:cond evt="onStopAudio" delay="0">
                                              <p:tgtEl>
                                                <p:sldTgt/>
                                              </p:tgtEl>
                                            </p:cond>
                                          </p:endCondLst>
                                        </p:cTn>
                                        <p:tgtEl>
                                          <p:sndTgt r:embed="rId3" name="tunnelrigg boring.wav"/>
                                        </p:tgtEl>
                                      </p:cMediaNode>
                                    </p:audio>
                                  </p:subTnLst>
                                </p:cTn>
                              </p:par>
                            </p:childTnLst>
                          </p:cTn>
                        </p:par>
                        <p:par>
                          <p:cTn id="64" fill="hold">
                            <p:stCondLst>
                              <p:cond delay="20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subTnLst>
                                    <p:audio>
                                      <p:cMediaNode>
                                        <p:cTn display="0" masterRel="sameClick">
                                          <p:stCondLst>
                                            <p:cond evt="begin" delay="0">
                                              <p:tn val="65"/>
                                            </p:cond>
                                          </p:stCondLst>
                                          <p:endCondLst>
                                            <p:cond evt="onStopAudio" delay="0">
                                              <p:tgtEl>
                                                <p:sldTgt/>
                                              </p:tgtEl>
                                            </p:cond>
                                          </p:endCondLst>
                                        </p:cTn>
                                        <p:tgtEl>
                                          <p:sndTgt r:embed="rId4" name="explode.wav"/>
                                        </p:tgtEl>
                                      </p:cMediaNode>
                                    </p:audio>
                                  </p:subTnLst>
                                </p:cTn>
                              </p:par>
                            </p:childTnLst>
                          </p:cTn>
                        </p:par>
                        <p:par>
                          <p:cTn id="70" fill="hold">
                            <p:stCondLst>
                              <p:cond delay="2500"/>
                            </p:stCondLst>
                            <p:childTnLst>
                              <p:par>
                                <p:cTn id="71" presetID="22" presetClass="entr" presetSubtype="8"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left)">
                                      <p:cBhvr>
                                        <p:cTn id="73" dur="500"/>
                                        <p:tgtEl>
                                          <p:spTgt spid="23"/>
                                        </p:tgtEl>
                                      </p:cBhvr>
                                    </p:animEffect>
                                  </p:childTnLst>
                                </p:cTn>
                              </p:par>
                            </p:childTnLst>
                          </p:cTn>
                        </p:par>
                        <p:par>
                          <p:cTn id="74" fill="hold">
                            <p:stCondLst>
                              <p:cond delay="3000"/>
                            </p:stCondLst>
                            <p:childTnLst>
                              <p:par>
                                <p:cTn id="75" presetID="22" presetClass="entr" presetSubtype="4"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down)">
                                      <p:cBhvr>
                                        <p:cTn id="77" dur="500"/>
                                        <p:tgtEl>
                                          <p:spTgt spid="41"/>
                                        </p:tgtEl>
                                      </p:cBhvr>
                                    </p:animEffect>
                                  </p:childTnLst>
                                </p:cTn>
                              </p:par>
                            </p:childTnLst>
                          </p:cTn>
                        </p:par>
                        <p:par>
                          <p:cTn id="78" fill="hold">
                            <p:stCondLst>
                              <p:cond delay="3500"/>
                            </p:stCondLst>
                            <p:childTnLst>
                              <p:par>
                                <p:cTn id="79" presetID="26" presetClass="emph" presetSubtype="0" repeatCount="3000" fill="hold" grpId="2" nodeType="afterEffect">
                                  <p:stCondLst>
                                    <p:cond delay="0"/>
                                  </p:stCondLst>
                                  <p:childTnLst>
                                    <p:animEffect transition="out" filter="fade">
                                      <p:cBhvr>
                                        <p:cTn id="80" dur="500" tmFilter="0, 0; .2, .5; .8, .5; 1, 0"/>
                                        <p:tgtEl>
                                          <p:spTgt spid="41"/>
                                        </p:tgtEl>
                                      </p:cBhvr>
                                    </p:animEffect>
                                    <p:animScale>
                                      <p:cBhvr>
                                        <p:cTn id="81" dur="250" autoRev="1" fill="hold"/>
                                        <p:tgtEl>
                                          <p:spTgt spid="41"/>
                                        </p:tgtEl>
                                      </p:cBhvr>
                                      <p:by x="105000" y="105000"/>
                                    </p:animScale>
                                  </p:childTnLst>
                                </p:cTn>
                              </p:par>
                              <p:par>
                                <p:cTn id="82" presetID="22" presetClass="entr" presetSubtype="8" fill="hold" nodeType="withEffect">
                                  <p:stCondLst>
                                    <p:cond delay="50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par>
                          <p:cTn id="85" fill="hold">
                            <p:stCondLst>
                              <p:cond delay="5000"/>
                            </p:stCondLst>
                            <p:childTnLst>
                              <p:par>
                                <p:cTn id="86" presetID="22" presetClass="entr" presetSubtype="4" fill="hold" grpId="0" nodeType="after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wipe(down)">
                                      <p:cBhvr>
                                        <p:cTn id="88" dur="500"/>
                                        <p:tgtEl>
                                          <p:spTgt spid="42"/>
                                        </p:tgtEl>
                                      </p:cBhvr>
                                    </p:animEffect>
                                  </p:childTnLst>
                                </p:cTn>
                              </p:par>
                            </p:childTnLst>
                          </p:cTn>
                        </p:par>
                        <p:par>
                          <p:cTn id="89" fill="hold">
                            <p:stCondLst>
                              <p:cond delay="5500"/>
                            </p:stCondLst>
                            <p:childTnLst>
                              <p:par>
                                <p:cTn id="90" presetID="26" presetClass="emph" presetSubtype="0" repeatCount="2000" fill="hold" grpId="2" nodeType="afterEffect">
                                  <p:stCondLst>
                                    <p:cond delay="0"/>
                                  </p:stCondLst>
                                  <p:childTnLst>
                                    <p:animEffect transition="out" filter="fade">
                                      <p:cBhvr>
                                        <p:cTn id="91" dur="500" tmFilter="0, 0; .2, .5; .8, .5; 1, 0"/>
                                        <p:tgtEl>
                                          <p:spTgt spid="42"/>
                                        </p:tgtEl>
                                      </p:cBhvr>
                                    </p:animEffect>
                                    <p:animScale>
                                      <p:cBhvr>
                                        <p:cTn id="92" dur="250" autoRev="1" fill="hold"/>
                                        <p:tgtEl>
                                          <p:spTgt spid="42"/>
                                        </p:tgtEl>
                                      </p:cBhvr>
                                      <p:by x="105000" y="105000"/>
                                    </p:animScale>
                                  </p:childTnLst>
                                </p:cTn>
                              </p:par>
                              <p:par>
                                <p:cTn id="93" presetID="22" presetClass="entr" presetSubtype="8"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wipe(left)">
                                      <p:cBhvr>
                                        <p:cTn id="95" dur="2000"/>
                                        <p:tgtEl>
                                          <p:spTgt spid="9"/>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5"/>
                                        </p:tgtEl>
                                        <p:attrNameLst>
                                          <p:attrName>style.visibility</p:attrName>
                                        </p:attrNameLst>
                                      </p:cBhvr>
                                      <p:to>
                                        <p:strVal val="visible"/>
                                      </p:to>
                                    </p:set>
                                    <p:anim calcmode="lin" valueType="num">
                                      <p:cBhvr additive="base">
                                        <p:cTn id="100" dur="10" fill="hold"/>
                                        <p:tgtEl>
                                          <p:spTgt spid="5"/>
                                        </p:tgtEl>
                                        <p:attrNameLst>
                                          <p:attrName>ppt_x</p:attrName>
                                        </p:attrNameLst>
                                      </p:cBhvr>
                                      <p:tavLst>
                                        <p:tav tm="0">
                                          <p:val>
                                            <p:strVal val="0-#ppt_w/2"/>
                                          </p:val>
                                        </p:tav>
                                        <p:tav tm="100000">
                                          <p:val>
                                            <p:strVal val="#ppt_x"/>
                                          </p:val>
                                        </p:tav>
                                      </p:tavLst>
                                    </p:anim>
                                    <p:anim calcmode="lin" valueType="num">
                                      <p:cBhvr additive="base">
                                        <p:cTn id="101" dur="10" fill="hold"/>
                                        <p:tgtEl>
                                          <p:spTgt spid="5"/>
                                        </p:tgtEl>
                                        <p:attrNameLst>
                                          <p:attrName>ppt_y</p:attrName>
                                        </p:attrNameLst>
                                      </p:cBhvr>
                                      <p:tavLst>
                                        <p:tav tm="0">
                                          <p:val>
                                            <p:strVal val="#ppt_y"/>
                                          </p:val>
                                        </p:tav>
                                        <p:tav tm="100000">
                                          <p:val>
                                            <p:strVal val="#ppt_y"/>
                                          </p:val>
                                        </p:tav>
                                      </p:tavLst>
                                    </p:anim>
                                  </p:childTnLst>
                                </p:cTn>
                              </p:par>
                            </p:childTnLst>
                          </p:cTn>
                        </p:par>
                        <p:par>
                          <p:cTn id="102" fill="hold">
                            <p:stCondLst>
                              <p:cond delay="10"/>
                            </p:stCondLst>
                            <p:childTnLst>
                              <p:par>
                                <p:cTn id="103" presetID="22" presetClass="entr" presetSubtype="8"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left)">
                                      <p:cBhvr>
                                        <p:cTn id="105" dur="2000"/>
                                        <p:tgtEl>
                                          <p:spTgt spid="45"/>
                                        </p:tgtEl>
                                      </p:cBhvr>
                                    </p:animEffect>
                                  </p:childTnLst>
                                  <p:subTnLst>
                                    <p:audio>
                                      <p:cMediaNode>
                                        <p:cTn display="0" masterRel="sameClick">
                                          <p:stCondLst>
                                            <p:cond evt="begin" delay="0">
                                              <p:tn val="103"/>
                                            </p:cond>
                                          </p:stCondLst>
                                          <p:endCondLst>
                                            <p:cond evt="onStopAudio" delay="0">
                                              <p:tgtEl>
                                                <p:sldTgt/>
                                              </p:tgtEl>
                                            </p:cond>
                                          </p:endCondLst>
                                        </p:cTn>
                                        <p:tgtEl>
                                          <p:sndTgt r:embed="rId3" name="tunnelrigg boring.wav"/>
                                        </p:tgtEl>
                                      </p:cMediaNode>
                                    </p:audio>
                                  </p:subTnLst>
                                </p:cTn>
                              </p:par>
                              <p:par>
                                <p:cTn id="106" presetID="22" presetClass="entr" presetSubtype="8"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wipe(left)">
                                      <p:cBhvr>
                                        <p:cTn id="108" dur="2000"/>
                                        <p:tgtEl>
                                          <p:spTgt spid="46"/>
                                        </p:tgtEl>
                                      </p:cBhvr>
                                    </p:animEffect>
                                  </p:childTnLst>
                                </p:cTn>
                              </p:par>
                              <p:par>
                                <p:cTn id="109" presetID="22" presetClass="entr" presetSubtype="8"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wipe(left)">
                                      <p:cBhvr>
                                        <p:cTn id="111" dur="2000"/>
                                        <p:tgtEl>
                                          <p:spTgt spid="47"/>
                                        </p:tgtEl>
                                      </p:cBhvr>
                                    </p:animEffect>
                                  </p:childTnLst>
                                </p:cTn>
                              </p:par>
                              <p:par>
                                <p:cTn id="112" presetID="22" presetClass="entr" presetSubtype="8"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wipe(left)">
                                      <p:cBhvr>
                                        <p:cTn id="114" dur="2000"/>
                                        <p:tgtEl>
                                          <p:spTgt spid="48"/>
                                        </p:tgtEl>
                                      </p:cBhvr>
                                    </p:animEffect>
                                  </p:childTnLst>
                                </p:cTn>
                              </p:par>
                              <p:par>
                                <p:cTn id="115" presetID="22" presetClass="entr" presetSubtype="8"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left)">
                                      <p:cBhvr>
                                        <p:cTn id="117" dur="2000"/>
                                        <p:tgtEl>
                                          <p:spTgt spid="49"/>
                                        </p:tgtEl>
                                      </p:cBhvr>
                                    </p:animEffect>
                                  </p:childTnLst>
                                </p:cTn>
                              </p:par>
                              <p:par>
                                <p:cTn id="118" presetID="22" presetClass="entr" presetSubtype="8" fill="hold" nodeType="with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wipe(left)">
                                      <p:cBhvr>
                                        <p:cTn id="120" dur="2000"/>
                                        <p:tgtEl>
                                          <p:spTgt spid="50"/>
                                        </p:tgtEl>
                                      </p:cBhvr>
                                    </p:animEffect>
                                  </p:childTnLst>
                                </p:cTn>
                              </p:par>
                            </p:childTnLst>
                          </p:cTn>
                        </p:par>
                        <p:par>
                          <p:cTn id="121" fill="hold">
                            <p:stCondLst>
                              <p:cond delay="2010"/>
                            </p:stCondLst>
                            <p:childTnLst>
                              <p:par>
                                <p:cTn id="122" presetID="53" presetClass="entr" presetSubtype="16" fill="hold" grpId="0" nodeType="afterEffect">
                                  <p:stCondLst>
                                    <p:cond delay="0"/>
                                  </p:stCondLst>
                                  <p:childTnLst>
                                    <p:set>
                                      <p:cBhvr>
                                        <p:cTn id="123" dur="1" fill="hold">
                                          <p:stCondLst>
                                            <p:cond delay="0"/>
                                          </p:stCondLst>
                                        </p:cTn>
                                        <p:tgtEl>
                                          <p:spTgt spid="44"/>
                                        </p:tgtEl>
                                        <p:attrNameLst>
                                          <p:attrName>style.visibility</p:attrName>
                                        </p:attrNameLst>
                                      </p:cBhvr>
                                      <p:to>
                                        <p:strVal val="visible"/>
                                      </p:to>
                                    </p:set>
                                    <p:anim calcmode="lin" valueType="num">
                                      <p:cBhvr>
                                        <p:cTn id="124" dur="500" fill="hold"/>
                                        <p:tgtEl>
                                          <p:spTgt spid="44"/>
                                        </p:tgtEl>
                                        <p:attrNameLst>
                                          <p:attrName>ppt_w</p:attrName>
                                        </p:attrNameLst>
                                      </p:cBhvr>
                                      <p:tavLst>
                                        <p:tav tm="0">
                                          <p:val>
                                            <p:fltVal val="0"/>
                                          </p:val>
                                        </p:tav>
                                        <p:tav tm="100000">
                                          <p:val>
                                            <p:strVal val="#ppt_w"/>
                                          </p:val>
                                        </p:tav>
                                      </p:tavLst>
                                    </p:anim>
                                    <p:anim calcmode="lin" valueType="num">
                                      <p:cBhvr>
                                        <p:cTn id="125" dur="500" fill="hold"/>
                                        <p:tgtEl>
                                          <p:spTgt spid="44"/>
                                        </p:tgtEl>
                                        <p:attrNameLst>
                                          <p:attrName>ppt_h</p:attrName>
                                        </p:attrNameLst>
                                      </p:cBhvr>
                                      <p:tavLst>
                                        <p:tav tm="0">
                                          <p:val>
                                            <p:fltVal val="0"/>
                                          </p:val>
                                        </p:tav>
                                        <p:tav tm="100000">
                                          <p:val>
                                            <p:strVal val="#ppt_h"/>
                                          </p:val>
                                        </p:tav>
                                      </p:tavLst>
                                    </p:anim>
                                    <p:animEffect transition="in" filter="fade">
                                      <p:cBhvr>
                                        <p:cTn id="126" dur="500"/>
                                        <p:tgtEl>
                                          <p:spTgt spid="44"/>
                                        </p:tgtEl>
                                      </p:cBhvr>
                                    </p:animEffect>
                                  </p:childTnLst>
                                  <p:subTnLst>
                                    <p:audio>
                                      <p:cMediaNode>
                                        <p:cTn display="0" masterRel="sameClick">
                                          <p:stCondLst>
                                            <p:cond evt="begin" delay="0">
                                              <p:tn val="122"/>
                                            </p:cond>
                                          </p:stCondLst>
                                          <p:endCondLst>
                                            <p:cond evt="onStopAudio" delay="0">
                                              <p:tgtEl>
                                                <p:sldTgt/>
                                              </p:tgtEl>
                                            </p:cond>
                                          </p:endCondLst>
                                        </p:cTn>
                                        <p:tgtEl>
                                          <p:sndTgt r:embed="rId4" name="explode.wav"/>
                                        </p:tgtEl>
                                      </p:cMediaNode>
                                    </p:audio>
                                  </p:subTnLst>
                                </p:cTn>
                              </p:par>
                            </p:childTnLst>
                          </p:cTn>
                        </p:par>
                        <p:par>
                          <p:cTn id="127" fill="hold">
                            <p:stCondLst>
                              <p:cond delay="2510"/>
                            </p:stCondLst>
                            <p:childTnLst>
                              <p:par>
                                <p:cTn id="128" presetID="22" presetClass="entr" presetSubtype="8" fill="hold"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wipe(left)">
                                      <p:cBhvr>
                                        <p:cTn id="130" dur="750"/>
                                        <p:tgtEl>
                                          <p:spTgt spid="51"/>
                                        </p:tgtEl>
                                      </p:cBhvr>
                                    </p:animEffect>
                                  </p:childTnLst>
                                </p:cTn>
                              </p:par>
                              <p:par>
                                <p:cTn id="131" presetID="22" presetClass="entr" presetSubtype="8" fill="hold" nodeType="with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wipe(left)">
                                      <p:cBhvr>
                                        <p:cTn id="133" dur="250"/>
                                        <p:tgtEl>
                                          <p:spTgt spid="57"/>
                                        </p:tgtEl>
                                      </p:cBhvr>
                                    </p:animEffect>
                                  </p:childTnLst>
                                </p:cTn>
                              </p:par>
                            </p:childTnLst>
                          </p:cTn>
                        </p:par>
                        <p:par>
                          <p:cTn id="134" fill="hold">
                            <p:stCondLst>
                              <p:cond delay="3260"/>
                            </p:stCondLst>
                            <p:childTnLst>
                              <p:par>
                                <p:cTn id="135" presetID="22" presetClass="entr" presetSubtype="4" fill="hold" grpId="1" nodeType="afterEffect">
                                  <p:stCondLst>
                                    <p:cond delay="0"/>
                                  </p:stCondLst>
                                  <p:childTnLst>
                                    <p:set>
                                      <p:cBhvr>
                                        <p:cTn id="136" dur="1" fill="hold">
                                          <p:stCondLst>
                                            <p:cond delay="0"/>
                                          </p:stCondLst>
                                        </p:cTn>
                                        <p:tgtEl>
                                          <p:spTgt spid="41"/>
                                        </p:tgtEl>
                                        <p:attrNameLst>
                                          <p:attrName>style.visibility</p:attrName>
                                        </p:attrNameLst>
                                      </p:cBhvr>
                                      <p:to>
                                        <p:strVal val="visible"/>
                                      </p:to>
                                    </p:set>
                                    <p:animEffect transition="in" filter="wipe(down)">
                                      <p:cBhvr>
                                        <p:cTn id="137" dur="500"/>
                                        <p:tgtEl>
                                          <p:spTgt spid="41"/>
                                        </p:tgtEl>
                                      </p:cBhvr>
                                    </p:animEffect>
                                  </p:childTnLst>
                                </p:cTn>
                              </p:par>
                            </p:childTnLst>
                          </p:cTn>
                        </p:par>
                        <p:par>
                          <p:cTn id="138" fill="hold">
                            <p:stCondLst>
                              <p:cond delay="3760"/>
                            </p:stCondLst>
                            <p:childTnLst>
                              <p:par>
                                <p:cTn id="139" presetID="22" presetClass="entr" presetSubtype="8" fill="hold"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wipe(left)">
                                      <p:cBhvr>
                                        <p:cTn id="141" dur="500"/>
                                        <p:tgtEl>
                                          <p:spTgt spid="26"/>
                                        </p:tgtEl>
                                      </p:cBhvr>
                                    </p:animEffect>
                                  </p:childTnLst>
                                </p:cTn>
                              </p:par>
                            </p:childTnLst>
                          </p:cTn>
                        </p:par>
                        <p:par>
                          <p:cTn id="142" fill="hold">
                            <p:stCondLst>
                              <p:cond delay="4260"/>
                            </p:stCondLst>
                            <p:childTnLst>
                              <p:par>
                                <p:cTn id="143" presetID="22" presetClass="entr" presetSubtype="4" fill="hold" grpId="1" nodeType="after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wipe(down)">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3">
                                            <p:txEl>
                                              <p:pRg st="0" end="0"/>
                                            </p:txEl>
                                          </p:spTgt>
                                        </p:tgtEl>
                                        <p:attrNameLst>
                                          <p:attrName>style.visibility</p:attrName>
                                        </p:attrNameLst>
                                      </p:cBhvr>
                                      <p:to>
                                        <p:strVal val="visible"/>
                                      </p:to>
                                    </p:set>
                                    <p:animEffect transition="in" filter="fade">
                                      <p:cBhvr>
                                        <p:cTn id="150" dur="500"/>
                                        <p:tgtEl>
                                          <p:spTgt spid="3">
                                            <p:txEl>
                                              <p:pRg st="0" end="0"/>
                                            </p:txEl>
                                          </p:spTgt>
                                        </p:tgtEl>
                                      </p:cBhvr>
                                    </p:animEffect>
                                  </p:childTnLst>
                                </p:cTn>
                              </p:par>
                            </p:childTnLst>
                          </p:cTn>
                        </p:par>
                        <p:par>
                          <p:cTn id="151" fill="hold">
                            <p:stCondLst>
                              <p:cond delay="500"/>
                            </p:stCondLst>
                            <p:childTnLst>
                              <p:par>
                                <p:cTn id="152" presetID="10" presetClass="entr" presetSubtype="0" fill="hold" nodeType="afterEffect">
                                  <p:stCondLst>
                                    <p:cond delay="0"/>
                                  </p:stCondLst>
                                  <p:childTnLst>
                                    <p:set>
                                      <p:cBhvr>
                                        <p:cTn id="153" dur="1" fill="hold">
                                          <p:stCondLst>
                                            <p:cond delay="0"/>
                                          </p:stCondLst>
                                        </p:cTn>
                                        <p:tgtEl>
                                          <p:spTgt spid="60"/>
                                        </p:tgtEl>
                                        <p:attrNameLst>
                                          <p:attrName>style.visibility</p:attrName>
                                        </p:attrNameLst>
                                      </p:cBhvr>
                                      <p:to>
                                        <p:strVal val="visible"/>
                                      </p:to>
                                    </p:set>
                                    <p:animEffect transition="in" filter="fade">
                                      <p:cBhvr>
                                        <p:cTn id="154" dur="1000"/>
                                        <p:tgtEl>
                                          <p:spTgt spid="60"/>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nodeType="clickEffect">
                                  <p:stCondLst>
                                    <p:cond delay="0"/>
                                  </p:stCondLst>
                                  <p:childTnLst>
                                    <p:set>
                                      <p:cBhvr>
                                        <p:cTn id="158" dur="1" fill="hold">
                                          <p:stCondLst>
                                            <p:cond delay="0"/>
                                          </p:stCondLst>
                                        </p:cTn>
                                        <p:tgtEl>
                                          <p:spTgt spid="33"/>
                                        </p:tgtEl>
                                        <p:attrNameLst>
                                          <p:attrName>style.visibility</p:attrName>
                                        </p:attrNameLst>
                                      </p:cBhvr>
                                      <p:to>
                                        <p:strVal val="visible"/>
                                      </p:to>
                                    </p:set>
                                    <p:animEffect transition="in" filter="wipe(left)">
                                      <p:cBhvr>
                                        <p:cTn id="159" dur="500"/>
                                        <p:tgtEl>
                                          <p:spTgt spid="33"/>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5"/>
                                        </p:tgtEl>
                                        <p:attrNameLst>
                                          <p:attrName>style.visibility</p:attrName>
                                        </p:attrNameLst>
                                      </p:cBhvr>
                                      <p:to>
                                        <p:strVal val="visible"/>
                                      </p:to>
                                    </p:set>
                                    <p:animEffect transition="in" filter="fade">
                                      <p:cBhvr>
                                        <p:cTn id="162" dur="500"/>
                                        <p:tgtEl>
                                          <p:spTgt spid="3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6"/>
                                        </p:tgtEl>
                                        <p:attrNameLst>
                                          <p:attrName>style.visibility</p:attrName>
                                        </p:attrNameLst>
                                      </p:cBhvr>
                                      <p:to>
                                        <p:strVal val="visible"/>
                                      </p:to>
                                    </p:set>
                                    <p:animEffect transition="in" filter="fade">
                                      <p:cBhvr>
                                        <p:cTn id="165" dur="500"/>
                                        <p:tgtEl>
                                          <p:spTgt spid="36"/>
                                        </p:tgtEl>
                                      </p:cBhvr>
                                    </p:animEffect>
                                  </p:childTnLst>
                                </p:cTn>
                              </p:par>
                            </p:childTnLst>
                          </p:cTn>
                        </p:par>
                        <p:par>
                          <p:cTn id="166" fill="hold">
                            <p:stCondLst>
                              <p:cond delay="500"/>
                            </p:stCondLst>
                            <p:childTnLst>
                              <p:par>
                                <p:cTn id="167" presetID="22" presetClass="entr" presetSubtype="8" fill="hold" nodeType="afterEffect">
                                  <p:stCondLst>
                                    <p:cond delay="0"/>
                                  </p:stCondLst>
                                  <p:childTnLst>
                                    <p:set>
                                      <p:cBhvr>
                                        <p:cTn id="168" dur="1" fill="hold">
                                          <p:stCondLst>
                                            <p:cond delay="0"/>
                                          </p:stCondLst>
                                        </p:cTn>
                                        <p:tgtEl>
                                          <p:spTgt spid="34"/>
                                        </p:tgtEl>
                                        <p:attrNameLst>
                                          <p:attrName>style.visibility</p:attrName>
                                        </p:attrNameLst>
                                      </p:cBhvr>
                                      <p:to>
                                        <p:strVal val="visible"/>
                                      </p:to>
                                    </p:set>
                                    <p:animEffect transition="in" filter="wipe(left)">
                                      <p:cBhvr>
                                        <p:cTn id="169" dur="500"/>
                                        <p:tgtEl>
                                          <p:spTgt spid="34"/>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7"/>
                                        </p:tgtEl>
                                        <p:attrNameLst>
                                          <p:attrName>style.visibility</p:attrName>
                                        </p:attrNameLst>
                                      </p:cBhvr>
                                      <p:to>
                                        <p:strVal val="visible"/>
                                      </p:to>
                                    </p:set>
                                    <p:animEffect transition="in" filter="fade">
                                      <p:cBhvr>
                                        <p:cTn id="172" dur="500"/>
                                        <p:tgtEl>
                                          <p:spTgt spid="37"/>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30"/>
                                        </p:tgtEl>
                                        <p:attrNameLst>
                                          <p:attrName>style.visibility</p:attrName>
                                        </p:attrNameLst>
                                      </p:cBhvr>
                                      <p:to>
                                        <p:strVal val="visible"/>
                                      </p:to>
                                    </p:set>
                                    <p:animEffect transition="in" filter="fade">
                                      <p:cBhvr>
                                        <p:cTn id="177" dur="500"/>
                                        <p:tgtEl>
                                          <p:spTgt spid="30"/>
                                        </p:tgtEl>
                                      </p:cBhvr>
                                    </p:animEffect>
                                  </p:childTnLst>
                                </p:cTn>
                              </p:par>
                            </p:childTnLst>
                          </p:cTn>
                        </p:par>
                        <p:par>
                          <p:cTn id="178" fill="hold">
                            <p:stCondLst>
                              <p:cond delay="500"/>
                            </p:stCondLst>
                            <p:childTnLst>
                              <p:par>
                                <p:cTn id="179" presetID="10" presetClass="entr" presetSubtype="0" fill="hold" grpId="0" nodeType="after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fade">
                                      <p:cBhvr>
                                        <p:cTn id="181" dur="500"/>
                                        <p:tgtEl>
                                          <p:spTgt spid="56"/>
                                        </p:tgtEl>
                                      </p:cBhvr>
                                    </p:animEffect>
                                  </p:childTnLst>
                                </p:cTn>
                              </p:par>
                            </p:childTnLst>
                          </p:cTn>
                        </p:par>
                        <p:par>
                          <p:cTn id="182" fill="hold">
                            <p:stCondLst>
                              <p:cond delay="1000"/>
                            </p:stCondLst>
                            <p:childTnLst>
                              <p:par>
                                <p:cTn id="183" presetID="10" presetClass="entr" presetSubtype="0" fill="hold" grpId="0" nodeType="afterEffect">
                                  <p:stCondLst>
                                    <p:cond delay="0"/>
                                  </p:stCondLst>
                                  <p:childTnLst>
                                    <p:set>
                                      <p:cBhvr>
                                        <p:cTn id="184" dur="1" fill="hold">
                                          <p:stCondLst>
                                            <p:cond delay="0"/>
                                          </p:stCondLst>
                                        </p:cTn>
                                        <p:tgtEl>
                                          <p:spTgt spid="31"/>
                                        </p:tgtEl>
                                        <p:attrNameLst>
                                          <p:attrName>style.visibility</p:attrName>
                                        </p:attrNameLst>
                                      </p:cBhvr>
                                      <p:to>
                                        <p:strVal val="visible"/>
                                      </p:to>
                                    </p:set>
                                    <p:animEffect transition="in" filter="fade">
                                      <p:cBhvr>
                                        <p:cTn id="185" dur="500"/>
                                        <p:tgtEl>
                                          <p:spTgt spid="31"/>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32"/>
                                        </p:tgtEl>
                                        <p:attrNameLst>
                                          <p:attrName>style.visibility</p:attrName>
                                        </p:attrNameLst>
                                      </p:cBhvr>
                                      <p:to>
                                        <p:strVal val="visible"/>
                                      </p:to>
                                    </p:set>
                                    <p:animEffect transition="in" filter="fade">
                                      <p:cBhvr>
                                        <p:cTn id="190" dur="500"/>
                                        <p:tgtEl>
                                          <p:spTgt spid="3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54"/>
                                        </p:tgtEl>
                                        <p:attrNameLst>
                                          <p:attrName>style.visibility</p:attrName>
                                        </p:attrNameLst>
                                      </p:cBhvr>
                                      <p:to>
                                        <p:strVal val="visible"/>
                                      </p:to>
                                    </p:set>
                                    <p:animEffect transition="in" filter="fade">
                                      <p:cBhvr>
                                        <p:cTn id="193" dur="500"/>
                                        <p:tgtEl>
                                          <p:spTgt spid="54"/>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38"/>
                                        </p:tgtEl>
                                        <p:attrNameLst>
                                          <p:attrName>style.visibility</p:attrName>
                                        </p:attrNameLst>
                                      </p:cBhvr>
                                      <p:to>
                                        <p:strVal val="visible"/>
                                      </p:to>
                                    </p:set>
                                    <p:animEffect transition="in" filter="fade">
                                      <p:cBhvr>
                                        <p:cTn id="198" dur="500"/>
                                        <p:tgtEl>
                                          <p:spTgt spid="38"/>
                                        </p:tgtEl>
                                      </p:cBhvr>
                                    </p:animEffect>
                                  </p:childTnLst>
                                </p:cTn>
                              </p:par>
                            </p:childTnLst>
                          </p:cTn>
                        </p:par>
                        <p:par>
                          <p:cTn id="199" fill="hold">
                            <p:stCondLst>
                              <p:cond delay="500"/>
                            </p:stCondLst>
                            <p:childTnLst>
                              <p:par>
                                <p:cTn id="200" presetID="10" presetClass="entr" presetSubtype="0" fill="hold" nodeType="afterEffect">
                                  <p:stCondLst>
                                    <p:cond delay="0"/>
                                  </p:stCondLst>
                                  <p:childTnLst>
                                    <p:set>
                                      <p:cBhvr>
                                        <p:cTn id="201" dur="1" fill="hold">
                                          <p:stCondLst>
                                            <p:cond delay="0"/>
                                          </p:stCondLst>
                                        </p:cTn>
                                        <p:tgtEl>
                                          <p:spTgt spid="38">
                                            <p:txEl>
                                              <p:pRg st="0" end="0"/>
                                            </p:txEl>
                                          </p:spTgt>
                                        </p:tgtEl>
                                        <p:attrNameLst>
                                          <p:attrName>style.visibility</p:attrName>
                                        </p:attrNameLst>
                                      </p:cBhvr>
                                      <p:to>
                                        <p:strVal val="visible"/>
                                      </p:to>
                                    </p:set>
                                    <p:animEffect transition="in" filter="fade">
                                      <p:cBhvr>
                                        <p:cTn id="202" dur="500"/>
                                        <p:tgtEl>
                                          <p:spTgt spid="38">
                                            <p:txEl>
                                              <p:pRg st="0" end="0"/>
                                            </p:txEl>
                                          </p:spTgt>
                                        </p:tgtEl>
                                      </p:cBhvr>
                                    </p:animEffect>
                                  </p:childTnLst>
                                </p:cTn>
                              </p:par>
                            </p:childTnLst>
                          </p:cTn>
                        </p:par>
                        <p:par>
                          <p:cTn id="203" fill="hold">
                            <p:stCondLst>
                              <p:cond delay="1000"/>
                            </p:stCondLst>
                            <p:childTnLst>
                              <p:par>
                                <p:cTn id="204" presetID="10" presetClass="entr" presetSubtype="0" fill="hold" nodeType="afterEffect">
                                  <p:stCondLst>
                                    <p:cond delay="0"/>
                                  </p:stCondLst>
                                  <p:childTnLst>
                                    <p:set>
                                      <p:cBhvr>
                                        <p:cTn id="205" dur="1" fill="hold">
                                          <p:stCondLst>
                                            <p:cond delay="0"/>
                                          </p:stCondLst>
                                        </p:cTn>
                                        <p:tgtEl>
                                          <p:spTgt spid="38">
                                            <p:txEl>
                                              <p:pRg st="1" end="1"/>
                                            </p:txEl>
                                          </p:spTgt>
                                        </p:tgtEl>
                                        <p:attrNameLst>
                                          <p:attrName>style.visibility</p:attrName>
                                        </p:attrNameLst>
                                      </p:cBhvr>
                                      <p:to>
                                        <p:strVal val="visible"/>
                                      </p:to>
                                    </p:set>
                                    <p:animEffect transition="in" filter="fade">
                                      <p:cBhvr>
                                        <p:cTn id="206" dur="500"/>
                                        <p:tgtEl>
                                          <p:spTgt spid="38">
                                            <p:txEl>
                                              <p:pRg st="1" end="1"/>
                                            </p:txEl>
                                          </p:spTgt>
                                        </p:tgtEl>
                                      </p:cBhvr>
                                    </p:animEffect>
                                  </p:childTnLst>
                                </p:cTn>
                              </p:par>
                            </p:childTnLst>
                          </p:cTn>
                        </p:par>
                        <p:par>
                          <p:cTn id="207" fill="hold">
                            <p:stCondLst>
                              <p:cond delay="1500"/>
                            </p:stCondLst>
                            <p:childTnLst>
                              <p:par>
                                <p:cTn id="208" presetID="10" presetClass="entr" presetSubtype="0" fill="hold" nodeType="afterEffect">
                                  <p:stCondLst>
                                    <p:cond delay="0"/>
                                  </p:stCondLst>
                                  <p:childTnLst>
                                    <p:set>
                                      <p:cBhvr>
                                        <p:cTn id="209" dur="1" fill="hold">
                                          <p:stCondLst>
                                            <p:cond delay="0"/>
                                          </p:stCondLst>
                                        </p:cTn>
                                        <p:tgtEl>
                                          <p:spTgt spid="38">
                                            <p:txEl>
                                              <p:pRg st="2" end="2"/>
                                            </p:txEl>
                                          </p:spTgt>
                                        </p:tgtEl>
                                        <p:attrNameLst>
                                          <p:attrName>style.visibility</p:attrName>
                                        </p:attrNameLst>
                                      </p:cBhvr>
                                      <p:to>
                                        <p:strVal val="visible"/>
                                      </p:to>
                                    </p:set>
                                    <p:animEffect transition="in" filter="fade">
                                      <p:cBhvr>
                                        <p:cTn id="210" dur="500"/>
                                        <p:tgtEl>
                                          <p:spTgt spid="38">
                                            <p:txEl>
                                              <p:pRg st="2" end="2"/>
                                            </p:txEl>
                                          </p:spTgt>
                                        </p:tgtEl>
                                      </p:cBhvr>
                                    </p:animEffect>
                                  </p:childTnLst>
                                </p:cTn>
                              </p:par>
                            </p:childTnLst>
                          </p:cTn>
                        </p:par>
                        <p:par>
                          <p:cTn id="211" fill="hold">
                            <p:stCondLst>
                              <p:cond delay="2000"/>
                            </p:stCondLst>
                            <p:childTnLst>
                              <p:par>
                                <p:cTn id="212" presetID="22" presetClass="entr" presetSubtype="1" fill="hold" nodeType="afterEffect">
                                  <p:stCondLst>
                                    <p:cond delay="0"/>
                                  </p:stCondLst>
                                  <p:childTnLst>
                                    <p:set>
                                      <p:cBhvr>
                                        <p:cTn id="213" dur="1" fill="hold">
                                          <p:stCondLst>
                                            <p:cond delay="0"/>
                                          </p:stCondLst>
                                        </p:cTn>
                                        <p:tgtEl>
                                          <p:spTgt spid="38">
                                            <p:txEl>
                                              <p:pRg st="3" end="3"/>
                                            </p:txEl>
                                          </p:spTgt>
                                        </p:tgtEl>
                                        <p:attrNameLst>
                                          <p:attrName>style.visibility</p:attrName>
                                        </p:attrNameLst>
                                      </p:cBhvr>
                                      <p:to>
                                        <p:strVal val="visible"/>
                                      </p:to>
                                    </p:set>
                                    <p:animEffect transition="in" filter="wipe(up)">
                                      <p:cBhvr>
                                        <p:cTn id="214" dur="1000"/>
                                        <p:tgtEl>
                                          <p:spTgt spid="38">
                                            <p:txEl>
                                              <p:pRg st="3" end="3"/>
                                            </p:txEl>
                                          </p:spTgt>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39"/>
                                        </p:tgtEl>
                                        <p:attrNameLst>
                                          <p:attrName>style.visibility</p:attrName>
                                        </p:attrNameLst>
                                      </p:cBhvr>
                                      <p:to>
                                        <p:strVal val="visible"/>
                                      </p:to>
                                    </p:set>
                                    <p:animEffect transition="in" filter="fade">
                                      <p:cBhvr>
                                        <p:cTn id="219" dur="500"/>
                                        <p:tgtEl>
                                          <p:spTgt spid="39"/>
                                        </p:tgtEl>
                                      </p:cBhvr>
                                    </p:animEffect>
                                  </p:childTnLst>
                                </p:cTn>
                              </p:par>
                            </p:childTnLst>
                          </p:cTn>
                        </p:par>
                        <p:par>
                          <p:cTn id="220" fill="hold">
                            <p:stCondLst>
                              <p:cond delay="500"/>
                            </p:stCondLst>
                            <p:childTnLst>
                              <p:par>
                                <p:cTn id="221" presetID="10" presetClass="entr" presetSubtype="0" fill="hold" nodeType="afterEffect">
                                  <p:stCondLst>
                                    <p:cond delay="0"/>
                                  </p:stCondLst>
                                  <p:childTnLst>
                                    <p:set>
                                      <p:cBhvr>
                                        <p:cTn id="222" dur="1" fill="hold">
                                          <p:stCondLst>
                                            <p:cond delay="0"/>
                                          </p:stCondLst>
                                        </p:cTn>
                                        <p:tgtEl>
                                          <p:spTgt spid="39">
                                            <p:txEl>
                                              <p:pRg st="0" end="0"/>
                                            </p:txEl>
                                          </p:spTgt>
                                        </p:tgtEl>
                                        <p:attrNameLst>
                                          <p:attrName>style.visibility</p:attrName>
                                        </p:attrNameLst>
                                      </p:cBhvr>
                                      <p:to>
                                        <p:strVal val="visible"/>
                                      </p:to>
                                    </p:set>
                                    <p:animEffect transition="in" filter="fade">
                                      <p:cBhvr>
                                        <p:cTn id="223" dur="500"/>
                                        <p:tgtEl>
                                          <p:spTgt spid="39">
                                            <p:txEl>
                                              <p:pRg st="0" end="0"/>
                                            </p:txEl>
                                          </p:spTgt>
                                        </p:tgtEl>
                                      </p:cBhvr>
                                    </p:animEffect>
                                  </p:childTnLst>
                                </p:cTn>
                              </p:par>
                            </p:childTnLst>
                          </p:cTn>
                        </p:par>
                        <p:par>
                          <p:cTn id="224" fill="hold">
                            <p:stCondLst>
                              <p:cond delay="1000"/>
                            </p:stCondLst>
                            <p:childTnLst>
                              <p:par>
                                <p:cTn id="225" presetID="10" presetClass="entr" presetSubtype="0" fill="hold" nodeType="afterEffect">
                                  <p:stCondLst>
                                    <p:cond delay="0"/>
                                  </p:stCondLst>
                                  <p:childTnLst>
                                    <p:set>
                                      <p:cBhvr>
                                        <p:cTn id="226" dur="1" fill="hold">
                                          <p:stCondLst>
                                            <p:cond delay="0"/>
                                          </p:stCondLst>
                                        </p:cTn>
                                        <p:tgtEl>
                                          <p:spTgt spid="39">
                                            <p:txEl>
                                              <p:pRg st="1" end="1"/>
                                            </p:txEl>
                                          </p:spTgt>
                                        </p:tgtEl>
                                        <p:attrNameLst>
                                          <p:attrName>style.visibility</p:attrName>
                                        </p:attrNameLst>
                                      </p:cBhvr>
                                      <p:to>
                                        <p:strVal val="visible"/>
                                      </p:to>
                                    </p:set>
                                    <p:animEffect transition="in" filter="fade">
                                      <p:cBhvr>
                                        <p:cTn id="227" dur="500"/>
                                        <p:tgtEl>
                                          <p:spTgt spid="39">
                                            <p:txEl>
                                              <p:pRg st="1" end="1"/>
                                            </p:txEl>
                                          </p:spTgt>
                                        </p:tgtEl>
                                      </p:cBhvr>
                                    </p:animEffect>
                                  </p:childTnLst>
                                </p:cTn>
                              </p:par>
                            </p:childTnLst>
                          </p:cTn>
                        </p:par>
                        <p:par>
                          <p:cTn id="228" fill="hold">
                            <p:stCondLst>
                              <p:cond delay="1500"/>
                            </p:stCondLst>
                            <p:childTnLst>
                              <p:par>
                                <p:cTn id="229" presetID="22" presetClass="entr" presetSubtype="1" fill="hold" nodeType="afterEffect">
                                  <p:stCondLst>
                                    <p:cond delay="0"/>
                                  </p:stCondLst>
                                  <p:childTnLst>
                                    <p:set>
                                      <p:cBhvr>
                                        <p:cTn id="230" dur="1" fill="hold">
                                          <p:stCondLst>
                                            <p:cond delay="0"/>
                                          </p:stCondLst>
                                        </p:cTn>
                                        <p:tgtEl>
                                          <p:spTgt spid="39">
                                            <p:txEl>
                                              <p:pRg st="2" end="2"/>
                                            </p:txEl>
                                          </p:spTgt>
                                        </p:tgtEl>
                                        <p:attrNameLst>
                                          <p:attrName>style.visibility</p:attrName>
                                        </p:attrNameLst>
                                      </p:cBhvr>
                                      <p:to>
                                        <p:strVal val="visible"/>
                                      </p:to>
                                    </p:set>
                                    <p:animEffect transition="in" filter="wipe(up)">
                                      <p:cBhvr>
                                        <p:cTn id="231" dur="10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0" grpId="0" animBg="1"/>
      <p:bldP spid="29" grpId="0" animBg="1"/>
      <p:bldP spid="30" grpId="0"/>
      <p:bldP spid="31" grpId="0"/>
      <p:bldP spid="32" grpId="0"/>
      <p:bldP spid="35" grpId="0" animBg="1"/>
      <p:bldP spid="36" grpId="0"/>
      <p:bldP spid="37" grpId="0"/>
      <p:bldP spid="39" grpId="0"/>
      <p:bldP spid="41" grpId="0" animBg="1"/>
      <p:bldP spid="41" grpId="1" animBg="1"/>
      <p:bldP spid="41" grpId="2" animBg="1"/>
      <p:bldP spid="42" grpId="0" animBg="1"/>
      <p:bldP spid="42" grpId="1" animBg="1"/>
      <p:bldP spid="42" grpId="2" animBg="1"/>
      <p:bldP spid="43" grpId="0" animBg="1"/>
      <p:bldP spid="54" grpId="0"/>
      <p:bldP spid="38" grpId="0"/>
      <p:bldP spid="44" grpId="0" animBg="1"/>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11334750" cy="1311999"/>
          </a:xfrm>
        </p:spPr>
        <p:txBody>
          <a:bodyPr>
            <a:normAutofit/>
          </a:bodyPr>
          <a:lstStyle/>
          <a:p>
            <a:r>
              <a:rPr lang="nb-NO" sz="2700" dirty="0"/>
              <a:t>Fastsettelse av </a:t>
            </a:r>
            <a:r>
              <a:rPr lang="nb-NO" sz="2700" dirty="0" smtClean="0"/>
              <a:t>grenseverdier – </a:t>
            </a:r>
            <a:r>
              <a:rPr lang="nb-NO" sz="2700" dirty="0"/>
              <a:t>v</a:t>
            </a:r>
            <a:r>
              <a:rPr lang="nb-NO" sz="2700" dirty="0" smtClean="0"/>
              <a:t>ibrasjoner </a:t>
            </a:r>
            <a:r>
              <a:rPr lang="nb-NO" sz="2700" dirty="0"/>
              <a:t>og støt</a:t>
            </a:r>
          </a:p>
        </p:txBody>
      </p:sp>
      <p:sp>
        <p:nvSpPr>
          <p:cNvPr id="3" name="Plassholder for innhold 2"/>
          <p:cNvSpPr>
            <a:spLocks noGrp="1"/>
          </p:cNvSpPr>
          <p:nvPr>
            <p:ph idx="1"/>
          </p:nvPr>
        </p:nvSpPr>
        <p:spPr>
          <a:xfrm>
            <a:off x="695325" y="1563915"/>
            <a:ext cx="11334751" cy="4060824"/>
          </a:xfrm>
        </p:spPr>
        <p:txBody>
          <a:bodyPr/>
          <a:lstStyle/>
          <a:p>
            <a:r>
              <a:rPr lang="nb-NO" sz="1800" dirty="0" smtClean="0"/>
              <a:t>Bygningsbesiktigelse utføres innenfor angitt sone, 100 meter radius</a:t>
            </a:r>
          </a:p>
        </p:txBody>
      </p:sp>
      <p:sp>
        <p:nvSpPr>
          <p:cNvPr id="4" name="Plassholder for dato 3"/>
          <p:cNvSpPr>
            <a:spLocks noGrp="1"/>
          </p:cNvSpPr>
          <p:nvPr>
            <p:ph type="dt" sz="half" idx="10"/>
          </p:nvPr>
        </p:nvSpPr>
        <p:spPr/>
        <p:txBody>
          <a:bodyPr/>
          <a:lstStyle/>
          <a:p>
            <a:fld id="{C20DE0DF-BE6B-D248-92A9-54242D212695}" type="datetime1">
              <a:rPr lang="nb-NO" smtClean="0"/>
              <a:t>10.02.2021</a:t>
            </a:fld>
            <a:endParaRPr lang="nb-NO" dirty="0"/>
          </a:p>
        </p:txBody>
      </p:sp>
      <p:sp>
        <p:nvSpPr>
          <p:cNvPr id="5" name="Plassholder for lysbildenummer 4"/>
          <p:cNvSpPr>
            <a:spLocks noGrp="1"/>
          </p:cNvSpPr>
          <p:nvPr>
            <p:ph type="sldNum" sz="quarter" idx="12"/>
          </p:nvPr>
        </p:nvSpPr>
        <p:spPr/>
        <p:txBody>
          <a:bodyPr/>
          <a:lstStyle/>
          <a:p>
            <a:fld id="{8ACEFDFC-287E-0A4D-81A7-6CC8C070690D}" type="slidenum">
              <a:rPr lang="nb-NO" smtClean="0"/>
              <a:t>25</a:t>
            </a:fld>
            <a:endParaRPr lang="nb-NO" dirty="0"/>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331" y="2032000"/>
            <a:ext cx="9178019" cy="4625477"/>
          </a:xfrm>
          <a:prstGeom prst="rect">
            <a:avLst/>
          </a:prstGeom>
        </p:spPr>
      </p:pic>
    </p:spTree>
    <p:extLst>
      <p:ext uri="{BB962C8B-B14F-4D97-AF65-F5344CB8AC3E}">
        <p14:creationId xmlns:p14="http://schemas.microsoft.com/office/powerpoint/2010/main" val="2213702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BEA1E6E-7396-D947-B7D4-3C28AC8256AC}"/>
              </a:ext>
            </a:extLst>
          </p:cNvPr>
          <p:cNvSpPr>
            <a:spLocks noGrp="1"/>
          </p:cNvSpPr>
          <p:nvPr>
            <p:ph type="title"/>
          </p:nvPr>
        </p:nvSpPr>
        <p:spPr>
          <a:xfrm>
            <a:off x="695325" y="720001"/>
            <a:ext cx="7397641" cy="1311999"/>
          </a:xfrm>
        </p:spPr>
        <p:txBody>
          <a:bodyPr>
            <a:noAutofit/>
          </a:bodyPr>
          <a:lstStyle/>
          <a:p>
            <a:r>
              <a:rPr lang="nb-NO" sz="4000" dirty="0" smtClean="0">
                <a:solidFill>
                  <a:schemeClr val="accent1"/>
                </a:solidFill>
              </a:rPr>
              <a:t>Traséen og stasjoner</a:t>
            </a:r>
            <a:endParaRPr lang="nb-NO" sz="4000" dirty="0">
              <a:solidFill>
                <a:schemeClr val="accent1"/>
              </a:solidFill>
            </a:endParaRPr>
          </a:p>
        </p:txBody>
      </p:sp>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a:xfrm>
            <a:off x="10190692" y="6292352"/>
            <a:ext cx="1339850" cy="365125"/>
          </a:xfrm>
        </p:spPr>
        <p:txBody>
          <a:bodyPr/>
          <a:lstStyle/>
          <a:p>
            <a:fld id="{C20DE0DF-BE6B-D248-92A9-54242D212695}" type="datetime1">
              <a:rPr lang="nb-NO" smtClean="0">
                <a:solidFill>
                  <a:schemeClr val="accent1"/>
                </a:solidFill>
              </a:rPr>
              <a:t>10.02.2021</a:t>
            </a:fld>
            <a:endParaRPr lang="nb-NO" dirty="0">
              <a:solidFill>
                <a:schemeClr val="accent1"/>
              </a:solidFill>
            </a:endParaRPr>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solidFill>
                  <a:schemeClr val="accent1"/>
                </a:solidFill>
              </a:rPr>
              <a:t>3</a:t>
            </a:fld>
            <a:endParaRPr lang="nb-NO" dirty="0">
              <a:solidFill>
                <a:schemeClr val="accent1"/>
              </a:solidFill>
            </a:endParaRPr>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813" y="1514737"/>
            <a:ext cx="6550841" cy="4603063"/>
          </a:xfrm>
          <a:prstGeom prst="rect">
            <a:avLst/>
          </a:prstGeom>
          <a:ln w="38100">
            <a:solidFill>
              <a:schemeClr val="accent1"/>
            </a:solidFill>
          </a:ln>
        </p:spPr>
      </p:pic>
    </p:spTree>
    <p:extLst>
      <p:ext uri="{BB962C8B-B14F-4D97-AF65-F5344CB8AC3E}">
        <p14:creationId xmlns:p14="http://schemas.microsoft.com/office/powerpoint/2010/main" val="2767978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FA687B-005B-440B-B1F3-F94316A02734}"/>
              </a:ext>
            </a:extLst>
          </p:cNvPr>
          <p:cNvSpPr>
            <a:spLocks noGrp="1"/>
          </p:cNvSpPr>
          <p:nvPr>
            <p:ph type="title"/>
          </p:nvPr>
        </p:nvSpPr>
        <p:spPr/>
        <p:txBody>
          <a:bodyPr/>
          <a:lstStyle/>
          <a:p>
            <a:r>
              <a:rPr lang="nb-NO" dirty="0">
                <a:solidFill>
                  <a:schemeClr val="accent1"/>
                </a:solidFill>
              </a:rPr>
              <a:t>Kommunikasjon Fornebubanen </a:t>
            </a:r>
          </a:p>
        </p:txBody>
      </p:sp>
      <p:sp>
        <p:nvSpPr>
          <p:cNvPr id="4" name="Plassholder for innhold 3">
            <a:extLst>
              <a:ext uri="{FF2B5EF4-FFF2-40B4-BE49-F238E27FC236}">
                <a16:creationId xmlns:a16="http://schemas.microsoft.com/office/drawing/2014/main" id="{B1AC97C0-AB68-47B7-9C18-928322FE18B1}"/>
              </a:ext>
            </a:extLst>
          </p:cNvPr>
          <p:cNvSpPr>
            <a:spLocks noGrp="1"/>
          </p:cNvSpPr>
          <p:nvPr>
            <p:ph sz="half" idx="2"/>
          </p:nvPr>
        </p:nvSpPr>
        <p:spPr>
          <a:xfrm>
            <a:off x="678979" y="1618958"/>
            <a:ext cx="7314791" cy="4264605"/>
          </a:xfrm>
        </p:spPr>
        <p:txBody>
          <a:bodyPr/>
          <a:lstStyle/>
          <a:p>
            <a:pPr>
              <a:spcAft>
                <a:spcPts val="0"/>
              </a:spcAft>
            </a:pPr>
            <a:r>
              <a:rPr lang="nb-NO" dirty="0">
                <a:ea typeface="Calibri" panose="020F0502020204030204" pitchFamily="34" charset="0"/>
              </a:rPr>
              <a:t>Forutsigbar informasjon til naboer og andre interesserte</a:t>
            </a:r>
          </a:p>
          <a:p>
            <a:pPr>
              <a:spcAft>
                <a:spcPts val="0"/>
              </a:spcAft>
            </a:pPr>
            <a:r>
              <a:rPr lang="nb-NO" dirty="0">
                <a:ea typeface="Calibri" panose="020F0502020204030204" pitchFamily="34" charset="0"/>
              </a:rPr>
              <a:t>Ute i god tid</a:t>
            </a:r>
          </a:p>
          <a:p>
            <a:pPr>
              <a:spcAft>
                <a:spcPts val="0"/>
              </a:spcAft>
            </a:pPr>
            <a:r>
              <a:rPr lang="nb-NO" dirty="0">
                <a:ea typeface="Calibri" panose="020F0502020204030204" pitchFamily="34" charset="0"/>
              </a:rPr>
              <a:t>Digital kommunikasjon</a:t>
            </a:r>
          </a:p>
          <a:p>
            <a:pPr>
              <a:spcAft>
                <a:spcPts val="0"/>
              </a:spcAft>
            </a:pPr>
            <a:r>
              <a:rPr lang="nb-NO" dirty="0">
                <a:ea typeface="Calibri" panose="020F0502020204030204" pitchFamily="34" charset="0"/>
              </a:rPr>
              <a:t>Godt synlige anleggsplasser – HMS og sikkerhet </a:t>
            </a:r>
          </a:p>
          <a:p>
            <a:pPr>
              <a:spcAft>
                <a:spcPts val="0"/>
              </a:spcAft>
            </a:pPr>
            <a:r>
              <a:rPr lang="nb-NO" dirty="0" smtClean="0">
                <a:ea typeface="Calibri" panose="020F0502020204030204" pitchFamily="34" charset="0"/>
              </a:rPr>
              <a:t>Eget </a:t>
            </a:r>
            <a:r>
              <a:rPr lang="nb-NO" dirty="0">
                <a:ea typeface="Calibri" panose="020F0502020204030204" pitchFamily="34" charset="0"/>
              </a:rPr>
              <a:t>opplegg for alternativ overnatting</a:t>
            </a:r>
          </a:p>
          <a:p>
            <a:pPr>
              <a:spcAft>
                <a:spcPts val="0"/>
              </a:spcAft>
            </a:pPr>
            <a:r>
              <a:rPr lang="nb-NO" dirty="0">
                <a:ea typeface="Calibri" panose="020F0502020204030204" pitchFamily="34" charset="0"/>
              </a:rPr>
              <a:t>Kontakter de mest berørte i </a:t>
            </a:r>
            <a:r>
              <a:rPr lang="nb-NO" dirty="0" smtClean="0">
                <a:ea typeface="Calibri" panose="020F0502020204030204" pitchFamily="34" charset="0"/>
              </a:rPr>
              <a:t>forkant</a:t>
            </a:r>
          </a:p>
          <a:p>
            <a:pPr>
              <a:spcAft>
                <a:spcPts val="0"/>
              </a:spcAft>
            </a:pPr>
            <a:r>
              <a:rPr lang="nb-NO" dirty="0" smtClean="0">
                <a:ea typeface="Calibri" panose="020F0502020204030204" pitchFamily="34" charset="0"/>
              </a:rPr>
              <a:t>Har du spørsmål?</a:t>
            </a:r>
          </a:p>
          <a:p>
            <a:pPr>
              <a:spcAft>
                <a:spcPts val="0"/>
              </a:spcAft>
            </a:pPr>
            <a:r>
              <a:rPr lang="nb-NO" dirty="0" smtClean="0">
                <a:ea typeface="Calibri" panose="020F0502020204030204" pitchFamily="34" charset="0"/>
              </a:rPr>
              <a:t>Kontakt: </a:t>
            </a:r>
            <a:r>
              <a:rPr lang="nb-NO" dirty="0" smtClean="0">
                <a:ea typeface="Calibri" panose="020F0502020204030204" pitchFamily="34" charset="0"/>
                <a:hlinkClick r:id="rId3"/>
              </a:rPr>
              <a:t>kommunikasjon@fob.oslo.kommune.no</a:t>
            </a:r>
            <a:endParaRPr lang="nb-NO" dirty="0" smtClean="0">
              <a:ea typeface="Calibri" panose="020F0502020204030204" pitchFamily="34" charset="0"/>
            </a:endParaRPr>
          </a:p>
          <a:p>
            <a:pPr>
              <a:spcAft>
                <a:spcPts val="0"/>
              </a:spcAft>
            </a:pPr>
            <a:endParaRPr lang="nb-NO" dirty="0">
              <a:ea typeface="Calibri" panose="020F0502020204030204" pitchFamily="34" charset="0"/>
            </a:endParaRPr>
          </a:p>
          <a:p>
            <a:pPr marL="0" indent="0">
              <a:spcAft>
                <a:spcPts val="0"/>
              </a:spcAft>
              <a:buNone/>
            </a:pPr>
            <a:endParaRPr lang="nb-NO" sz="1800" dirty="0">
              <a:ea typeface="Calibri" panose="020F0502020204030204" pitchFamily="34" charset="0"/>
            </a:endParaRPr>
          </a:p>
          <a:p>
            <a:pPr>
              <a:spcAft>
                <a:spcPts val="0"/>
              </a:spcAft>
            </a:pPr>
            <a:endParaRPr lang="nb-NO" sz="1800" dirty="0">
              <a:ea typeface="Calibri" panose="020F0502020204030204" pitchFamily="34" charset="0"/>
            </a:endParaRPr>
          </a:p>
          <a:p>
            <a:pPr marL="0" indent="0">
              <a:spcAft>
                <a:spcPts val="0"/>
              </a:spcAft>
              <a:buNone/>
            </a:pPr>
            <a:r>
              <a:rPr lang="nb-NO" sz="1800" dirty="0">
                <a:ea typeface="Calibri" panose="020F0502020204030204" pitchFamily="34" charset="0"/>
              </a:rPr>
              <a:t> </a:t>
            </a:r>
          </a:p>
          <a:p>
            <a:pPr marL="0" indent="0">
              <a:buNone/>
            </a:pPr>
            <a:endParaRPr lang="nb-NO" sz="1800" dirty="0"/>
          </a:p>
          <a:p>
            <a:pPr marL="0" indent="0">
              <a:buNone/>
            </a:pPr>
            <a:endParaRPr lang="nb-NO" dirty="0"/>
          </a:p>
          <a:p>
            <a:endParaRPr lang="nb-NO" dirty="0"/>
          </a:p>
        </p:txBody>
      </p:sp>
      <p:sp>
        <p:nvSpPr>
          <p:cNvPr id="5" name="Plassholder for dato 4">
            <a:extLst>
              <a:ext uri="{FF2B5EF4-FFF2-40B4-BE49-F238E27FC236}">
                <a16:creationId xmlns:a16="http://schemas.microsoft.com/office/drawing/2014/main" id="{762E76A1-820A-4AB6-8E4F-54756E4248F4}"/>
              </a:ext>
            </a:extLst>
          </p:cNvPr>
          <p:cNvSpPr>
            <a:spLocks noGrp="1"/>
          </p:cNvSpPr>
          <p:nvPr>
            <p:ph type="dt" sz="half" idx="10"/>
          </p:nvPr>
        </p:nvSpPr>
        <p:spPr/>
        <p:txBody>
          <a:bodyPr/>
          <a:lstStyle/>
          <a:p>
            <a:fld id="{81931E7B-50BA-9449-91F9-9A9201D90364}" type="datetime1">
              <a:rPr lang="nb-NO" smtClean="0"/>
              <a:t>10.02.2021</a:t>
            </a:fld>
            <a:endParaRPr lang="nb-NO" dirty="0"/>
          </a:p>
        </p:txBody>
      </p:sp>
      <p:sp>
        <p:nvSpPr>
          <p:cNvPr id="6" name="Plassholder for lysbildenummer 5">
            <a:extLst>
              <a:ext uri="{FF2B5EF4-FFF2-40B4-BE49-F238E27FC236}">
                <a16:creationId xmlns:a16="http://schemas.microsoft.com/office/drawing/2014/main" id="{B7E7C85B-5A15-4B0F-90F8-80885A111125}"/>
              </a:ext>
            </a:extLst>
          </p:cNvPr>
          <p:cNvSpPr>
            <a:spLocks noGrp="1"/>
          </p:cNvSpPr>
          <p:nvPr>
            <p:ph type="sldNum" sz="quarter" idx="12"/>
          </p:nvPr>
        </p:nvSpPr>
        <p:spPr/>
        <p:txBody>
          <a:bodyPr/>
          <a:lstStyle/>
          <a:p>
            <a:fld id="{8ACEFDFC-287E-0A4D-81A7-6CC8C070690D}" type="slidenum">
              <a:rPr lang="nb-NO" smtClean="0"/>
              <a:t>4</a:t>
            </a:fld>
            <a:endParaRPr lang="nb-NO" dirty="0"/>
          </a:p>
        </p:txBody>
      </p:sp>
      <p:pic>
        <p:nvPicPr>
          <p:cNvPr id="3" name="Bilde 2">
            <a:extLst>
              <a:ext uri="{FF2B5EF4-FFF2-40B4-BE49-F238E27FC236}">
                <a16:creationId xmlns:a16="http://schemas.microsoft.com/office/drawing/2014/main" id="{5ADC6AB2-CEDE-4D1D-A86B-0C59083B83D1}"/>
              </a:ext>
            </a:extLst>
          </p:cNvPr>
          <p:cNvPicPr>
            <a:picLocks noChangeAspect="1"/>
          </p:cNvPicPr>
          <p:nvPr/>
        </p:nvPicPr>
        <p:blipFill>
          <a:blip r:embed="rId4"/>
          <a:stretch>
            <a:fillRect/>
          </a:stretch>
        </p:blipFill>
        <p:spPr>
          <a:xfrm>
            <a:off x="7993770" y="3429000"/>
            <a:ext cx="3519251" cy="2581428"/>
          </a:xfrm>
          <a:prstGeom prst="rect">
            <a:avLst/>
          </a:prstGeom>
        </p:spPr>
      </p:pic>
    </p:spTree>
    <p:extLst>
      <p:ext uri="{BB962C8B-B14F-4D97-AF65-F5344CB8AC3E}">
        <p14:creationId xmlns:p14="http://schemas.microsoft.com/office/powerpoint/2010/main" val="1726377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FB0378-52EA-4BAB-AED6-5E6493DD68CF}"/>
              </a:ext>
            </a:extLst>
          </p:cNvPr>
          <p:cNvSpPr>
            <a:spLocks noGrp="1"/>
          </p:cNvSpPr>
          <p:nvPr>
            <p:ph type="title"/>
          </p:nvPr>
        </p:nvSpPr>
        <p:spPr/>
        <p:txBody>
          <a:bodyPr/>
          <a:lstStyle/>
          <a:p>
            <a:r>
              <a:rPr lang="nb-NO" dirty="0">
                <a:solidFill>
                  <a:schemeClr val="accent1"/>
                </a:solidFill>
              </a:rPr>
              <a:t>Kanaler</a:t>
            </a:r>
          </a:p>
        </p:txBody>
      </p:sp>
      <p:sp>
        <p:nvSpPr>
          <p:cNvPr id="3" name="Plassholder for innhold 2">
            <a:extLst>
              <a:ext uri="{FF2B5EF4-FFF2-40B4-BE49-F238E27FC236}">
                <a16:creationId xmlns:a16="http://schemas.microsoft.com/office/drawing/2014/main" id="{F0B498CA-2AED-48C4-8A53-450BF26EDF6A}"/>
              </a:ext>
            </a:extLst>
          </p:cNvPr>
          <p:cNvSpPr>
            <a:spLocks noGrp="1"/>
          </p:cNvSpPr>
          <p:nvPr>
            <p:ph sz="half" idx="1"/>
          </p:nvPr>
        </p:nvSpPr>
        <p:spPr>
          <a:xfrm>
            <a:off x="695324" y="1144610"/>
            <a:ext cx="5859896" cy="5265815"/>
          </a:xfrm>
        </p:spPr>
        <p:txBody>
          <a:bodyPr>
            <a:normAutofit/>
          </a:bodyPr>
          <a:lstStyle/>
          <a:p>
            <a:pPr marL="0" indent="0">
              <a:buNone/>
            </a:pPr>
            <a:endParaRPr lang="nb-NO" dirty="0"/>
          </a:p>
          <a:p>
            <a:r>
              <a:rPr lang="nb-NO" dirty="0"/>
              <a:t>Hjemmeside </a:t>
            </a:r>
          </a:p>
          <a:p>
            <a:r>
              <a:rPr lang="nb-NO" dirty="0"/>
              <a:t>Facebook – </a:t>
            </a:r>
            <a:r>
              <a:rPr lang="nb-NO" dirty="0" err="1" smtClean="0"/>
              <a:t>Instagram</a:t>
            </a:r>
            <a:r>
              <a:rPr lang="nb-NO" dirty="0"/>
              <a:t> </a:t>
            </a:r>
            <a:r>
              <a:rPr lang="nb-NO" dirty="0" smtClean="0"/>
              <a:t>– </a:t>
            </a:r>
            <a:r>
              <a:rPr lang="nb-NO" dirty="0" err="1" smtClean="0"/>
              <a:t>LinkedIn</a:t>
            </a:r>
            <a:endParaRPr lang="nb-NO" dirty="0" smtClean="0"/>
          </a:p>
          <a:p>
            <a:r>
              <a:rPr lang="nb-NO" dirty="0" smtClean="0"/>
              <a:t>Publikumsmodell</a:t>
            </a:r>
            <a:endParaRPr lang="nb-NO" dirty="0"/>
          </a:p>
          <a:p>
            <a:r>
              <a:rPr lang="nb-NO" dirty="0" smtClean="0"/>
              <a:t>Nyhetsbrev</a:t>
            </a:r>
            <a:endParaRPr lang="nb-NO" dirty="0"/>
          </a:p>
          <a:p>
            <a:r>
              <a:rPr lang="nb-NO" dirty="0"/>
              <a:t>SMS-varsling</a:t>
            </a:r>
          </a:p>
          <a:p>
            <a:r>
              <a:rPr lang="nb-NO" dirty="0" smtClean="0"/>
              <a:t>Nabomøter </a:t>
            </a:r>
            <a:r>
              <a:rPr lang="nb-NO" dirty="0"/>
              <a:t>lokalt</a:t>
            </a:r>
          </a:p>
          <a:p>
            <a:r>
              <a:rPr lang="nb-NO" dirty="0"/>
              <a:t>Lokale arrangementer og seminarer</a:t>
            </a:r>
          </a:p>
          <a:p>
            <a:pPr marL="0" indent="0">
              <a:buNone/>
            </a:pPr>
            <a:endParaRPr lang="nb-NO" dirty="0"/>
          </a:p>
          <a:p>
            <a:pPr marL="0" indent="0">
              <a:buNone/>
            </a:pPr>
            <a:endParaRPr lang="nb-NO" dirty="0"/>
          </a:p>
        </p:txBody>
      </p:sp>
      <p:sp>
        <p:nvSpPr>
          <p:cNvPr id="5" name="Plassholder for dato 4">
            <a:extLst>
              <a:ext uri="{FF2B5EF4-FFF2-40B4-BE49-F238E27FC236}">
                <a16:creationId xmlns:a16="http://schemas.microsoft.com/office/drawing/2014/main" id="{38A840F9-1140-4D01-96C1-DFFBECAF75B8}"/>
              </a:ext>
            </a:extLst>
          </p:cNvPr>
          <p:cNvSpPr>
            <a:spLocks noGrp="1"/>
          </p:cNvSpPr>
          <p:nvPr>
            <p:ph type="dt" sz="half" idx="10"/>
          </p:nvPr>
        </p:nvSpPr>
        <p:spPr/>
        <p:txBody>
          <a:bodyPr/>
          <a:lstStyle/>
          <a:p>
            <a:fld id="{81931E7B-50BA-9449-91F9-9A9201D90364}" type="datetime1">
              <a:rPr lang="nb-NO" smtClean="0"/>
              <a:t>10.02.2021</a:t>
            </a:fld>
            <a:endParaRPr lang="nb-NO"/>
          </a:p>
        </p:txBody>
      </p:sp>
      <p:sp>
        <p:nvSpPr>
          <p:cNvPr id="6" name="Plassholder for lysbildenummer 5">
            <a:extLst>
              <a:ext uri="{FF2B5EF4-FFF2-40B4-BE49-F238E27FC236}">
                <a16:creationId xmlns:a16="http://schemas.microsoft.com/office/drawing/2014/main" id="{955F0D15-6FDE-44D3-9975-EA78CE22A54D}"/>
              </a:ext>
            </a:extLst>
          </p:cNvPr>
          <p:cNvSpPr>
            <a:spLocks noGrp="1"/>
          </p:cNvSpPr>
          <p:nvPr>
            <p:ph type="sldNum" sz="quarter" idx="12"/>
          </p:nvPr>
        </p:nvSpPr>
        <p:spPr/>
        <p:txBody>
          <a:bodyPr/>
          <a:lstStyle/>
          <a:p>
            <a:fld id="{8ACEFDFC-287E-0A4D-81A7-6CC8C070690D}" type="slidenum">
              <a:rPr lang="nb-NO" smtClean="0"/>
              <a:t>5</a:t>
            </a:fld>
            <a:endParaRPr lang="nb-NO"/>
          </a:p>
        </p:txBody>
      </p:sp>
      <p:pic>
        <p:nvPicPr>
          <p:cNvPr id="12" name="Bilde 11">
            <a:extLst>
              <a:ext uri="{FF2B5EF4-FFF2-40B4-BE49-F238E27FC236}">
                <a16:creationId xmlns:a16="http://schemas.microsoft.com/office/drawing/2014/main" id="{DCAEF696-0D13-4B5B-B58B-5A1C85A91816}"/>
              </a:ext>
            </a:extLst>
          </p:cNvPr>
          <p:cNvPicPr>
            <a:picLocks noChangeAspect="1"/>
          </p:cNvPicPr>
          <p:nvPr/>
        </p:nvPicPr>
        <p:blipFill>
          <a:blip r:embed="rId2"/>
          <a:stretch>
            <a:fillRect/>
          </a:stretch>
        </p:blipFill>
        <p:spPr>
          <a:xfrm>
            <a:off x="6095999" y="788173"/>
            <a:ext cx="5924020" cy="2775731"/>
          </a:xfrm>
          <a:prstGeom prst="rect">
            <a:avLst/>
          </a:prstGeom>
        </p:spPr>
      </p:pic>
      <p:pic>
        <p:nvPicPr>
          <p:cNvPr id="8" name="Plassholder for innhold 7">
            <a:extLst>
              <a:ext uri="{FF2B5EF4-FFF2-40B4-BE49-F238E27FC236}">
                <a16:creationId xmlns:a16="http://schemas.microsoft.com/office/drawing/2014/main" id="{CF520363-E597-4452-B83E-BEE18CCB76CE}"/>
              </a:ext>
            </a:extLst>
          </p:cNvPr>
          <p:cNvPicPr>
            <a:picLocks noGrp="1" noChangeAspect="1"/>
          </p:cNvPicPr>
          <p:nvPr>
            <p:ph sz="half" idx="2"/>
          </p:nvPr>
        </p:nvPicPr>
        <p:blipFill>
          <a:blip r:embed="rId3"/>
          <a:stretch>
            <a:fillRect/>
          </a:stretch>
        </p:blipFill>
        <p:spPr>
          <a:xfrm>
            <a:off x="6555221" y="3795360"/>
            <a:ext cx="5030813" cy="2274467"/>
          </a:xfrm>
          <a:prstGeom prst="rect">
            <a:avLst/>
          </a:prstGeom>
        </p:spPr>
      </p:pic>
    </p:spTree>
    <p:extLst>
      <p:ext uri="{BB962C8B-B14F-4D97-AF65-F5344CB8AC3E}">
        <p14:creationId xmlns:p14="http://schemas.microsoft.com/office/powerpoint/2010/main" val="3539858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4D766B14-D201-5E43-92B4-5BFC4FDF65D3}" type="datetime1">
              <a:rPr lang="nb-NO" smtClean="0"/>
              <a:t>10.02.2021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6</a:t>
            </a:fld>
            <a:endParaRPr lang="nb-NO"/>
          </a:p>
        </p:txBody>
      </p:sp>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7" y="186741"/>
            <a:ext cx="11960758" cy="6470736"/>
          </a:xfrm>
          <a:prstGeom prst="rect">
            <a:avLst/>
          </a:prstGeom>
        </p:spPr>
      </p:pic>
    </p:spTree>
    <p:extLst>
      <p:ext uri="{BB962C8B-B14F-4D97-AF65-F5344CB8AC3E}">
        <p14:creationId xmlns:p14="http://schemas.microsoft.com/office/powerpoint/2010/main" val="2167530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endParaRPr lang="nb-NO" dirty="0"/>
          </a:p>
        </p:txBody>
      </p:sp>
      <p:sp>
        <p:nvSpPr>
          <p:cNvPr id="5" name="Plassholder for innhold 4"/>
          <p:cNvSpPr>
            <a:spLocks noGrp="1"/>
          </p:cNvSpPr>
          <p:nvPr>
            <p:ph idx="1"/>
          </p:nvPr>
        </p:nvSpPr>
        <p:spPr/>
        <p:txBody>
          <a:bodyPr/>
          <a:lstStyle/>
          <a:p>
            <a:endParaRPr lang="nb-NO" dirty="0"/>
          </a:p>
        </p:txBody>
      </p:sp>
      <p:pic>
        <p:nvPicPr>
          <p:cNvPr id="8" name="Bilde 7"/>
          <p:cNvPicPr>
            <a:picLocks noChangeAspect="1"/>
          </p:cNvPicPr>
          <p:nvPr/>
        </p:nvPicPr>
        <p:blipFill>
          <a:blip r:embed="rId2"/>
          <a:stretch>
            <a:fillRect/>
          </a:stretch>
        </p:blipFill>
        <p:spPr>
          <a:xfrm>
            <a:off x="636773" y="365125"/>
            <a:ext cx="10918453" cy="6047386"/>
          </a:xfrm>
          <a:prstGeom prst="rect">
            <a:avLst/>
          </a:prstGeom>
        </p:spPr>
      </p:pic>
    </p:spTree>
    <p:extLst>
      <p:ext uri="{BB962C8B-B14F-4D97-AF65-F5344CB8AC3E}">
        <p14:creationId xmlns:p14="http://schemas.microsoft.com/office/powerpoint/2010/main" val="2939934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8409EA-AD51-C642-9D05-16BDCA946A79}"/>
              </a:ext>
            </a:extLst>
          </p:cNvPr>
          <p:cNvSpPr>
            <a:spLocks noGrp="1"/>
          </p:cNvSpPr>
          <p:nvPr>
            <p:ph type="title"/>
          </p:nvPr>
        </p:nvSpPr>
        <p:spPr/>
        <p:txBody>
          <a:bodyPr/>
          <a:lstStyle/>
          <a:p>
            <a:r>
              <a:rPr lang="nb-NO" dirty="0" smtClean="0"/>
              <a:t>Tunnel Vækerø - Skøyen</a:t>
            </a:r>
            <a:endParaRPr lang="nb-NO" dirty="0"/>
          </a:p>
        </p:txBody>
      </p:sp>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t>10.02.2021</a:t>
            </a:fld>
            <a:endParaRPr lang="nb-NO" dirty="0"/>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t>8</a:t>
            </a:fld>
            <a:endParaRPr lang="nb-NO" dirty="0"/>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0404"/>
            <a:ext cx="12050829" cy="3077596"/>
          </a:xfrm>
          <a:prstGeom prst="rect">
            <a:avLst/>
          </a:prstGeom>
        </p:spPr>
      </p:pic>
      <p:sp>
        <p:nvSpPr>
          <p:cNvPr id="8" name="TekstSylinder 7"/>
          <p:cNvSpPr txBox="1"/>
          <p:nvPr/>
        </p:nvSpPr>
        <p:spPr>
          <a:xfrm>
            <a:off x="695326" y="1588868"/>
            <a:ext cx="2776722" cy="646331"/>
          </a:xfrm>
          <a:prstGeom prst="rect">
            <a:avLst/>
          </a:prstGeom>
          <a:noFill/>
        </p:spPr>
        <p:txBody>
          <a:bodyPr wrap="none" rtlCol="0">
            <a:spAutoFit/>
          </a:bodyPr>
          <a:lstStyle/>
          <a:p>
            <a:pPr algn="l"/>
            <a:r>
              <a:rPr lang="nb-NO" dirty="0" smtClean="0"/>
              <a:t>Oppstart: Januar 2023</a:t>
            </a:r>
          </a:p>
          <a:p>
            <a:pPr algn="l"/>
            <a:r>
              <a:rPr lang="nb-NO" dirty="0" smtClean="0"/>
              <a:t>Ferdig: August 2024</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50569" y="88963"/>
            <a:ext cx="6570845" cy="4274000"/>
          </a:xfrm>
        </p:spPr>
      </p:pic>
    </p:spTree>
    <p:extLst>
      <p:ext uri="{BB962C8B-B14F-4D97-AF65-F5344CB8AC3E}">
        <p14:creationId xmlns:p14="http://schemas.microsoft.com/office/powerpoint/2010/main" val="1810704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Tunnel </a:t>
            </a:r>
            <a:br>
              <a:rPr lang="nb-NO" dirty="0" smtClean="0"/>
            </a:br>
            <a:r>
              <a:rPr lang="nb-NO" dirty="0" smtClean="0"/>
              <a:t>Skøyen - Majorstuen</a:t>
            </a:r>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10.02.2021</a:t>
            </a:fld>
            <a:endParaRPr lang="nb-NO" dirty="0"/>
          </a:p>
        </p:txBody>
      </p:sp>
      <p:sp>
        <p:nvSpPr>
          <p:cNvPr id="5" name="Plassholder for lysbildenummer 4"/>
          <p:cNvSpPr>
            <a:spLocks noGrp="1"/>
          </p:cNvSpPr>
          <p:nvPr>
            <p:ph type="sldNum" sz="quarter" idx="12"/>
          </p:nvPr>
        </p:nvSpPr>
        <p:spPr/>
        <p:txBody>
          <a:bodyPr/>
          <a:lstStyle/>
          <a:p>
            <a:fld id="{8ACEFDFC-287E-0A4D-81A7-6CC8C070690D}" type="slidenum">
              <a:rPr lang="nb-NO" smtClean="0"/>
              <a:t>9</a:t>
            </a:fld>
            <a:endParaRPr lang="nb-NO" dirty="0"/>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6" y="3865415"/>
            <a:ext cx="11461728" cy="2861332"/>
          </a:xfrm>
          <a:prstGeom prst="rect">
            <a:avLst/>
          </a:prstGeom>
        </p:spPr>
      </p:pic>
      <p:sp>
        <p:nvSpPr>
          <p:cNvPr id="8" name="TekstSylinder 7"/>
          <p:cNvSpPr txBox="1"/>
          <p:nvPr/>
        </p:nvSpPr>
        <p:spPr>
          <a:xfrm>
            <a:off x="695326" y="2203429"/>
            <a:ext cx="2954655" cy="646331"/>
          </a:xfrm>
          <a:prstGeom prst="rect">
            <a:avLst/>
          </a:prstGeom>
          <a:noFill/>
        </p:spPr>
        <p:txBody>
          <a:bodyPr wrap="none" rtlCol="0">
            <a:spAutoFit/>
          </a:bodyPr>
          <a:lstStyle/>
          <a:p>
            <a:pPr algn="l"/>
            <a:r>
              <a:rPr lang="nb-NO" dirty="0" smtClean="0"/>
              <a:t>Oppstart: Oktober 2022 </a:t>
            </a:r>
          </a:p>
          <a:p>
            <a:pPr algn="l"/>
            <a:r>
              <a:rPr lang="nb-NO" dirty="0" smtClean="0"/>
              <a:t>Ferdig: Februar 2025</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07228" y="0"/>
            <a:ext cx="7484772" cy="4204821"/>
          </a:xfrm>
        </p:spPr>
      </p:pic>
    </p:spTree>
    <p:extLst>
      <p:ext uri="{BB962C8B-B14F-4D97-AF65-F5344CB8AC3E}">
        <p14:creationId xmlns:p14="http://schemas.microsoft.com/office/powerpoint/2010/main" val="3878217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2.xml><?xml version="1.0" encoding="utf-8"?>
<a:theme xmlns:a="http://schemas.openxmlformats.org/drawingml/2006/main" name="1_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17054</TotalTime>
  <Words>932</Words>
  <Application>Microsoft Office PowerPoint</Application>
  <PresentationFormat>Widescreen</PresentationFormat>
  <Paragraphs>222</Paragraphs>
  <Slides>25</Slides>
  <Notes>3</Notes>
  <HiddenSlides>0</HiddenSlides>
  <MMClips>0</MMClips>
  <ScaleCrop>false</ScaleCrop>
  <HeadingPairs>
    <vt:vector size="6" baseType="variant">
      <vt:variant>
        <vt:lpstr>Brukte skrifter</vt:lpstr>
      </vt:variant>
      <vt:variant>
        <vt:i4>9</vt:i4>
      </vt:variant>
      <vt:variant>
        <vt:lpstr>Tema</vt:lpstr>
      </vt:variant>
      <vt:variant>
        <vt:i4>2</vt:i4>
      </vt:variant>
      <vt:variant>
        <vt:lpstr>Lysbildetitler</vt:lpstr>
      </vt:variant>
      <vt:variant>
        <vt:i4>25</vt:i4>
      </vt:variant>
    </vt:vector>
  </HeadingPairs>
  <TitlesOfParts>
    <vt:vector size="36" baseType="lpstr">
      <vt:lpstr>Oslo Sans</vt:lpstr>
      <vt:lpstr>Oslo Sans Light</vt:lpstr>
      <vt:lpstr>Oslo Sans Office Normal</vt:lpstr>
      <vt:lpstr>Arial</vt:lpstr>
      <vt:lpstr>Oslo Sans Office</vt:lpstr>
      <vt:lpstr>Wingdings</vt:lpstr>
      <vt:lpstr>Verdana</vt:lpstr>
      <vt:lpstr>Calibri</vt:lpstr>
      <vt:lpstr>Calibri Light</vt:lpstr>
      <vt:lpstr>Oslo 2019 / positiv</vt:lpstr>
      <vt:lpstr>1_Oslo 2019 / positiv</vt:lpstr>
      <vt:lpstr>PowerPoint-presentasjon</vt:lpstr>
      <vt:lpstr>Kort om Fornebubanen</vt:lpstr>
      <vt:lpstr>Traséen og stasjoner</vt:lpstr>
      <vt:lpstr>Kommunikasjon Fornebubanen </vt:lpstr>
      <vt:lpstr>Kanaler</vt:lpstr>
      <vt:lpstr>PowerPoint-presentasjon</vt:lpstr>
      <vt:lpstr>PowerPoint-presentasjon</vt:lpstr>
      <vt:lpstr>Tunnel Vækerø - Skøyen</vt:lpstr>
      <vt:lpstr>Tunnel  Skøyen - Majorstuen</vt:lpstr>
      <vt:lpstr>Fornebubanen Vækerø – Majorstua  </vt:lpstr>
      <vt:lpstr>Sikkerhet for tredjepart – alle som ferdes der Fornebubanen bygger</vt:lpstr>
      <vt:lpstr>PowerPoint-presentasjon</vt:lpstr>
      <vt:lpstr>Tverrslag Skøyen</vt:lpstr>
      <vt:lpstr>PowerPoint-presentasjon</vt:lpstr>
      <vt:lpstr>Arbeidstider og støyende arbeider tunnel</vt:lpstr>
      <vt:lpstr>Arbeidstider og støyende arbeider tunnel</vt:lpstr>
      <vt:lpstr>PowerPoint-presentasjon</vt:lpstr>
      <vt:lpstr>PowerPoint-presentasjon</vt:lpstr>
      <vt:lpstr>PowerPoint-presentasjon</vt:lpstr>
      <vt:lpstr> </vt:lpstr>
      <vt:lpstr>Byggegrop Madserud</vt:lpstr>
      <vt:lpstr>PowerPoint-presentasjon</vt:lpstr>
      <vt:lpstr>PowerPoint-presentasjon</vt:lpstr>
      <vt:lpstr>Vibrasjoner og støt </vt:lpstr>
      <vt:lpstr>Fastsettelse av grenseverdier – vibrasjoner og støt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Line Pedersen</dc:creator>
  <cp:lastModifiedBy>Andreas Faye-Schjøll</cp:lastModifiedBy>
  <cp:revision>124</cp:revision>
  <dcterms:created xsi:type="dcterms:W3CDTF">2020-08-23T20:31:38Z</dcterms:created>
  <dcterms:modified xsi:type="dcterms:W3CDTF">2021-02-10T17:23:41Z</dcterms:modified>
</cp:coreProperties>
</file>