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4" r:id="rId1"/>
  </p:sldMasterIdLst>
  <p:notesMasterIdLst>
    <p:notesMasterId r:id="rId55"/>
  </p:notesMasterIdLst>
  <p:sldIdLst>
    <p:sldId id="572" r:id="rId2"/>
    <p:sldId id="574" r:id="rId3"/>
    <p:sldId id="573" r:id="rId4"/>
    <p:sldId id="479" r:id="rId5"/>
    <p:sldId id="480" r:id="rId6"/>
    <p:sldId id="481" r:id="rId7"/>
    <p:sldId id="482" r:id="rId8"/>
    <p:sldId id="483" r:id="rId9"/>
    <p:sldId id="472" r:id="rId10"/>
    <p:sldId id="484" r:id="rId11"/>
    <p:sldId id="571" r:id="rId12"/>
    <p:sldId id="486" r:id="rId13"/>
    <p:sldId id="466" r:id="rId14"/>
    <p:sldId id="467" r:id="rId15"/>
    <p:sldId id="468" r:id="rId16"/>
    <p:sldId id="469" r:id="rId17"/>
    <p:sldId id="490" r:id="rId18"/>
    <p:sldId id="474" r:id="rId19"/>
    <p:sldId id="566" r:id="rId20"/>
    <p:sldId id="475" r:id="rId21"/>
    <p:sldId id="578" r:id="rId22"/>
    <p:sldId id="580" r:id="rId23"/>
    <p:sldId id="581" r:id="rId24"/>
    <p:sldId id="582" r:id="rId25"/>
    <p:sldId id="583" r:id="rId26"/>
    <p:sldId id="584" r:id="rId27"/>
    <p:sldId id="585" r:id="rId28"/>
    <p:sldId id="586" r:id="rId29"/>
    <p:sldId id="587" r:id="rId30"/>
    <p:sldId id="588" r:id="rId31"/>
    <p:sldId id="589" r:id="rId32"/>
    <p:sldId id="590" r:id="rId33"/>
    <p:sldId id="591" r:id="rId34"/>
    <p:sldId id="592" r:id="rId35"/>
    <p:sldId id="593" r:id="rId36"/>
    <p:sldId id="594" r:id="rId37"/>
    <p:sldId id="595" r:id="rId38"/>
    <p:sldId id="596" r:id="rId39"/>
    <p:sldId id="597" r:id="rId40"/>
    <p:sldId id="598" r:id="rId41"/>
    <p:sldId id="599" r:id="rId42"/>
    <p:sldId id="600" r:id="rId43"/>
    <p:sldId id="601" r:id="rId44"/>
    <p:sldId id="602" r:id="rId45"/>
    <p:sldId id="603" r:id="rId46"/>
    <p:sldId id="604" r:id="rId47"/>
    <p:sldId id="605" r:id="rId48"/>
    <p:sldId id="606" r:id="rId49"/>
    <p:sldId id="607" r:id="rId50"/>
    <p:sldId id="608" r:id="rId51"/>
    <p:sldId id="609" r:id="rId52"/>
    <p:sldId id="577" r:id="rId53"/>
    <p:sldId id="576"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Oslo Sans" panose="02000000000000000000" pitchFamily="50" charset="0"/>
      <p:regular r:id="rId60"/>
      <p:bold r:id="rId61"/>
      <p:italic r:id="rId62"/>
      <p:boldItalic r:id="rId63"/>
    </p:embeddedFont>
    <p:embeddedFont>
      <p:font typeface="Oslo Sans Light" panose="02000000000000000000" pitchFamily="50" charset="0"/>
      <p:regular r:id="rId64"/>
      <p:italic r:id="rId65"/>
    </p:embeddedFont>
    <p:embeddedFont>
      <p:font typeface="Oslo Sans Office Normal" panose="020B0604020202020204" charset="0"/>
      <p:regular r:id="rId66"/>
      <p:bold r:id="rId67"/>
      <p:italic r:id="rId68"/>
      <p:boldItalic r:id="rId69"/>
    </p:embeddedFont>
    <p:embeddedFont>
      <p:font typeface="Verdana" panose="020B0604030504040204" pitchFamily="34" charset="0"/>
      <p:regular r:id="rId70"/>
      <p:bold r:id="rId71"/>
      <p:italic r:id="rId72"/>
      <p:boldItalic r:id="rId73"/>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572"/>
            <p14:sldId id="574"/>
            <p14:sldId id="573"/>
            <p14:sldId id="479"/>
            <p14:sldId id="480"/>
            <p14:sldId id="481"/>
            <p14:sldId id="482"/>
            <p14:sldId id="483"/>
            <p14:sldId id="472"/>
            <p14:sldId id="484"/>
            <p14:sldId id="571"/>
            <p14:sldId id="486"/>
            <p14:sldId id="466"/>
            <p14:sldId id="467"/>
            <p14:sldId id="468"/>
            <p14:sldId id="469"/>
            <p14:sldId id="490"/>
            <p14:sldId id="474"/>
            <p14:sldId id="566"/>
            <p14:sldId id="475"/>
            <p14:sldId id="578"/>
            <p14:sldId id="580"/>
            <p14:sldId id="581"/>
            <p14:sldId id="582"/>
            <p14:sldId id="583"/>
            <p14:sldId id="584"/>
            <p14:sldId id="585"/>
            <p14:sldId id="586"/>
            <p14:sldId id="587"/>
            <p14:sldId id="588"/>
            <p14:sldId id="589"/>
            <p14:sldId id="590"/>
            <p14:sldId id="591"/>
            <p14:sldId id="592"/>
            <p14:sldId id="593"/>
            <p14:sldId id="594"/>
            <p14:sldId id="595"/>
            <p14:sldId id="596"/>
            <p14:sldId id="597"/>
            <p14:sldId id="598"/>
            <p14:sldId id="599"/>
            <p14:sldId id="600"/>
            <p14:sldId id="601"/>
            <p14:sldId id="602"/>
            <p14:sldId id="603"/>
            <p14:sldId id="604"/>
            <p14:sldId id="605"/>
            <p14:sldId id="606"/>
            <p14:sldId id="607"/>
            <p14:sldId id="608"/>
            <p14:sldId id="609"/>
            <p14:sldId id="577"/>
            <p14:sldId id="576"/>
          </p14:sldIdLst>
        </p14:section>
        <p14:section name="Hjelp" id="{BAAE5B51-A85F-D14F-A0D9-4D059F5301C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C6A2"/>
    <a:srgbClr val="6FE9FF"/>
    <a:srgbClr val="D0BFAE"/>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05"/>
    <p:restoredTop sz="94271" autoAdjust="0"/>
  </p:normalViewPr>
  <p:slideViewPr>
    <p:cSldViewPr snapToGrid="0" snapToObjects="1" showGuides="1">
      <p:cViewPr varScale="1">
        <p:scale>
          <a:sx n="85" d="100"/>
          <a:sy n="85" d="100"/>
        </p:scale>
        <p:origin x="154" y="8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68D497-03C1-4D23-85FA-975872870C2D}"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nb-NO"/>
        </a:p>
      </dgm:t>
    </dgm:pt>
    <dgm:pt modelId="{D416A696-5216-40E8-854E-FF599CF22282}">
      <dgm:prSet phldrT="[Tekst]" custT="1"/>
      <dgm:spPr/>
      <dgm:t>
        <a:bodyPr/>
        <a:lstStyle/>
        <a:p>
          <a:r>
            <a:rPr lang="nb-NO" sz="1600" b="1" dirty="0">
              <a:solidFill>
                <a:schemeClr val="accent6"/>
              </a:solidFill>
            </a:rPr>
            <a:t>2020</a:t>
          </a:r>
        </a:p>
      </dgm:t>
    </dgm:pt>
    <dgm:pt modelId="{88D8DD4E-752E-4613-B636-B5BD46089F9F}" type="parTrans" cxnId="{AD1B8736-96E3-4048-944A-72BE8BEB6114}">
      <dgm:prSet/>
      <dgm:spPr/>
      <dgm:t>
        <a:bodyPr/>
        <a:lstStyle/>
        <a:p>
          <a:endParaRPr lang="nb-NO"/>
        </a:p>
      </dgm:t>
    </dgm:pt>
    <dgm:pt modelId="{16552A8E-8C4F-4E39-936B-CAE1DB0DF8F0}" type="sibTrans" cxnId="{AD1B8736-96E3-4048-944A-72BE8BEB6114}">
      <dgm:prSet/>
      <dgm:spPr/>
      <dgm:t>
        <a:bodyPr/>
        <a:lstStyle/>
        <a:p>
          <a:endParaRPr lang="nb-NO"/>
        </a:p>
      </dgm:t>
    </dgm:pt>
    <dgm:pt modelId="{30A89C6A-C7DC-4188-B641-40D32044DCCA}">
      <dgm:prSet phldrT="[Tekst]" custT="1"/>
      <dgm:spPr/>
      <dgm:t>
        <a:bodyPr/>
        <a:lstStyle/>
        <a:p>
          <a:r>
            <a:rPr lang="nb-NO" sz="1600" b="1" dirty="0">
              <a:solidFill>
                <a:schemeClr val="accent6"/>
              </a:solidFill>
            </a:rPr>
            <a:t>2021</a:t>
          </a:r>
        </a:p>
      </dgm:t>
    </dgm:pt>
    <dgm:pt modelId="{D87EE656-C65D-438F-ACC0-CC5BFD51A3C9}" type="parTrans" cxnId="{FAD9D437-1E7A-41DD-AFFA-C0A343B2949A}">
      <dgm:prSet/>
      <dgm:spPr/>
      <dgm:t>
        <a:bodyPr/>
        <a:lstStyle/>
        <a:p>
          <a:endParaRPr lang="nb-NO"/>
        </a:p>
      </dgm:t>
    </dgm:pt>
    <dgm:pt modelId="{41B0FBC6-ACED-4D8A-9358-11B3A12FFBEE}" type="sibTrans" cxnId="{FAD9D437-1E7A-41DD-AFFA-C0A343B2949A}">
      <dgm:prSet/>
      <dgm:spPr/>
      <dgm:t>
        <a:bodyPr/>
        <a:lstStyle/>
        <a:p>
          <a:endParaRPr lang="nb-NO"/>
        </a:p>
      </dgm:t>
    </dgm:pt>
    <dgm:pt modelId="{8CA7BD5A-F58B-48AC-A5A5-672FD8A39079}">
      <dgm:prSet phldrT="[Tekst]" custT="1"/>
      <dgm:spPr/>
      <dgm:t>
        <a:bodyPr/>
        <a:lstStyle/>
        <a:p>
          <a:r>
            <a:rPr lang="nb-NO" sz="1600" b="1" dirty="0">
              <a:solidFill>
                <a:schemeClr val="accent6"/>
              </a:solidFill>
            </a:rPr>
            <a:t>2022</a:t>
          </a:r>
        </a:p>
      </dgm:t>
    </dgm:pt>
    <dgm:pt modelId="{9C33B5C0-44BE-465F-8CCC-C25024A15137}" type="parTrans" cxnId="{E29EC560-23D2-43B7-BE87-12D5E895C488}">
      <dgm:prSet/>
      <dgm:spPr/>
      <dgm:t>
        <a:bodyPr/>
        <a:lstStyle/>
        <a:p>
          <a:endParaRPr lang="nb-NO"/>
        </a:p>
      </dgm:t>
    </dgm:pt>
    <dgm:pt modelId="{6998CBB8-77DC-4CEF-988A-FDC114715008}" type="sibTrans" cxnId="{E29EC560-23D2-43B7-BE87-12D5E895C488}">
      <dgm:prSet/>
      <dgm:spPr/>
      <dgm:t>
        <a:bodyPr/>
        <a:lstStyle/>
        <a:p>
          <a:endParaRPr lang="nb-NO"/>
        </a:p>
      </dgm:t>
    </dgm:pt>
    <dgm:pt modelId="{4453E576-F989-48C7-9E98-FE22A38AFA4A}">
      <dgm:prSet custT="1"/>
      <dgm:spPr/>
      <dgm:t>
        <a:bodyPr/>
        <a:lstStyle/>
        <a:p>
          <a:r>
            <a:rPr lang="nb-NO" sz="1600" b="1" dirty="0">
              <a:solidFill>
                <a:schemeClr val="accent6"/>
              </a:solidFill>
            </a:rPr>
            <a:t>2023</a:t>
          </a:r>
        </a:p>
      </dgm:t>
    </dgm:pt>
    <dgm:pt modelId="{33C736D3-5904-48AA-8863-48BDB0F9FA01}" type="parTrans" cxnId="{EC3D9411-7CA7-4C2B-AD10-A0172F3DED28}">
      <dgm:prSet/>
      <dgm:spPr/>
      <dgm:t>
        <a:bodyPr/>
        <a:lstStyle/>
        <a:p>
          <a:endParaRPr lang="nb-NO"/>
        </a:p>
      </dgm:t>
    </dgm:pt>
    <dgm:pt modelId="{B7FE8DDC-2572-4E09-8F66-50468BFDFE21}" type="sibTrans" cxnId="{EC3D9411-7CA7-4C2B-AD10-A0172F3DED28}">
      <dgm:prSet/>
      <dgm:spPr/>
      <dgm:t>
        <a:bodyPr/>
        <a:lstStyle/>
        <a:p>
          <a:endParaRPr lang="nb-NO"/>
        </a:p>
      </dgm:t>
    </dgm:pt>
    <dgm:pt modelId="{D94819DF-3C92-4A44-A3E5-D931394AF5E6}">
      <dgm:prSet custT="1"/>
      <dgm:spPr/>
      <dgm:t>
        <a:bodyPr/>
        <a:lstStyle/>
        <a:p>
          <a:r>
            <a:rPr lang="nb-NO" sz="1600" b="1" dirty="0">
              <a:solidFill>
                <a:schemeClr val="accent6"/>
              </a:solidFill>
            </a:rPr>
            <a:t>2024</a:t>
          </a:r>
        </a:p>
      </dgm:t>
    </dgm:pt>
    <dgm:pt modelId="{2C364027-5E43-4733-9E41-F4FDF9D8438B}" type="parTrans" cxnId="{6DDC7BB1-166A-48CD-92FA-52D9BF2210EF}">
      <dgm:prSet/>
      <dgm:spPr/>
      <dgm:t>
        <a:bodyPr/>
        <a:lstStyle/>
        <a:p>
          <a:endParaRPr lang="nb-NO"/>
        </a:p>
      </dgm:t>
    </dgm:pt>
    <dgm:pt modelId="{0E873EE5-DB7B-4064-AEA0-578811BDFC0D}" type="sibTrans" cxnId="{6DDC7BB1-166A-48CD-92FA-52D9BF2210EF}">
      <dgm:prSet/>
      <dgm:spPr/>
      <dgm:t>
        <a:bodyPr/>
        <a:lstStyle/>
        <a:p>
          <a:endParaRPr lang="nb-NO"/>
        </a:p>
      </dgm:t>
    </dgm:pt>
    <dgm:pt modelId="{F0585AFD-ACE7-4B8F-AEAE-46C0AA68EE4D}">
      <dgm:prSet custT="1"/>
      <dgm:spPr/>
      <dgm:t>
        <a:bodyPr/>
        <a:lstStyle/>
        <a:p>
          <a:r>
            <a:rPr lang="nb-NO" sz="1600" b="1" dirty="0">
              <a:solidFill>
                <a:schemeClr val="accent6"/>
              </a:solidFill>
            </a:rPr>
            <a:t>2025</a:t>
          </a:r>
        </a:p>
      </dgm:t>
    </dgm:pt>
    <dgm:pt modelId="{D1548EAE-3EA5-42BC-8F82-1FBDA1B3BC4A}" type="parTrans" cxnId="{A5AB3295-D2C4-4015-AA0C-BD7A1E6B0A8C}">
      <dgm:prSet/>
      <dgm:spPr/>
      <dgm:t>
        <a:bodyPr/>
        <a:lstStyle/>
        <a:p>
          <a:endParaRPr lang="nb-NO"/>
        </a:p>
      </dgm:t>
    </dgm:pt>
    <dgm:pt modelId="{2407BDFC-0790-4772-B310-AFBC1E541EFA}" type="sibTrans" cxnId="{A5AB3295-D2C4-4015-AA0C-BD7A1E6B0A8C}">
      <dgm:prSet/>
      <dgm:spPr/>
      <dgm:t>
        <a:bodyPr/>
        <a:lstStyle/>
        <a:p>
          <a:endParaRPr lang="nb-NO"/>
        </a:p>
      </dgm:t>
    </dgm:pt>
    <dgm:pt modelId="{FF4B725B-7E62-4F10-B62C-6B2C181C3F01}">
      <dgm:prSet custT="1"/>
      <dgm:spPr/>
      <dgm:t>
        <a:bodyPr/>
        <a:lstStyle/>
        <a:p>
          <a:r>
            <a:rPr lang="nb-NO" sz="1600" b="1" dirty="0">
              <a:solidFill>
                <a:schemeClr val="accent6"/>
              </a:solidFill>
            </a:rPr>
            <a:t>2026</a:t>
          </a:r>
        </a:p>
      </dgm:t>
    </dgm:pt>
    <dgm:pt modelId="{56B214AE-8F9B-4889-9361-0BAB89046D43}" type="parTrans" cxnId="{5AACE57C-B1C8-4740-8DF1-7B436D2F23C8}">
      <dgm:prSet/>
      <dgm:spPr/>
      <dgm:t>
        <a:bodyPr/>
        <a:lstStyle/>
        <a:p>
          <a:endParaRPr lang="nb-NO"/>
        </a:p>
      </dgm:t>
    </dgm:pt>
    <dgm:pt modelId="{D76BAF28-F28C-4141-AC9E-2DCE5A2EAB42}" type="sibTrans" cxnId="{5AACE57C-B1C8-4740-8DF1-7B436D2F23C8}">
      <dgm:prSet/>
      <dgm:spPr/>
      <dgm:t>
        <a:bodyPr/>
        <a:lstStyle/>
        <a:p>
          <a:endParaRPr lang="nb-NO"/>
        </a:p>
      </dgm:t>
    </dgm:pt>
    <dgm:pt modelId="{ADD8ED5D-DAAE-4484-BA17-A39131F78B1F}">
      <dgm:prSet custT="1"/>
      <dgm:spPr/>
      <dgm:t>
        <a:bodyPr/>
        <a:lstStyle/>
        <a:p>
          <a:r>
            <a:rPr lang="nb-NO" sz="1600" b="1" dirty="0">
              <a:solidFill>
                <a:schemeClr val="accent6"/>
              </a:solidFill>
            </a:rPr>
            <a:t>2027</a:t>
          </a:r>
        </a:p>
      </dgm:t>
    </dgm:pt>
    <dgm:pt modelId="{B7A879CB-661A-4D3F-860A-B5A5CE973F3E}" type="parTrans" cxnId="{C1F6DCD6-3130-4644-A972-3AFF9F6C9B36}">
      <dgm:prSet/>
      <dgm:spPr/>
      <dgm:t>
        <a:bodyPr/>
        <a:lstStyle/>
        <a:p>
          <a:endParaRPr lang="nb-NO"/>
        </a:p>
      </dgm:t>
    </dgm:pt>
    <dgm:pt modelId="{FA6D4C9C-B2A4-47C2-A261-E75917352C87}" type="sibTrans" cxnId="{C1F6DCD6-3130-4644-A972-3AFF9F6C9B36}">
      <dgm:prSet/>
      <dgm:spPr/>
      <dgm:t>
        <a:bodyPr/>
        <a:lstStyle/>
        <a:p>
          <a:endParaRPr lang="nb-NO"/>
        </a:p>
      </dgm:t>
    </dgm:pt>
    <dgm:pt modelId="{3579BE7B-2268-4275-99EE-416F93A4EB8C}" type="pres">
      <dgm:prSet presAssocID="{0768D497-03C1-4D23-85FA-975872870C2D}" presName="Name0" presStyleCnt="0">
        <dgm:presLayoutVars>
          <dgm:dir/>
          <dgm:animLvl val="lvl"/>
          <dgm:resizeHandles val="exact"/>
        </dgm:presLayoutVars>
      </dgm:prSet>
      <dgm:spPr/>
    </dgm:pt>
    <dgm:pt modelId="{BD1A1BBB-5BDF-4FC6-BB64-C8D6B75CB3AC}" type="pres">
      <dgm:prSet presAssocID="{0768D497-03C1-4D23-85FA-975872870C2D}" presName="dummy" presStyleCnt="0"/>
      <dgm:spPr/>
    </dgm:pt>
    <dgm:pt modelId="{494390AB-658E-4DD3-B0A5-58E7FFB59DAF}" type="pres">
      <dgm:prSet presAssocID="{0768D497-03C1-4D23-85FA-975872870C2D}" presName="linH" presStyleCnt="0"/>
      <dgm:spPr/>
    </dgm:pt>
    <dgm:pt modelId="{4C0ED4C8-0DC1-4C3A-8562-B61104B99585}" type="pres">
      <dgm:prSet presAssocID="{0768D497-03C1-4D23-85FA-975872870C2D}" presName="padding1" presStyleCnt="0"/>
      <dgm:spPr/>
    </dgm:pt>
    <dgm:pt modelId="{205C0BF1-6649-47B5-B2CE-2DF0D340A9CF}" type="pres">
      <dgm:prSet presAssocID="{D416A696-5216-40E8-854E-FF599CF22282}" presName="linV" presStyleCnt="0"/>
      <dgm:spPr/>
    </dgm:pt>
    <dgm:pt modelId="{48438E42-44E2-4DC3-BC3F-74BF6EF4F58A}" type="pres">
      <dgm:prSet presAssocID="{D416A696-5216-40E8-854E-FF599CF22282}" presName="spVertical1" presStyleCnt="0"/>
      <dgm:spPr/>
    </dgm:pt>
    <dgm:pt modelId="{CEB3838A-2B7F-481E-AEF6-8E8AAD40037B}" type="pres">
      <dgm:prSet presAssocID="{D416A696-5216-40E8-854E-FF599CF22282}" presName="parTx" presStyleLbl="revTx" presStyleIdx="0" presStyleCnt="8">
        <dgm:presLayoutVars>
          <dgm:chMax val="0"/>
          <dgm:chPref val="0"/>
          <dgm:bulletEnabled val="1"/>
        </dgm:presLayoutVars>
      </dgm:prSet>
      <dgm:spPr/>
    </dgm:pt>
    <dgm:pt modelId="{617E3DF1-C543-4D6F-BFB0-9CE204AB8A79}" type="pres">
      <dgm:prSet presAssocID="{D416A696-5216-40E8-854E-FF599CF22282}" presName="spVertical2" presStyleCnt="0"/>
      <dgm:spPr/>
    </dgm:pt>
    <dgm:pt modelId="{8A76F708-E7B3-414C-96D2-D9063E02E671}" type="pres">
      <dgm:prSet presAssocID="{D416A696-5216-40E8-854E-FF599CF22282}" presName="spVertical3" presStyleCnt="0"/>
      <dgm:spPr/>
    </dgm:pt>
    <dgm:pt modelId="{1FBC37F7-E7F5-4766-A402-7EAEC930F4D0}" type="pres">
      <dgm:prSet presAssocID="{16552A8E-8C4F-4E39-936B-CAE1DB0DF8F0}" presName="space" presStyleCnt="0"/>
      <dgm:spPr/>
    </dgm:pt>
    <dgm:pt modelId="{896B9EFD-9213-41EF-9EE7-F79800441B97}" type="pres">
      <dgm:prSet presAssocID="{30A89C6A-C7DC-4188-B641-40D32044DCCA}" presName="linV" presStyleCnt="0"/>
      <dgm:spPr/>
    </dgm:pt>
    <dgm:pt modelId="{7DDB4710-B256-428F-A5A2-685E5EE40CA9}" type="pres">
      <dgm:prSet presAssocID="{30A89C6A-C7DC-4188-B641-40D32044DCCA}" presName="spVertical1" presStyleCnt="0"/>
      <dgm:spPr/>
    </dgm:pt>
    <dgm:pt modelId="{53B9342C-2A30-4926-B3C5-35A715C441FF}" type="pres">
      <dgm:prSet presAssocID="{30A89C6A-C7DC-4188-B641-40D32044DCCA}" presName="parTx" presStyleLbl="revTx" presStyleIdx="1" presStyleCnt="8">
        <dgm:presLayoutVars>
          <dgm:chMax val="0"/>
          <dgm:chPref val="0"/>
          <dgm:bulletEnabled val="1"/>
        </dgm:presLayoutVars>
      </dgm:prSet>
      <dgm:spPr/>
    </dgm:pt>
    <dgm:pt modelId="{117DC07E-344C-46AD-89BD-CBB6C525435D}" type="pres">
      <dgm:prSet presAssocID="{30A89C6A-C7DC-4188-B641-40D32044DCCA}" presName="spVertical2" presStyleCnt="0"/>
      <dgm:spPr/>
    </dgm:pt>
    <dgm:pt modelId="{18A39850-C604-4E04-B44A-2C2FD8A50D17}" type="pres">
      <dgm:prSet presAssocID="{30A89C6A-C7DC-4188-B641-40D32044DCCA}" presName="spVertical3" presStyleCnt="0"/>
      <dgm:spPr/>
    </dgm:pt>
    <dgm:pt modelId="{96773D17-8D0F-4653-BEA8-64C8F6113A72}" type="pres">
      <dgm:prSet presAssocID="{41B0FBC6-ACED-4D8A-9358-11B3A12FFBEE}" presName="space" presStyleCnt="0"/>
      <dgm:spPr/>
    </dgm:pt>
    <dgm:pt modelId="{CE175FEC-4D79-40E4-8973-230A67E748BD}" type="pres">
      <dgm:prSet presAssocID="{8CA7BD5A-F58B-48AC-A5A5-672FD8A39079}" presName="linV" presStyleCnt="0"/>
      <dgm:spPr/>
    </dgm:pt>
    <dgm:pt modelId="{3E7A0C7F-6A38-459F-9B45-A6143216301A}" type="pres">
      <dgm:prSet presAssocID="{8CA7BD5A-F58B-48AC-A5A5-672FD8A39079}" presName="spVertical1" presStyleCnt="0"/>
      <dgm:spPr/>
    </dgm:pt>
    <dgm:pt modelId="{BFA4759A-00F7-4185-A1F4-A6A8D8D8BF78}" type="pres">
      <dgm:prSet presAssocID="{8CA7BD5A-F58B-48AC-A5A5-672FD8A39079}" presName="parTx" presStyleLbl="revTx" presStyleIdx="2" presStyleCnt="8">
        <dgm:presLayoutVars>
          <dgm:chMax val="0"/>
          <dgm:chPref val="0"/>
          <dgm:bulletEnabled val="1"/>
        </dgm:presLayoutVars>
      </dgm:prSet>
      <dgm:spPr/>
    </dgm:pt>
    <dgm:pt modelId="{C17F59A9-9973-4197-B369-E09A34B16B65}" type="pres">
      <dgm:prSet presAssocID="{8CA7BD5A-F58B-48AC-A5A5-672FD8A39079}" presName="spVertical2" presStyleCnt="0"/>
      <dgm:spPr/>
    </dgm:pt>
    <dgm:pt modelId="{F1D9E3B9-6F7D-4873-8FF7-E6F61EB88E53}" type="pres">
      <dgm:prSet presAssocID="{8CA7BD5A-F58B-48AC-A5A5-672FD8A39079}" presName="spVertical3" presStyleCnt="0"/>
      <dgm:spPr/>
    </dgm:pt>
    <dgm:pt modelId="{D889CD4C-0AFB-4E0F-ABCF-676DDFA53C18}" type="pres">
      <dgm:prSet presAssocID="{6998CBB8-77DC-4CEF-988A-FDC114715008}" presName="space" presStyleCnt="0"/>
      <dgm:spPr/>
    </dgm:pt>
    <dgm:pt modelId="{61500E9A-0FCE-4393-A05D-0FB294E714C6}" type="pres">
      <dgm:prSet presAssocID="{4453E576-F989-48C7-9E98-FE22A38AFA4A}" presName="linV" presStyleCnt="0"/>
      <dgm:spPr/>
    </dgm:pt>
    <dgm:pt modelId="{1A7A33A7-0193-452B-901A-F2AA5266EB93}" type="pres">
      <dgm:prSet presAssocID="{4453E576-F989-48C7-9E98-FE22A38AFA4A}" presName="spVertical1" presStyleCnt="0"/>
      <dgm:spPr/>
    </dgm:pt>
    <dgm:pt modelId="{79D03DAF-80D3-462F-A0A6-33D425AE22BC}" type="pres">
      <dgm:prSet presAssocID="{4453E576-F989-48C7-9E98-FE22A38AFA4A}" presName="parTx" presStyleLbl="revTx" presStyleIdx="3" presStyleCnt="8">
        <dgm:presLayoutVars>
          <dgm:chMax val="0"/>
          <dgm:chPref val="0"/>
          <dgm:bulletEnabled val="1"/>
        </dgm:presLayoutVars>
      </dgm:prSet>
      <dgm:spPr/>
    </dgm:pt>
    <dgm:pt modelId="{C6B226F3-AD06-4C1D-930D-9308C60997D3}" type="pres">
      <dgm:prSet presAssocID="{4453E576-F989-48C7-9E98-FE22A38AFA4A}" presName="spVertical2" presStyleCnt="0"/>
      <dgm:spPr/>
    </dgm:pt>
    <dgm:pt modelId="{B4E40825-DB0F-4FA5-B7E4-9ECA0DD5DCB9}" type="pres">
      <dgm:prSet presAssocID="{4453E576-F989-48C7-9E98-FE22A38AFA4A}" presName="spVertical3" presStyleCnt="0"/>
      <dgm:spPr/>
    </dgm:pt>
    <dgm:pt modelId="{9B99608E-DBBE-404A-95CE-91C73123423F}" type="pres">
      <dgm:prSet presAssocID="{B7FE8DDC-2572-4E09-8F66-50468BFDFE21}" presName="space" presStyleCnt="0"/>
      <dgm:spPr/>
    </dgm:pt>
    <dgm:pt modelId="{E1274FE2-E56D-434D-8C09-CE9824AC7754}" type="pres">
      <dgm:prSet presAssocID="{D94819DF-3C92-4A44-A3E5-D931394AF5E6}" presName="linV" presStyleCnt="0"/>
      <dgm:spPr/>
    </dgm:pt>
    <dgm:pt modelId="{4B0A3002-90E6-49DF-B291-18FA7EF6E8D2}" type="pres">
      <dgm:prSet presAssocID="{D94819DF-3C92-4A44-A3E5-D931394AF5E6}" presName="spVertical1" presStyleCnt="0"/>
      <dgm:spPr/>
    </dgm:pt>
    <dgm:pt modelId="{93B5B2B2-C121-4E2C-99A4-7C7A70E8A3F7}" type="pres">
      <dgm:prSet presAssocID="{D94819DF-3C92-4A44-A3E5-D931394AF5E6}" presName="parTx" presStyleLbl="revTx" presStyleIdx="4" presStyleCnt="8">
        <dgm:presLayoutVars>
          <dgm:chMax val="0"/>
          <dgm:chPref val="0"/>
          <dgm:bulletEnabled val="1"/>
        </dgm:presLayoutVars>
      </dgm:prSet>
      <dgm:spPr/>
    </dgm:pt>
    <dgm:pt modelId="{174E30BF-C811-4F1E-A5DE-B757ADA480B2}" type="pres">
      <dgm:prSet presAssocID="{D94819DF-3C92-4A44-A3E5-D931394AF5E6}" presName="spVertical2" presStyleCnt="0"/>
      <dgm:spPr/>
    </dgm:pt>
    <dgm:pt modelId="{1A2C792E-6636-4E22-A318-0B92058BF4C4}" type="pres">
      <dgm:prSet presAssocID="{D94819DF-3C92-4A44-A3E5-D931394AF5E6}" presName="spVertical3" presStyleCnt="0"/>
      <dgm:spPr/>
    </dgm:pt>
    <dgm:pt modelId="{22C5177E-E319-47B1-9835-11F2E45E3DF8}" type="pres">
      <dgm:prSet presAssocID="{0E873EE5-DB7B-4064-AEA0-578811BDFC0D}" presName="space" presStyleCnt="0"/>
      <dgm:spPr/>
    </dgm:pt>
    <dgm:pt modelId="{73B71120-5660-49EA-A084-50EAA570341D}" type="pres">
      <dgm:prSet presAssocID="{F0585AFD-ACE7-4B8F-AEAE-46C0AA68EE4D}" presName="linV" presStyleCnt="0"/>
      <dgm:spPr/>
    </dgm:pt>
    <dgm:pt modelId="{8736B18F-1454-4619-8228-3FEA92A02973}" type="pres">
      <dgm:prSet presAssocID="{F0585AFD-ACE7-4B8F-AEAE-46C0AA68EE4D}" presName="spVertical1" presStyleCnt="0"/>
      <dgm:spPr/>
    </dgm:pt>
    <dgm:pt modelId="{BBA457AE-263F-4C94-90A9-BEFAB603BC05}" type="pres">
      <dgm:prSet presAssocID="{F0585AFD-ACE7-4B8F-AEAE-46C0AA68EE4D}" presName="parTx" presStyleLbl="revTx" presStyleIdx="5" presStyleCnt="8">
        <dgm:presLayoutVars>
          <dgm:chMax val="0"/>
          <dgm:chPref val="0"/>
          <dgm:bulletEnabled val="1"/>
        </dgm:presLayoutVars>
      </dgm:prSet>
      <dgm:spPr/>
    </dgm:pt>
    <dgm:pt modelId="{E287B2BA-D7D3-45C9-A613-9F229545A921}" type="pres">
      <dgm:prSet presAssocID="{F0585AFD-ACE7-4B8F-AEAE-46C0AA68EE4D}" presName="spVertical2" presStyleCnt="0"/>
      <dgm:spPr/>
    </dgm:pt>
    <dgm:pt modelId="{8C432AFB-F9E2-4C85-89D0-0D2327007F9A}" type="pres">
      <dgm:prSet presAssocID="{F0585AFD-ACE7-4B8F-AEAE-46C0AA68EE4D}" presName="spVertical3" presStyleCnt="0"/>
      <dgm:spPr/>
    </dgm:pt>
    <dgm:pt modelId="{2830A3E8-2EDE-40D4-854A-DBAE3DD5971D}" type="pres">
      <dgm:prSet presAssocID="{2407BDFC-0790-4772-B310-AFBC1E541EFA}" presName="space" presStyleCnt="0"/>
      <dgm:spPr/>
    </dgm:pt>
    <dgm:pt modelId="{67AF1415-FEA9-492C-A932-D41EE21652B0}" type="pres">
      <dgm:prSet presAssocID="{FF4B725B-7E62-4F10-B62C-6B2C181C3F01}" presName="linV" presStyleCnt="0"/>
      <dgm:spPr/>
    </dgm:pt>
    <dgm:pt modelId="{5BB9F694-ECEB-41EB-ADE4-608F44C3D4BD}" type="pres">
      <dgm:prSet presAssocID="{FF4B725B-7E62-4F10-B62C-6B2C181C3F01}" presName="spVertical1" presStyleCnt="0"/>
      <dgm:spPr/>
    </dgm:pt>
    <dgm:pt modelId="{5A7E70DF-359D-4DBB-9F22-EC4D9818A525}" type="pres">
      <dgm:prSet presAssocID="{FF4B725B-7E62-4F10-B62C-6B2C181C3F01}" presName="parTx" presStyleLbl="revTx" presStyleIdx="6" presStyleCnt="8">
        <dgm:presLayoutVars>
          <dgm:chMax val="0"/>
          <dgm:chPref val="0"/>
          <dgm:bulletEnabled val="1"/>
        </dgm:presLayoutVars>
      </dgm:prSet>
      <dgm:spPr/>
    </dgm:pt>
    <dgm:pt modelId="{53CA51DC-614D-4190-A574-4F1937EBD485}" type="pres">
      <dgm:prSet presAssocID="{FF4B725B-7E62-4F10-B62C-6B2C181C3F01}" presName="spVertical2" presStyleCnt="0"/>
      <dgm:spPr/>
    </dgm:pt>
    <dgm:pt modelId="{05E4AC73-C372-468D-A404-AC75B6B2A469}" type="pres">
      <dgm:prSet presAssocID="{FF4B725B-7E62-4F10-B62C-6B2C181C3F01}" presName="spVertical3" presStyleCnt="0"/>
      <dgm:spPr/>
    </dgm:pt>
    <dgm:pt modelId="{515CFE36-C1E5-40BB-B13E-AC99B2EE92AE}" type="pres">
      <dgm:prSet presAssocID="{D76BAF28-F28C-4141-AC9E-2DCE5A2EAB42}" presName="space" presStyleCnt="0"/>
      <dgm:spPr/>
    </dgm:pt>
    <dgm:pt modelId="{0F31DB9C-1944-4FBF-95D3-0EADEF868EE8}" type="pres">
      <dgm:prSet presAssocID="{ADD8ED5D-DAAE-4484-BA17-A39131F78B1F}" presName="linV" presStyleCnt="0"/>
      <dgm:spPr/>
    </dgm:pt>
    <dgm:pt modelId="{15350BAE-8852-4EDB-B302-5C89FAC16BBB}" type="pres">
      <dgm:prSet presAssocID="{ADD8ED5D-DAAE-4484-BA17-A39131F78B1F}" presName="spVertical1" presStyleCnt="0"/>
      <dgm:spPr/>
    </dgm:pt>
    <dgm:pt modelId="{BAF6BE49-C0AC-44F1-9C49-971EEC3E2909}" type="pres">
      <dgm:prSet presAssocID="{ADD8ED5D-DAAE-4484-BA17-A39131F78B1F}" presName="parTx" presStyleLbl="revTx" presStyleIdx="7" presStyleCnt="8">
        <dgm:presLayoutVars>
          <dgm:chMax val="0"/>
          <dgm:chPref val="0"/>
          <dgm:bulletEnabled val="1"/>
        </dgm:presLayoutVars>
      </dgm:prSet>
      <dgm:spPr/>
    </dgm:pt>
    <dgm:pt modelId="{CA235496-67E5-463D-95AB-83A55492F4FC}" type="pres">
      <dgm:prSet presAssocID="{ADD8ED5D-DAAE-4484-BA17-A39131F78B1F}" presName="spVertical2" presStyleCnt="0"/>
      <dgm:spPr/>
    </dgm:pt>
    <dgm:pt modelId="{4FDDCE7B-3588-4E9B-9A35-EA072BF76D73}" type="pres">
      <dgm:prSet presAssocID="{ADD8ED5D-DAAE-4484-BA17-A39131F78B1F}" presName="spVertical3" presStyleCnt="0"/>
      <dgm:spPr/>
    </dgm:pt>
    <dgm:pt modelId="{A16A3A05-E257-42D1-A9A2-E3F27CB6E0B6}" type="pres">
      <dgm:prSet presAssocID="{0768D497-03C1-4D23-85FA-975872870C2D}" presName="padding2" presStyleCnt="0"/>
      <dgm:spPr/>
    </dgm:pt>
    <dgm:pt modelId="{839215B9-1391-45F2-9737-1DE8B05D67A7}" type="pres">
      <dgm:prSet presAssocID="{0768D497-03C1-4D23-85FA-975872870C2D}" presName="negArrow" presStyleCnt="0"/>
      <dgm:spPr/>
    </dgm:pt>
    <dgm:pt modelId="{8805E99B-2CB5-4405-9624-FE81074C3E64}" type="pres">
      <dgm:prSet presAssocID="{0768D497-03C1-4D23-85FA-975872870C2D}" presName="backgroundArrow" presStyleLbl="node1" presStyleIdx="0" presStyleCnt="1"/>
      <dgm:spPr/>
    </dgm:pt>
  </dgm:ptLst>
  <dgm:cxnLst>
    <dgm:cxn modelId="{E50EA801-735A-43A8-8E59-3D65FD70277B}" type="presOf" srcId="{D416A696-5216-40E8-854E-FF599CF22282}" destId="{CEB3838A-2B7F-481E-AEF6-8E8AAD40037B}" srcOrd="0" destOrd="0" presId="urn:microsoft.com/office/officeart/2005/8/layout/hProcess3"/>
    <dgm:cxn modelId="{EC3D9411-7CA7-4C2B-AD10-A0172F3DED28}" srcId="{0768D497-03C1-4D23-85FA-975872870C2D}" destId="{4453E576-F989-48C7-9E98-FE22A38AFA4A}" srcOrd="3" destOrd="0" parTransId="{33C736D3-5904-48AA-8863-48BDB0F9FA01}" sibTransId="{B7FE8DDC-2572-4E09-8F66-50468BFDFE21}"/>
    <dgm:cxn modelId="{1DE71A1A-0A10-4CCE-A96A-43DD56D6655F}" type="presOf" srcId="{ADD8ED5D-DAAE-4484-BA17-A39131F78B1F}" destId="{BAF6BE49-C0AC-44F1-9C49-971EEC3E2909}" srcOrd="0" destOrd="0" presId="urn:microsoft.com/office/officeart/2005/8/layout/hProcess3"/>
    <dgm:cxn modelId="{CDDE7C2A-507D-4432-9E80-0E7DF391F8C5}" type="presOf" srcId="{F0585AFD-ACE7-4B8F-AEAE-46C0AA68EE4D}" destId="{BBA457AE-263F-4C94-90A9-BEFAB603BC05}" srcOrd="0" destOrd="0" presId="urn:microsoft.com/office/officeart/2005/8/layout/hProcess3"/>
    <dgm:cxn modelId="{AD1B8736-96E3-4048-944A-72BE8BEB6114}" srcId="{0768D497-03C1-4D23-85FA-975872870C2D}" destId="{D416A696-5216-40E8-854E-FF599CF22282}" srcOrd="0" destOrd="0" parTransId="{88D8DD4E-752E-4613-B636-B5BD46089F9F}" sibTransId="{16552A8E-8C4F-4E39-936B-CAE1DB0DF8F0}"/>
    <dgm:cxn modelId="{FAD9D437-1E7A-41DD-AFFA-C0A343B2949A}" srcId="{0768D497-03C1-4D23-85FA-975872870C2D}" destId="{30A89C6A-C7DC-4188-B641-40D32044DCCA}" srcOrd="1" destOrd="0" parTransId="{D87EE656-C65D-438F-ACC0-CC5BFD51A3C9}" sibTransId="{41B0FBC6-ACED-4D8A-9358-11B3A12FFBEE}"/>
    <dgm:cxn modelId="{E29EC560-23D2-43B7-BE87-12D5E895C488}" srcId="{0768D497-03C1-4D23-85FA-975872870C2D}" destId="{8CA7BD5A-F58B-48AC-A5A5-672FD8A39079}" srcOrd="2" destOrd="0" parTransId="{9C33B5C0-44BE-465F-8CCC-C25024A15137}" sibTransId="{6998CBB8-77DC-4CEF-988A-FDC114715008}"/>
    <dgm:cxn modelId="{2EA79A42-E7D4-4152-A59F-E473E3F539C1}" type="presOf" srcId="{0768D497-03C1-4D23-85FA-975872870C2D}" destId="{3579BE7B-2268-4275-99EE-416F93A4EB8C}" srcOrd="0" destOrd="0" presId="urn:microsoft.com/office/officeart/2005/8/layout/hProcess3"/>
    <dgm:cxn modelId="{5AACE57C-B1C8-4740-8DF1-7B436D2F23C8}" srcId="{0768D497-03C1-4D23-85FA-975872870C2D}" destId="{FF4B725B-7E62-4F10-B62C-6B2C181C3F01}" srcOrd="6" destOrd="0" parTransId="{56B214AE-8F9B-4889-9361-0BAB89046D43}" sibTransId="{D76BAF28-F28C-4141-AC9E-2DCE5A2EAB42}"/>
    <dgm:cxn modelId="{FC6E0786-8FE6-4DB4-AD29-4B04574BE244}" type="presOf" srcId="{4453E576-F989-48C7-9E98-FE22A38AFA4A}" destId="{79D03DAF-80D3-462F-A0A6-33D425AE22BC}" srcOrd="0" destOrd="0" presId="urn:microsoft.com/office/officeart/2005/8/layout/hProcess3"/>
    <dgm:cxn modelId="{A5AB3295-D2C4-4015-AA0C-BD7A1E6B0A8C}" srcId="{0768D497-03C1-4D23-85FA-975872870C2D}" destId="{F0585AFD-ACE7-4B8F-AEAE-46C0AA68EE4D}" srcOrd="5" destOrd="0" parTransId="{D1548EAE-3EA5-42BC-8F82-1FBDA1B3BC4A}" sibTransId="{2407BDFC-0790-4772-B310-AFBC1E541EFA}"/>
    <dgm:cxn modelId="{D12CE99F-4132-4FEE-9420-191BD78E8F6E}" type="presOf" srcId="{D94819DF-3C92-4A44-A3E5-D931394AF5E6}" destId="{93B5B2B2-C121-4E2C-99A4-7C7A70E8A3F7}" srcOrd="0" destOrd="0" presId="urn:microsoft.com/office/officeart/2005/8/layout/hProcess3"/>
    <dgm:cxn modelId="{CE4F08B0-9144-4852-A844-B1319C41FA68}" type="presOf" srcId="{8CA7BD5A-F58B-48AC-A5A5-672FD8A39079}" destId="{BFA4759A-00F7-4185-A1F4-A6A8D8D8BF78}" srcOrd="0" destOrd="0" presId="urn:microsoft.com/office/officeart/2005/8/layout/hProcess3"/>
    <dgm:cxn modelId="{6DDC7BB1-166A-48CD-92FA-52D9BF2210EF}" srcId="{0768D497-03C1-4D23-85FA-975872870C2D}" destId="{D94819DF-3C92-4A44-A3E5-D931394AF5E6}" srcOrd="4" destOrd="0" parTransId="{2C364027-5E43-4733-9E41-F4FDF9D8438B}" sibTransId="{0E873EE5-DB7B-4064-AEA0-578811BDFC0D}"/>
    <dgm:cxn modelId="{C1F6DCD6-3130-4644-A972-3AFF9F6C9B36}" srcId="{0768D497-03C1-4D23-85FA-975872870C2D}" destId="{ADD8ED5D-DAAE-4484-BA17-A39131F78B1F}" srcOrd="7" destOrd="0" parTransId="{B7A879CB-661A-4D3F-860A-B5A5CE973F3E}" sibTransId="{FA6D4C9C-B2A4-47C2-A261-E75917352C87}"/>
    <dgm:cxn modelId="{4C5353EC-83A7-43B3-9A88-E83EC7A52A56}" type="presOf" srcId="{FF4B725B-7E62-4F10-B62C-6B2C181C3F01}" destId="{5A7E70DF-359D-4DBB-9F22-EC4D9818A525}" srcOrd="0" destOrd="0" presId="urn:microsoft.com/office/officeart/2005/8/layout/hProcess3"/>
    <dgm:cxn modelId="{30CC58F6-5115-41EC-864D-2A75618940D8}" type="presOf" srcId="{30A89C6A-C7DC-4188-B641-40D32044DCCA}" destId="{53B9342C-2A30-4926-B3C5-35A715C441FF}" srcOrd="0" destOrd="0" presId="urn:microsoft.com/office/officeart/2005/8/layout/hProcess3"/>
    <dgm:cxn modelId="{B83CB21A-F082-468B-91E8-47EAF74E0B10}" type="presParOf" srcId="{3579BE7B-2268-4275-99EE-416F93A4EB8C}" destId="{BD1A1BBB-5BDF-4FC6-BB64-C8D6B75CB3AC}" srcOrd="0" destOrd="0" presId="urn:microsoft.com/office/officeart/2005/8/layout/hProcess3"/>
    <dgm:cxn modelId="{83712096-9EE1-4FDF-827F-52ADB56BF6A1}" type="presParOf" srcId="{3579BE7B-2268-4275-99EE-416F93A4EB8C}" destId="{494390AB-658E-4DD3-B0A5-58E7FFB59DAF}" srcOrd="1" destOrd="0" presId="urn:microsoft.com/office/officeart/2005/8/layout/hProcess3"/>
    <dgm:cxn modelId="{BF63A2F5-BA61-4027-87D0-A83A2B51D3EF}" type="presParOf" srcId="{494390AB-658E-4DD3-B0A5-58E7FFB59DAF}" destId="{4C0ED4C8-0DC1-4C3A-8562-B61104B99585}" srcOrd="0" destOrd="0" presId="urn:microsoft.com/office/officeart/2005/8/layout/hProcess3"/>
    <dgm:cxn modelId="{A4CE70BD-56FA-471D-8347-2B7E7D0E8766}" type="presParOf" srcId="{494390AB-658E-4DD3-B0A5-58E7FFB59DAF}" destId="{205C0BF1-6649-47B5-B2CE-2DF0D340A9CF}" srcOrd="1" destOrd="0" presId="urn:microsoft.com/office/officeart/2005/8/layout/hProcess3"/>
    <dgm:cxn modelId="{2998C461-F96A-47C1-B6DC-385C2E5F8E47}" type="presParOf" srcId="{205C0BF1-6649-47B5-B2CE-2DF0D340A9CF}" destId="{48438E42-44E2-4DC3-BC3F-74BF6EF4F58A}" srcOrd="0" destOrd="0" presId="urn:microsoft.com/office/officeart/2005/8/layout/hProcess3"/>
    <dgm:cxn modelId="{83EACE0E-3BED-4020-A8D4-6D4271168F91}" type="presParOf" srcId="{205C0BF1-6649-47B5-B2CE-2DF0D340A9CF}" destId="{CEB3838A-2B7F-481E-AEF6-8E8AAD40037B}" srcOrd="1" destOrd="0" presId="urn:microsoft.com/office/officeart/2005/8/layout/hProcess3"/>
    <dgm:cxn modelId="{E7A19653-2F40-4E4E-B4F5-6046FA262788}" type="presParOf" srcId="{205C0BF1-6649-47B5-B2CE-2DF0D340A9CF}" destId="{617E3DF1-C543-4D6F-BFB0-9CE204AB8A79}" srcOrd="2" destOrd="0" presId="urn:microsoft.com/office/officeart/2005/8/layout/hProcess3"/>
    <dgm:cxn modelId="{AAC067FA-4E03-41A8-8D54-0BB42732E6F1}" type="presParOf" srcId="{205C0BF1-6649-47B5-B2CE-2DF0D340A9CF}" destId="{8A76F708-E7B3-414C-96D2-D9063E02E671}" srcOrd="3" destOrd="0" presId="urn:microsoft.com/office/officeart/2005/8/layout/hProcess3"/>
    <dgm:cxn modelId="{54796AA1-EFC7-4528-83AC-403F0C2A9125}" type="presParOf" srcId="{494390AB-658E-4DD3-B0A5-58E7FFB59DAF}" destId="{1FBC37F7-E7F5-4766-A402-7EAEC930F4D0}" srcOrd="2" destOrd="0" presId="urn:microsoft.com/office/officeart/2005/8/layout/hProcess3"/>
    <dgm:cxn modelId="{E005D6E2-54D3-4332-8202-745383F578CE}" type="presParOf" srcId="{494390AB-658E-4DD3-B0A5-58E7FFB59DAF}" destId="{896B9EFD-9213-41EF-9EE7-F79800441B97}" srcOrd="3" destOrd="0" presId="urn:microsoft.com/office/officeart/2005/8/layout/hProcess3"/>
    <dgm:cxn modelId="{4F09C095-EF44-4343-BEDD-85FE9E19D28E}" type="presParOf" srcId="{896B9EFD-9213-41EF-9EE7-F79800441B97}" destId="{7DDB4710-B256-428F-A5A2-685E5EE40CA9}" srcOrd="0" destOrd="0" presId="urn:microsoft.com/office/officeart/2005/8/layout/hProcess3"/>
    <dgm:cxn modelId="{5C3B026A-DF41-42A0-A7AE-D16CC5CF46A0}" type="presParOf" srcId="{896B9EFD-9213-41EF-9EE7-F79800441B97}" destId="{53B9342C-2A30-4926-B3C5-35A715C441FF}" srcOrd="1" destOrd="0" presId="urn:microsoft.com/office/officeart/2005/8/layout/hProcess3"/>
    <dgm:cxn modelId="{FD624F40-43C3-4666-AE2F-BD399A9DED10}" type="presParOf" srcId="{896B9EFD-9213-41EF-9EE7-F79800441B97}" destId="{117DC07E-344C-46AD-89BD-CBB6C525435D}" srcOrd="2" destOrd="0" presId="urn:microsoft.com/office/officeart/2005/8/layout/hProcess3"/>
    <dgm:cxn modelId="{16999369-72D6-4B0C-8CE6-AF95B9C03978}" type="presParOf" srcId="{896B9EFD-9213-41EF-9EE7-F79800441B97}" destId="{18A39850-C604-4E04-B44A-2C2FD8A50D17}" srcOrd="3" destOrd="0" presId="urn:microsoft.com/office/officeart/2005/8/layout/hProcess3"/>
    <dgm:cxn modelId="{A6619E3B-F1A7-4424-9898-AC1B8239E820}" type="presParOf" srcId="{494390AB-658E-4DD3-B0A5-58E7FFB59DAF}" destId="{96773D17-8D0F-4653-BEA8-64C8F6113A72}" srcOrd="4" destOrd="0" presId="urn:microsoft.com/office/officeart/2005/8/layout/hProcess3"/>
    <dgm:cxn modelId="{3B765EC4-1F4A-4112-B717-B731263C138B}" type="presParOf" srcId="{494390AB-658E-4DD3-B0A5-58E7FFB59DAF}" destId="{CE175FEC-4D79-40E4-8973-230A67E748BD}" srcOrd="5" destOrd="0" presId="urn:microsoft.com/office/officeart/2005/8/layout/hProcess3"/>
    <dgm:cxn modelId="{8FF3C277-545C-4098-9F0B-EA5D6E30ABE5}" type="presParOf" srcId="{CE175FEC-4D79-40E4-8973-230A67E748BD}" destId="{3E7A0C7F-6A38-459F-9B45-A6143216301A}" srcOrd="0" destOrd="0" presId="urn:microsoft.com/office/officeart/2005/8/layout/hProcess3"/>
    <dgm:cxn modelId="{AB8187DE-7712-4938-A3FA-54BDC4623B74}" type="presParOf" srcId="{CE175FEC-4D79-40E4-8973-230A67E748BD}" destId="{BFA4759A-00F7-4185-A1F4-A6A8D8D8BF78}" srcOrd="1" destOrd="0" presId="urn:microsoft.com/office/officeart/2005/8/layout/hProcess3"/>
    <dgm:cxn modelId="{5220BB57-24D0-4870-8409-F7130E35CDC8}" type="presParOf" srcId="{CE175FEC-4D79-40E4-8973-230A67E748BD}" destId="{C17F59A9-9973-4197-B369-E09A34B16B65}" srcOrd="2" destOrd="0" presId="urn:microsoft.com/office/officeart/2005/8/layout/hProcess3"/>
    <dgm:cxn modelId="{1378367F-54A7-45AB-924F-9F8F88CA0DD2}" type="presParOf" srcId="{CE175FEC-4D79-40E4-8973-230A67E748BD}" destId="{F1D9E3B9-6F7D-4873-8FF7-E6F61EB88E53}" srcOrd="3" destOrd="0" presId="urn:microsoft.com/office/officeart/2005/8/layout/hProcess3"/>
    <dgm:cxn modelId="{CD9178B7-7021-46EF-9C99-D70CE2643036}" type="presParOf" srcId="{494390AB-658E-4DD3-B0A5-58E7FFB59DAF}" destId="{D889CD4C-0AFB-4E0F-ABCF-676DDFA53C18}" srcOrd="6" destOrd="0" presId="urn:microsoft.com/office/officeart/2005/8/layout/hProcess3"/>
    <dgm:cxn modelId="{1E440233-0E69-4A15-BF06-BF97B7510024}" type="presParOf" srcId="{494390AB-658E-4DD3-B0A5-58E7FFB59DAF}" destId="{61500E9A-0FCE-4393-A05D-0FB294E714C6}" srcOrd="7" destOrd="0" presId="urn:microsoft.com/office/officeart/2005/8/layout/hProcess3"/>
    <dgm:cxn modelId="{10D74124-02C5-4758-B113-0256CDF87A5B}" type="presParOf" srcId="{61500E9A-0FCE-4393-A05D-0FB294E714C6}" destId="{1A7A33A7-0193-452B-901A-F2AA5266EB93}" srcOrd="0" destOrd="0" presId="urn:microsoft.com/office/officeart/2005/8/layout/hProcess3"/>
    <dgm:cxn modelId="{7E3780AD-28F7-4621-9C03-394443A64A52}" type="presParOf" srcId="{61500E9A-0FCE-4393-A05D-0FB294E714C6}" destId="{79D03DAF-80D3-462F-A0A6-33D425AE22BC}" srcOrd="1" destOrd="0" presId="urn:microsoft.com/office/officeart/2005/8/layout/hProcess3"/>
    <dgm:cxn modelId="{08B03B7D-8BF9-471E-8DD9-E92B4EC5D7D1}" type="presParOf" srcId="{61500E9A-0FCE-4393-A05D-0FB294E714C6}" destId="{C6B226F3-AD06-4C1D-930D-9308C60997D3}" srcOrd="2" destOrd="0" presId="urn:microsoft.com/office/officeart/2005/8/layout/hProcess3"/>
    <dgm:cxn modelId="{D66638CA-8E08-4E4F-A869-17C83DEDB7AF}" type="presParOf" srcId="{61500E9A-0FCE-4393-A05D-0FB294E714C6}" destId="{B4E40825-DB0F-4FA5-B7E4-9ECA0DD5DCB9}" srcOrd="3" destOrd="0" presId="urn:microsoft.com/office/officeart/2005/8/layout/hProcess3"/>
    <dgm:cxn modelId="{9E51AE41-D4EC-4B23-8FD0-E9DA35CCEE5F}" type="presParOf" srcId="{494390AB-658E-4DD3-B0A5-58E7FFB59DAF}" destId="{9B99608E-DBBE-404A-95CE-91C73123423F}" srcOrd="8" destOrd="0" presId="urn:microsoft.com/office/officeart/2005/8/layout/hProcess3"/>
    <dgm:cxn modelId="{CDC0EF30-611A-43C2-963C-78AEC9D9B77C}" type="presParOf" srcId="{494390AB-658E-4DD3-B0A5-58E7FFB59DAF}" destId="{E1274FE2-E56D-434D-8C09-CE9824AC7754}" srcOrd="9" destOrd="0" presId="urn:microsoft.com/office/officeart/2005/8/layout/hProcess3"/>
    <dgm:cxn modelId="{5EEE6CBE-B333-4BEB-90A0-1D54975156AA}" type="presParOf" srcId="{E1274FE2-E56D-434D-8C09-CE9824AC7754}" destId="{4B0A3002-90E6-49DF-B291-18FA7EF6E8D2}" srcOrd="0" destOrd="0" presId="urn:microsoft.com/office/officeart/2005/8/layout/hProcess3"/>
    <dgm:cxn modelId="{2F4938BB-271B-4287-AAA2-36C6B586D226}" type="presParOf" srcId="{E1274FE2-E56D-434D-8C09-CE9824AC7754}" destId="{93B5B2B2-C121-4E2C-99A4-7C7A70E8A3F7}" srcOrd="1" destOrd="0" presId="urn:microsoft.com/office/officeart/2005/8/layout/hProcess3"/>
    <dgm:cxn modelId="{9ED70B77-D72D-4F15-9F59-16808C7534D6}" type="presParOf" srcId="{E1274FE2-E56D-434D-8C09-CE9824AC7754}" destId="{174E30BF-C811-4F1E-A5DE-B757ADA480B2}" srcOrd="2" destOrd="0" presId="urn:microsoft.com/office/officeart/2005/8/layout/hProcess3"/>
    <dgm:cxn modelId="{31F39CA5-63DC-4EE2-A3A1-9BC7A22FD5E3}" type="presParOf" srcId="{E1274FE2-E56D-434D-8C09-CE9824AC7754}" destId="{1A2C792E-6636-4E22-A318-0B92058BF4C4}" srcOrd="3" destOrd="0" presId="urn:microsoft.com/office/officeart/2005/8/layout/hProcess3"/>
    <dgm:cxn modelId="{0E21D97C-3B0C-4BBD-904F-B24BF22D3C4E}" type="presParOf" srcId="{494390AB-658E-4DD3-B0A5-58E7FFB59DAF}" destId="{22C5177E-E319-47B1-9835-11F2E45E3DF8}" srcOrd="10" destOrd="0" presId="urn:microsoft.com/office/officeart/2005/8/layout/hProcess3"/>
    <dgm:cxn modelId="{1CFF2E87-1D6C-4A90-9D5E-BCD40EDA2F73}" type="presParOf" srcId="{494390AB-658E-4DD3-B0A5-58E7FFB59DAF}" destId="{73B71120-5660-49EA-A084-50EAA570341D}" srcOrd="11" destOrd="0" presId="urn:microsoft.com/office/officeart/2005/8/layout/hProcess3"/>
    <dgm:cxn modelId="{BCECEA93-E12F-4B4E-8CE0-6E1114F22F6A}" type="presParOf" srcId="{73B71120-5660-49EA-A084-50EAA570341D}" destId="{8736B18F-1454-4619-8228-3FEA92A02973}" srcOrd="0" destOrd="0" presId="urn:microsoft.com/office/officeart/2005/8/layout/hProcess3"/>
    <dgm:cxn modelId="{72BDFC7E-9F30-423C-A737-300EF752365A}" type="presParOf" srcId="{73B71120-5660-49EA-A084-50EAA570341D}" destId="{BBA457AE-263F-4C94-90A9-BEFAB603BC05}" srcOrd="1" destOrd="0" presId="urn:microsoft.com/office/officeart/2005/8/layout/hProcess3"/>
    <dgm:cxn modelId="{7EA946E8-93AC-4855-931F-957417C38FD0}" type="presParOf" srcId="{73B71120-5660-49EA-A084-50EAA570341D}" destId="{E287B2BA-D7D3-45C9-A613-9F229545A921}" srcOrd="2" destOrd="0" presId="urn:microsoft.com/office/officeart/2005/8/layout/hProcess3"/>
    <dgm:cxn modelId="{CB9847E4-9B1B-4009-8611-73FA2C057C5B}" type="presParOf" srcId="{73B71120-5660-49EA-A084-50EAA570341D}" destId="{8C432AFB-F9E2-4C85-89D0-0D2327007F9A}" srcOrd="3" destOrd="0" presId="urn:microsoft.com/office/officeart/2005/8/layout/hProcess3"/>
    <dgm:cxn modelId="{5DD3474B-1238-4A25-B3AD-CF835305867D}" type="presParOf" srcId="{494390AB-658E-4DD3-B0A5-58E7FFB59DAF}" destId="{2830A3E8-2EDE-40D4-854A-DBAE3DD5971D}" srcOrd="12" destOrd="0" presId="urn:microsoft.com/office/officeart/2005/8/layout/hProcess3"/>
    <dgm:cxn modelId="{564A5626-5995-435F-83C4-BA0A1010D743}" type="presParOf" srcId="{494390AB-658E-4DD3-B0A5-58E7FFB59DAF}" destId="{67AF1415-FEA9-492C-A932-D41EE21652B0}" srcOrd="13" destOrd="0" presId="urn:microsoft.com/office/officeart/2005/8/layout/hProcess3"/>
    <dgm:cxn modelId="{DF4486EE-EA60-4129-A2F8-1C72ACD7080E}" type="presParOf" srcId="{67AF1415-FEA9-492C-A932-D41EE21652B0}" destId="{5BB9F694-ECEB-41EB-ADE4-608F44C3D4BD}" srcOrd="0" destOrd="0" presId="urn:microsoft.com/office/officeart/2005/8/layout/hProcess3"/>
    <dgm:cxn modelId="{0CF06B45-36B2-4BD5-B910-E911E1DEE302}" type="presParOf" srcId="{67AF1415-FEA9-492C-A932-D41EE21652B0}" destId="{5A7E70DF-359D-4DBB-9F22-EC4D9818A525}" srcOrd="1" destOrd="0" presId="urn:microsoft.com/office/officeart/2005/8/layout/hProcess3"/>
    <dgm:cxn modelId="{1A36460D-38FD-4E2A-A1A3-26DA1315A19E}" type="presParOf" srcId="{67AF1415-FEA9-492C-A932-D41EE21652B0}" destId="{53CA51DC-614D-4190-A574-4F1937EBD485}" srcOrd="2" destOrd="0" presId="urn:microsoft.com/office/officeart/2005/8/layout/hProcess3"/>
    <dgm:cxn modelId="{FA337304-DD67-49EC-A50B-3C80325DC794}" type="presParOf" srcId="{67AF1415-FEA9-492C-A932-D41EE21652B0}" destId="{05E4AC73-C372-468D-A404-AC75B6B2A469}" srcOrd="3" destOrd="0" presId="urn:microsoft.com/office/officeart/2005/8/layout/hProcess3"/>
    <dgm:cxn modelId="{85012289-77CE-4972-B7D2-01FD4DD45647}" type="presParOf" srcId="{494390AB-658E-4DD3-B0A5-58E7FFB59DAF}" destId="{515CFE36-C1E5-40BB-B13E-AC99B2EE92AE}" srcOrd="14" destOrd="0" presId="urn:microsoft.com/office/officeart/2005/8/layout/hProcess3"/>
    <dgm:cxn modelId="{A4351702-EE17-4AB8-B222-2E978512D3A3}" type="presParOf" srcId="{494390AB-658E-4DD3-B0A5-58E7FFB59DAF}" destId="{0F31DB9C-1944-4FBF-95D3-0EADEF868EE8}" srcOrd="15" destOrd="0" presId="urn:microsoft.com/office/officeart/2005/8/layout/hProcess3"/>
    <dgm:cxn modelId="{78708928-FE30-4B56-8D8A-ED07AF68FE13}" type="presParOf" srcId="{0F31DB9C-1944-4FBF-95D3-0EADEF868EE8}" destId="{15350BAE-8852-4EDB-B302-5C89FAC16BBB}" srcOrd="0" destOrd="0" presId="urn:microsoft.com/office/officeart/2005/8/layout/hProcess3"/>
    <dgm:cxn modelId="{8A524052-CB38-437E-A5A4-6403C9EEA4DC}" type="presParOf" srcId="{0F31DB9C-1944-4FBF-95D3-0EADEF868EE8}" destId="{BAF6BE49-C0AC-44F1-9C49-971EEC3E2909}" srcOrd="1" destOrd="0" presId="urn:microsoft.com/office/officeart/2005/8/layout/hProcess3"/>
    <dgm:cxn modelId="{30328037-0260-4CE9-91EA-88B8857AB184}" type="presParOf" srcId="{0F31DB9C-1944-4FBF-95D3-0EADEF868EE8}" destId="{CA235496-67E5-463D-95AB-83A55492F4FC}" srcOrd="2" destOrd="0" presId="urn:microsoft.com/office/officeart/2005/8/layout/hProcess3"/>
    <dgm:cxn modelId="{66FD215D-BCFA-46B0-92AE-8D3B5454DEC6}" type="presParOf" srcId="{0F31DB9C-1944-4FBF-95D3-0EADEF868EE8}" destId="{4FDDCE7B-3588-4E9B-9A35-EA072BF76D73}" srcOrd="3" destOrd="0" presId="urn:microsoft.com/office/officeart/2005/8/layout/hProcess3"/>
    <dgm:cxn modelId="{861E0FF2-3B07-4F6F-B33E-401F9F7ADE84}" type="presParOf" srcId="{494390AB-658E-4DD3-B0A5-58E7FFB59DAF}" destId="{A16A3A05-E257-42D1-A9A2-E3F27CB6E0B6}" srcOrd="16" destOrd="0" presId="urn:microsoft.com/office/officeart/2005/8/layout/hProcess3"/>
    <dgm:cxn modelId="{8E8B02ED-CCA3-4669-BD1F-70A960B94C36}" type="presParOf" srcId="{494390AB-658E-4DD3-B0A5-58E7FFB59DAF}" destId="{839215B9-1391-45F2-9737-1DE8B05D67A7}" srcOrd="17" destOrd="0" presId="urn:microsoft.com/office/officeart/2005/8/layout/hProcess3"/>
    <dgm:cxn modelId="{6ED62E2F-94EF-4B53-B902-7891B2CFA7D4}" type="presParOf" srcId="{494390AB-658E-4DD3-B0A5-58E7FFB59DAF}" destId="{8805E99B-2CB5-4405-9624-FE81074C3E64}" srcOrd="1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5E99B-2CB5-4405-9624-FE81074C3E64}">
      <dsp:nvSpPr>
        <dsp:cNvPr id="0" name=""/>
        <dsp:cNvSpPr/>
      </dsp:nvSpPr>
      <dsp:spPr>
        <a:xfrm>
          <a:off x="0" y="21105"/>
          <a:ext cx="9469438" cy="1181735"/>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F6BE49-C0AC-44F1-9C49-971EEC3E2909}">
      <dsp:nvSpPr>
        <dsp:cNvPr id="0" name=""/>
        <dsp:cNvSpPr/>
      </dsp:nvSpPr>
      <dsp:spPr>
        <a:xfrm>
          <a:off x="8269911" y="316539"/>
          <a:ext cx="893539" cy="59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nb-NO" sz="1600" b="1" kern="1200" dirty="0">
              <a:solidFill>
                <a:schemeClr val="accent6"/>
              </a:solidFill>
            </a:rPr>
            <a:t>2027</a:t>
          </a:r>
        </a:p>
      </dsp:txBody>
      <dsp:txXfrm>
        <a:off x="8269911" y="316539"/>
        <a:ext cx="893539" cy="590867"/>
      </dsp:txXfrm>
    </dsp:sp>
    <dsp:sp modelId="{5A7E70DF-359D-4DBB-9F22-EC4D9818A525}">
      <dsp:nvSpPr>
        <dsp:cNvPr id="0" name=""/>
        <dsp:cNvSpPr/>
      </dsp:nvSpPr>
      <dsp:spPr>
        <a:xfrm>
          <a:off x="7197664" y="316539"/>
          <a:ext cx="893539" cy="59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nb-NO" sz="1600" b="1" kern="1200" dirty="0">
              <a:solidFill>
                <a:schemeClr val="accent6"/>
              </a:solidFill>
            </a:rPr>
            <a:t>2026</a:t>
          </a:r>
        </a:p>
      </dsp:txBody>
      <dsp:txXfrm>
        <a:off x="7197664" y="316539"/>
        <a:ext cx="893539" cy="590867"/>
      </dsp:txXfrm>
    </dsp:sp>
    <dsp:sp modelId="{BBA457AE-263F-4C94-90A9-BEFAB603BC05}">
      <dsp:nvSpPr>
        <dsp:cNvPr id="0" name=""/>
        <dsp:cNvSpPr/>
      </dsp:nvSpPr>
      <dsp:spPr>
        <a:xfrm>
          <a:off x="6125416" y="316539"/>
          <a:ext cx="893539" cy="59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nb-NO" sz="1600" b="1" kern="1200" dirty="0">
              <a:solidFill>
                <a:schemeClr val="accent6"/>
              </a:solidFill>
            </a:rPr>
            <a:t>2025</a:t>
          </a:r>
        </a:p>
      </dsp:txBody>
      <dsp:txXfrm>
        <a:off x="6125416" y="316539"/>
        <a:ext cx="893539" cy="590867"/>
      </dsp:txXfrm>
    </dsp:sp>
    <dsp:sp modelId="{93B5B2B2-C121-4E2C-99A4-7C7A70E8A3F7}">
      <dsp:nvSpPr>
        <dsp:cNvPr id="0" name=""/>
        <dsp:cNvSpPr/>
      </dsp:nvSpPr>
      <dsp:spPr>
        <a:xfrm>
          <a:off x="5053169" y="316539"/>
          <a:ext cx="893539" cy="59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nb-NO" sz="1600" b="1" kern="1200" dirty="0">
              <a:solidFill>
                <a:schemeClr val="accent6"/>
              </a:solidFill>
            </a:rPr>
            <a:t>2024</a:t>
          </a:r>
        </a:p>
      </dsp:txBody>
      <dsp:txXfrm>
        <a:off x="5053169" y="316539"/>
        <a:ext cx="893539" cy="590867"/>
      </dsp:txXfrm>
    </dsp:sp>
    <dsp:sp modelId="{79D03DAF-80D3-462F-A0A6-33D425AE22BC}">
      <dsp:nvSpPr>
        <dsp:cNvPr id="0" name=""/>
        <dsp:cNvSpPr/>
      </dsp:nvSpPr>
      <dsp:spPr>
        <a:xfrm>
          <a:off x="3980922" y="316539"/>
          <a:ext cx="893539" cy="59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nb-NO" sz="1600" b="1" kern="1200" dirty="0">
              <a:solidFill>
                <a:schemeClr val="accent6"/>
              </a:solidFill>
            </a:rPr>
            <a:t>2023</a:t>
          </a:r>
        </a:p>
      </dsp:txBody>
      <dsp:txXfrm>
        <a:off x="3980922" y="316539"/>
        <a:ext cx="893539" cy="590867"/>
      </dsp:txXfrm>
    </dsp:sp>
    <dsp:sp modelId="{BFA4759A-00F7-4185-A1F4-A6A8D8D8BF78}">
      <dsp:nvSpPr>
        <dsp:cNvPr id="0" name=""/>
        <dsp:cNvSpPr/>
      </dsp:nvSpPr>
      <dsp:spPr>
        <a:xfrm>
          <a:off x="2908674" y="316539"/>
          <a:ext cx="893539" cy="59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nb-NO" sz="1600" b="1" kern="1200" dirty="0">
              <a:solidFill>
                <a:schemeClr val="accent6"/>
              </a:solidFill>
            </a:rPr>
            <a:t>2022</a:t>
          </a:r>
        </a:p>
      </dsp:txBody>
      <dsp:txXfrm>
        <a:off x="2908674" y="316539"/>
        <a:ext cx="893539" cy="590867"/>
      </dsp:txXfrm>
    </dsp:sp>
    <dsp:sp modelId="{53B9342C-2A30-4926-B3C5-35A715C441FF}">
      <dsp:nvSpPr>
        <dsp:cNvPr id="0" name=""/>
        <dsp:cNvSpPr/>
      </dsp:nvSpPr>
      <dsp:spPr>
        <a:xfrm>
          <a:off x="1836427" y="316539"/>
          <a:ext cx="893539" cy="59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nb-NO" sz="1600" b="1" kern="1200" dirty="0">
              <a:solidFill>
                <a:schemeClr val="accent6"/>
              </a:solidFill>
            </a:rPr>
            <a:t>2021</a:t>
          </a:r>
        </a:p>
      </dsp:txBody>
      <dsp:txXfrm>
        <a:off x="1836427" y="316539"/>
        <a:ext cx="893539" cy="590867"/>
      </dsp:txXfrm>
    </dsp:sp>
    <dsp:sp modelId="{CEB3838A-2B7F-481E-AEF6-8E8AAD40037B}">
      <dsp:nvSpPr>
        <dsp:cNvPr id="0" name=""/>
        <dsp:cNvSpPr/>
      </dsp:nvSpPr>
      <dsp:spPr>
        <a:xfrm>
          <a:off x="764179" y="316539"/>
          <a:ext cx="893539" cy="59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nb-NO" sz="1600" b="1" kern="1200" dirty="0">
              <a:solidFill>
                <a:schemeClr val="accent6"/>
              </a:solidFill>
            </a:rPr>
            <a:t>2020</a:t>
          </a:r>
        </a:p>
      </dsp:txBody>
      <dsp:txXfrm>
        <a:off x="764179" y="316539"/>
        <a:ext cx="893539" cy="59086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996CD-C051-524E-B0EC-F7D3DAFC406C}" type="datetimeFigureOut">
              <a:rPr lang="nb-NO" smtClean="0"/>
              <a:t>08.12.2020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70C78-173F-D64A-A73A-E7995BB9F680}" type="slidenum">
              <a:rPr lang="nb-NO" smtClean="0"/>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a:t>
            </a:r>
          </a:p>
        </p:txBody>
      </p:sp>
      <p:sp>
        <p:nvSpPr>
          <p:cNvPr id="4" name="Plassholder for lysbildenummer 3"/>
          <p:cNvSpPr>
            <a:spLocks noGrp="1"/>
          </p:cNvSpPr>
          <p:nvPr>
            <p:ph type="sldNum" sz="quarter" idx="5"/>
          </p:nvPr>
        </p:nvSpPr>
        <p:spPr/>
        <p:txBody>
          <a:bodyPr/>
          <a:lstStyle/>
          <a:p>
            <a:fld id="{7DA70C78-173F-D64A-A73A-E7995BB9F680}" type="slidenum">
              <a:rPr lang="nb-NO" smtClean="0"/>
              <a:t>44</a:t>
            </a:fld>
            <a:endParaRPr lang="nb-NO"/>
          </a:p>
        </p:txBody>
      </p:sp>
    </p:spTree>
    <p:extLst>
      <p:ext uri="{BB962C8B-B14F-4D97-AF65-F5344CB8AC3E}">
        <p14:creationId xmlns:p14="http://schemas.microsoft.com/office/powerpoint/2010/main" val="2366742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charset="0"/>
              <a:buChar char="•"/>
            </a:pPr>
            <a:r>
              <a:rPr lang="nb-NO" dirty="0"/>
              <a:t>Mengder sprengstein:  </a:t>
            </a:r>
          </a:p>
          <a:p>
            <a:pPr lvl="1">
              <a:buFont typeface="Arial" charset="0"/>
              <a:buChar char="•"/>
            </a:pPr>
            <a:r>
              <a:rPr lang="nb-NO" sz="1200" dirty="0"/>
              <a:t>Tunneler </a:t>
            </a:r>
            <a:r>
              <a:rPr lang="nb-NO" sz="1200" dirty="0" err="1"/>
              <a:t>ca</a:t>
            </a:r>
            <a:r>
              <a:rPr lang="nb-NO" sz="1200" dirty="0"/>
              <a:t> 700 000 pfm</a:t>
            </a:r>
            <a:r>
              <a:rPr lang="nb-NO" sz="1200" baseline="30000" dirty="0"/>
              <a:t>3</a:t>
            </a:r>
          </a:p>
          <a:p>
            <a:pPr lvl="1">
              <a:buFont typeface="Arial" charset="0"/>
              <a:buChar char="•"/>
            </a:pPr>
            <a:r>
              <a:rPr lang="nb-NO" sz="1200" dirty="0"/>
              <a:t>Stasjoner </a:t>
            </a:r>
            <a:r>
              <a:rPr lang="nb-NO" sz="1200" dirty="0" err="1"/>
              <a:t>ca</a:t>
            </a:r>
            <a:r>
              <a:rPr lang="nb-NO" sz="1200" dirty="0"/>
              <a:t> 300 000 pfm</a:t>
            </a:r>
            <a:r>
              <a:rPr lang="nb-NO" sz="1200" baseline="30000" dirty="0"/>
              <a:t>3</a:t>
            </a:r>
          </a:p>
          <a:p>
            <a:pPr lvl="1">
              <a:buFont typeface="Arial" charset="0"/>
              <a:buChar char="•"/>
            </a:pPr>
            <a:r>
              <a:rPr lang="nb-NO" sz="1200" dirty="0" err="1"/>
              <a:t>Byggegrop</a:t>
            </a:r>
            <a:r>
              <a:rPr lang="nb-NO" sz="1200" dirty="0"/>
              <a:t> Koksa </a:t>
            </a:r>
            <a:r>
              <a:rPr lang="nb-NO" sz="1200" dirty="0" err="1"/>
              <a:t>ca</a:t>
            </a:r>
            <a:r>
              <a:rPr lang="nb-NO" sz="1200" dirty="0"/>
              <a:t> 330 000 pfm</a:t>
            </a:r>
            <a:r>
              <a:rPr lang="nb-NO" sz="1200" baseline="30000" dirty="0"/>
              <a:t>3</a:t>
            </a:r>
            <a:endParaRPr lang="nb-NO" sz="1200" dirty="0"/>
          </a:p>
          <a:p>
            <a:endParaRPr lang="nb-NO" dirty="0"/>
          </a:p>
          <a:p>
            <a:r>
              <a:rPr lang="nb-NO" dirty="0"/>
              <a:t>Masseeierskap</a:t>
            </a:r>
          </a:p>
        </p:txBody>
      </p:sp>
      <p:sp>
        <p:nvSpPr>
          <p:cNvPr id="4" name="Plassholder for lysbildenummer 3"/>
          <p:cNvSpPr>
            <a:spLocks noGrp="1"/>
          </p:cNvSpPr>
          <p:nvPr>
            <p:ph type="sldNum" sz="quarter" idx="10"/>
          </p:nvPr>
        </p:nvSpPr>
        <p:spPr/>
        <p:txBody>
          <a:bodyPr/>
          <a:lstStyle/>
          <a:p>
            <a:fld id="{0C3ACC89-9104-4B7A-A29D-3D995121F6BA}" type="slidenum">
              <a:rPr lang="nb-NO" smtClean="0"/>
              <a:t>46</a:t>
            </a:fld>
            <a:endParaRPr lang="nb-NO"/>
          </a:p>
        </p:txBody>
      </p:sp>
    </p:spTree>
    <p:extLst>
      <p:ext uri="{BB962C8B-B14F-4D97-AF65-F5344CB8AC3E}">
        <p14:creationId xmlns:p14="http://schemas.microsoft.com/office/powerpoint/2010/main" val="383498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a:t>
            </a:r>
          </a:p>
        </p:txBody>
      </p:sp>
      <p:sp>
        <p:nvSpPr>
          <p:cNvPr id="4" name="Plassholder for lysbildenummer 3"/>
          <p:cNvSpPr>
            <a:spLocks noGrp="1"/>
          </p:cNvSpPr>
          <p:nvPr>
            <p:ph type="sldNum" sz="quarter" idx="5"/>
          </p:nvPr>
        </p:nvSpPr>
        <p:spPr/>
        <p:txBody>
          <a:bodyPr/>
          <a:lstStyle/>
          <a:p>
            <a:fld id="{7DA70C78-173F-D64A-A73A-E7995BB9F680}" type="slidenum">
              <a:rPr lang="nb-NO" smtClean="0"/>
              <a:t>48</a:t>
            </a:fld>
            <a:endParaRPr lang="nb-NO"/>
          </a:p>
        </p:txBody>
      </p:sp>
    </p:spTree>
    <p:extLst>
      <p:ext uri="{BB962C8B-B14F-4D97-AF65-F5344CB8AC3E}">
        <p14:creationId xmlns:p14="http://schemas.microsoft.com/office/powerpoint/2010/main" val="167666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Merknad:</a:t>
            </a:r>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«Folkehelsekontoret i Bærum kommune gjør oppmerksom på at håndtering av masser kan gi svært varierende lyd avhengig av hva slags steinmasser som håndteres og hvor opplastingen foregår. Håndtering av rene steinmasser, kan medføre impulsiv støy som vurderes som sterkt støyende arbeider. Sterkt støyende arbeid tillates ikke på lørdager i boligområder».  </a:t>
            </a:r>
            <a:endParaRPr lang="nb-NO" sz="1200" kern="1200" dirty="0">
              <a:solidFill>
                <a:schemeClr val="tx1"/>
              </a:solidFill>
              <a:effectLst/>
              <a:latin typeface="+mn-lt"/>
              <a:ea typeface="+mn-ea"/>
              <a:cs typeface="+mn-cs"/>
            </a:endParaRPr>
          </a:p>
          <a:p>
            <a:r>
              <a:rPr lang="nb-NO" sz="1200" kern="1200">
                <a:solidFill>
                  <a:schemeClr val="tx1"/>
                </a:solidFill>
                <a:effectLst/>
                <a:latin typeface="+mn-lt"/>
                <a:ea typeface="+mn-ea"/>
                <a:cs typeface="+mn-cs"/>
              </a:rPr>
              <a:t> </a:t>
            </a:r>
          </a:p>
          <a:p>
            <a:endParaRPr lang="nb-NO"/>
          </a:p>
        </p:txBody>
      </p:sp>
      <p:sp>
        <p:nvSpPr>
          <p:cNvPr id="4" name="Plassholder for lysbildenummer 3"/>
          <p:cNvSpPr>
            <a:spLocks noGrp="1"/>
          </p:cNvSpPr>
          <p:nvPr>
            <p:ph type="sldNum" sz="quarter" idx="10"/>
          </p:nvPr>
        </p:nvSpPr>
        <p:spPr/>
        <p:txBody>
          <a:bodyPr/>
          <a:lstStyle/>
          <a:p>
            <a:fld id="{AB21B242-D8AA-4937-A2A9-4DA81D6C0E82}" type="slidenum">
              <a:rPr lang="nb-NO" smtClean="0"/>
              <a:t>49</a:t>
            </a:fld>
            <a:endParaRPr lang="nb-NO"/>
          </a:p>
        </p:txBody>
      </p:sp>
    </p:spTree>
    <p:extLst>
      <p:ext uri="{BB962C8B-B14F-4D97-AF65-F5344CB8AC3E}">
        <p14:creationId xmlns:p14="http://schemas.microsoft.com/office/powerpoint/2010/main" val="2340529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tellysbilde bilde byen">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51F5409-527D-C145-A2D3-D5C634C01D78}"/>
              </a:ext>
            </a:extLst>
          </p:cNvPr>
          <p:cNvSpPr/>
          <p:nvPr userDrawn="1"/>
        </p:nvSpPr>
        <p:spPr>
          <a:xfrm>
            <a:off x="219555" y="5878618"/>
            <a:ext cx="2401587" cy="96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08.12.2020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14" name="Rektangel 13">
            <a:extLst>
              <a:ext uri="{FF2B5EF4-FFF2-40B4-BE49-F238E27FC236}">
                <a16:creationId xmlns:a16="http://schemas.microsoft.com/office/drawing/2014/main" id="{BF2A35FD-773D-6F48-8F30-A6D2E421F192}"/>
              </a:ext>
            </a:extLst>
          </p:cNvPr>
          <p:cNvSpPr/>
          <p:nvPr userDrawn="1"/>
        </p:nvSpPr>
        <p:spPr>
          <a:xfrm>
            <a:off x="5972629" y="-6951"/>
            <a:ext cx="6545942" cy="68776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cxnSp>
        <p:nvCxnSpPr>
          <p:cNvPr id="15" name="Rett linje 14">
            <a:extLst>
              <a:ext uri="{FF2B5EF4-FFF2-40B4-BE49-F238E27FC236}">
                <a16:creationId xmlns:a16="http://schemas.microsoft.com/office/drawing/2014/main" id="{9B82E360-547C-A748-9563-846C04DEC5FB}"/>
              </a:ext>
            </a:extLst>
          </p:cNvPr>
          <p:cNvCxnSpPr/>
          <p:nvPr userDrawn="1"/>
        </p:nvCxnSpPr>
        <p:spPr>
          <a:xfrm>
            <a:off x="6096000" y="4460488"/>
            <a:ext cx="449766" cy="724829"/>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Gruppe 30">
            <a:extLst>
              <a:ext uri="{FF2B5EF4-FFF2-40B4-BE49-F238E27FC236}">
                <a16:creationId xmlns:a16="http://schemas.microsoft.com/office/drawing/2014/main" id="{CA68AA78-75D7-084F-AF3A-0FF0435DCA41}"/>
              </a:ext>
            </a:extLst>
          </p:cNvPr>
          <p:cNvGrpSpPr/>
          <p:nvPr userDrawn="1"/>
        </p:nvGrpSpPr>
        <p:grpSpPr>
          <a:xfrm>
            <a:off x="7145276" y="5651499"/>
            <a:ext cx="3821812" cy="1056055"/>
            <a:chOff x="5790662" y="5661593"/>
            <a:chExt cx="4062541" cy="1122574"/>
          </a:xfrm>
        </p:grpSpPr>
        <p:cxnSp>
          <p:nvCxnSpPr>
            <p:cNvPr id="17" name="Rett linje 16">
              <a:extLst>
                <a:ext uri="{FF2B5EF4-FFF2-40B4-BE49-F238E27FC236}">
                  <a16:creationId xmlns:a16="http://schemas.microsoft.com/office/drawing/2014/main" id="{600DABDC-ADCC-6A42-9783-6E7306EF1856}"/>
                </a:ext>
              </a:extLst>
            </p:cNvPr>
            <p:cNvCxnSpPr>
              <a:cxnSpLocks/>
            </p:cNvCxnSpPr>
            <p:nvPr/>
          </p:nvCxnSpPr>
          <p:spPr>
            <a:xfrm flipH="1">
              <a:off x="5790662" y="5685573"/>
              <a:ext cx="1224125" cy="1011921"/>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C73742CF-2991-8E4C-B83E-44E4A1E0B25E}"/>
                </a:ext>
              </a:extLst>
            </p:cNvPr>
            <p:cNvCxnSpPr>
              <a:cxnSpLocks/>
            </p:cNvCxnSpPr>
            <p:nvPr/>
          </p:nvCxnSpPr>
          <p:spPr>
            <a:xfrm>
              <a:off x="8454968" y="5661593"/>
              <a:ext cx="1398235" cy="1122574"/>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F9A201-585E-7141-9890-F3D60E0FBF3C}"/>
                </a:ext>
              </a:extLst>
            </p:cNvPr>
            <p:cNvCxnSpPr>
              <a:cxnSpLocks/>
            </p:cNvCxnSpPr>
            <p:nvPr/>
          </p:nvCxnSpPr>
          <p:spPr>
            <a:xfrm flipH="1">
              <a:off x="6691520" y="5977058"/>
              <a:ext cx="2166142" cy="0"/>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2D8ABD0-965F-C44C-9454-A5CD4A7CF35B}"/>
                </a:ext>
              </a:extLst>
            </p:cNvPr>
            <p:cNvCxnSpPr>
              <a:cxnSpLocks/>
            </p:cNvCxnSpPr>
            <p:nvPr/>
          </p:nvCxnSpPr>
          <p:spPr>
            <a:xfrm flipH="1">
              <a:off x="6209058" y="6364159"/>
              <a:ext cx="3152454" cy="0"/>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0" name="Bilde 29">
            <a:extLst>
              <a:ext uri="{FF2B5EF4-FFF2-40B4-BE49-F238E27FC236}">
                <a16:creationId xmlns:a16="http://schemas.microsoft.com/office/drawing/2014/main" id="{1AD8625E-8CD6-9846-BB26-F58795C214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596" y="1983180"/>
            <a:ext cx="2737304" cy="3920838"/>
          </a:xfrm>
          <a:prstGeom prst="rect">
            <a:avLst/>
          </a:prstGeom>
        </p:spPr>
      </p:pic>
      <p:sp>
        <p:nvSpPr>
          <p:cNvPr id="24" name="Rektangel 23">
            <a:extLst>
              <a:ext uri="{FF2B5EF4-FFF2-40B4-BE49-F238E27FC236}">
                <a16:creationId xmlns:a16="http://schemas.microsoft.com/office/drawing/2014/main" id="{11786D10-A308-0144-A199-46687D6E5315}"/>
              </a:ext>
            </a:extLst>
          </p:cNvPr>
          <p:cNvSpPr/>
          <p:nvPr userDrawn="1"/>
        </p:nvSpPr>
        <p:spPr>
          <a:xfrm>
            <a:off x="766766" y="4797150"/>
            <a:ext cx="4154311" cy="307777"/>
          </a:xfrm>
          <a:prstGeom prst="rect">
            <a:avLst/>
          </a:prstGeom>
        </p:spPr>
        <p:txBody>
          <a:bodyPr wrap="square">
            <a:spAutoFit/>
          </a:bodyPr>
          <a:lstStyle/>
          <a:p>
            <a:r>
              <a:rPr lang="nb-NO" sz="1400" dirty="0">
                <a:solidFill>
                  <a:schemeClr val="accent1"/>
                </a:solidFill>
              </a:rPr>
              <a:t>T-Bane til og fra sentrum i 2027</a:t>
            </a:r>
          </a:p>
        </p:txBody>
      </p:sp>
      <p:sp>
        <p:nvSpPr>
          <p:cNvPr id="27" name="Tittel 1">
            <a:extLst>
              <a:ext uri="{FF2B5EF4-FFF2-40B4-BE49-F238E27FC236}">
                <a16:creationId xmlns:a16="http://schemas.microsoft.com/office/drawing/2014/main" id="{5074BC9E-F563-9B47-813A-559F04EB6CAE}"/>
              </a:ext>
            </a:extLst>
          </p:cNvPr>
          <p:cNvSpPr txBox="1">
            <a:spLocks/>
          </p:cNvSpPr>
          <p:nvPr userDrawn="1"/>
        </p:nvSpPr>
        <p:spPr>
          <a:xfrm>
            <a:off x="833742" y="2992395"/>
            <a:ext cx="5177059" cy="164883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5400" dirty="0">
                <a:solidFill>
                  <a:schemeClr val="accent1"/>
                </a:solidFill>
              </a:rPr>
              <a:t>På sporet av</a:t>
            </a:r>
            <a:br>
              <a:rPr lang="nb-NO" sz="5400" dirty="0">
                <a:solidFill>
                  <a:schemeClr val="accent1"/>
                </a:solidFill>
              </a:rPr>
            </a:br>
            <a:r>
              <a:rPr lang="nb-NO" sz="5400" dirty="0">
                <a:solidFill>
                  <a:schemeClr val="accent5"/>
                </a:solidFill>
              </a:rPr>
              <a:t>Fornebubanen</a:t>
            </a:r>
            <a:endParaRPr lang="nb-NO" sz="5400" dirty="0"/>
          </a:p>
        </p:txBody>
      </p:sp>
      <p:sp>
        <p:nvSpPr>
          <p:cNvPr id="22" name="Rektangel 21">
            <a:extLst>
              <a:ext uri="{FF2B5EF4-FFF2-40B4-BE49-F238E27FC236}">
                <a16:creationId xmlns:a16="http://schemas.microsoft.com/office/drawing/2014/main" id="{7A97E476-C25C-B548-8DB3-98D96B60EF06}"/>
              </a:ext>
            </a:extLst>
          </p:cNvPr>
          <p:cNvSpPr/>
          <p:nvPr userDrawn="1"/>
        </p:nvSpPr>
        <p:spPr>
          <a:xfrm>
            <a:off x="6010801" y="6517561"/>
            <a:ext cx="6507770" cy="353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5" name="Bilde 24">
            <a:extLst>
              <a:ext uri="{FF2B5EF4-FFF2-40B4-BE49-F238E27FC236}">
                <a16:creationId xmlns:a16="http://schemas.microsoft.com/office/drawing/2014/main" id="{F530C4A1-308C-D542-A614-A236E1C385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766" y="277901"/>
            <a:ext cx="1538788" cy="1047184"/>
          </a:xfrm>
          <a:prstGeom prst="rect">
            <a:avLst/>
          </a:prstGeom>
        </p:spPr>
      </p:pic>
    </p:spTree>
    <p:extLst>
      <p:ext uri="{BB962C8B-B14F-4D97-AF65-F5344CB8AC3E}">
        <p14:creationId xmlns:p14="http://schemas.microsoft.com/office/powerpoint/2010/main" val="410449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08.12.2020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08.12.2020</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08.12.2020</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08.12.2020</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08.12.2020</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08.12.2020</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08.12.2020</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08.12.2020</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nnhold bilde høyre">
    <p:spTree>
      <p:nvGrpSpPr>
        <p:cNvPr id="1" name=""/>
        <p:cNvGrpSpPr/>
        <p:nvPr/>
      </p:nvGrpSpPr>
      <p:grpSpPr>
        <a:xfrm>
          <a:off x="0" y="0"/>
          <a:ext cx="0" cy="0"/>
          <a:chOff x="0" y="0"/>
          <a:chExt cx="0" cy="0"/>
        </a:xfrm>
      </p:grpSpPr>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08.12.2020</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dirty="0"/>
              <a:t>Klikk på ikonet for å legge til et bilde</a:t>
            </a:r>
          </a:p>
        </p:txBody>
      </p:sp>
      <p:sp>
        <p:nvSpPr>
          <p:cNvPr id="12" name="Plassholder for innhold 6">
            <a:extLst>
              <a:ext uri="{FF2B5EF4-FFF2-40B4-BE49-F238E27FC236}">
                <a16:creationId xmlns:a16="http://schemas.microsoft.com/office/drawing/2014/main" id="{081AAC76-1069-7744-AD1C-61A36DA8B1B9}"/>
              </a:ext>
            </a:extLst>
          </p:cNvPr>
          <p:cNvSpPr>
            <a:spLocks noGrp="1"/>
          </p:cNvSpPr>
          <p:nvPr>
            <p:ph idx="1" hasCustomPrompt="1"/>
          </p:nvPr>
        </p:nvSpPr>
        <p:spPr>
          <a:xfrm>
            <a:off x="847724" y="2241395"/>
            <a:ext cx="8248259" cy="3924272"/>
          </a:xfrm>
        </p:spPr>
        <p:txBody>
          <a:bodyPr/>
          <a:lstStyle>
            <a:lvl1pPr marL="0" indent="0">
              <a:buNone/>
              <a:defRPr>
                <a:solidFill>
                  <a:schemeClr val="accent1"/>
                </a:solidFill>
              </a:defRPr>
            </a:lvl1pPr>
          </a:lstStyle>
          <a:p>
            <a:pPr>
              <a:lnSpc>
                <a:spcPct val="150000"/>
              </a:lnSpc>
              <a:buClr>
                <a:schemeClr val="accent5"/>
              </a:buClr>
              <a:buSzPct val="150000"/>
              <a:buFont typeface="Wingdings" pitchFamily="2" charset="2"/>
              <a:buChar char="§"/>
            </a:pPr>
            <a:r>
              <a:rPr lang="nb-NO" dirty="0"/>
              <a:t>Brødtekst</a:t>
            </a:r>
          </a:p>
          <a:p>
            <a:pPr>
              <a:lnSpc>
                <a:spcPct val="150000"/>
              </a:lnSpc>
              <a:buClr>
                <a:schemeClr val="accent5"/>
              </a:buClr>
              <a:buSzPct val="150000"/>
              <a:buFont typeface="Wingdings" pitchFamily="2" charset="2"/>
              <a:buChar char="§"/>
            </a:pPr>
            <a:endParaRPr lang="nb-NO" dirty="0"/>
          </a:p>
        </p:txBody>
      </p:sp>
      <p:sp>
        <p:nvSpPr>
          <p:cNvPr id="13" name="Plassholder for dato 3">
            <a:extLst>
              <a:ext uri="{FF2B5EF4-FFF2-40B4-BE49-F238E27FC236}">
                <a16:creationId xmlns:a16="http://schemas.microsoft.com/office/drawing/2014/main" id="{31BADF15-2859-F748-AC9E-C1D241A0E05D}"/>
              </a:ext>
            </a:extLst>
          </p:cNvPr>
          <p:cNvSpPr txBox="1">
            <a:spLocks/>
          </p:cNvSpPr>
          <p:nvPr userDrawn="1"/>
        </p:nvSpPr>
        <p:spPr>
          <a:xfrm>
            <a:off x="10343092" y="64447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Oslo Sans"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DE0DF-BE6B-D248-92A9-54242D212695}" type="datetime1">
              <a:rPr lang="nb-NO" smtClean="0">
                <a:solidFill>
                  <a:schemeClr val="accent1"/>
                </a:solidFill>
              </a:rPr>
              <a:pPr/>
              <a:t>08.12.2020</a:t>
            </a:fld>
            <a:endParaRPr lang="nb-NO" dirty="0">
              <a:solidFill>
                <a:schemeClr val="accent1"/>
              </a:solidFill>
            </a:endParaRPr>
          </a:p>
        </p:txBody>
      </p:sp>
      <p:sp>
        <p:nvSpPr>
          <p:cNvPr id="14" name="Plassholder for lysbildenummer 4">
            <a:extLst>
              <a:ext uri="{FF2B5EF4-FFF2-40B4-BE49-F238E27FC236}">
                <a16:creationId xmlns:a16="http://schemas.microsoft.com/office/drawing/2014/main" id="{07F85000-A36C-0742-AB95-78AB9FE34FC6}"/>
              </a:ext>
            </a:extLst>
          </p:cNvPr>
          <p:cNvSpPr txBox="1">
            <a:spLocks/>
          </p:cNvSpPr>
          <p:nvPr userDrawn="1"/>
        </p:nvSpPr>
        <p:spPr>
          <a:xfrm>
            <a:off x="11649074" y="64447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Oslo Sans"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EFDFC-287E-0A4D-81A7-6CC8C070690D}" type="slidenum">
              <a:rPr lang="nb-NO" smtClean="0">
                <a:solidFill>
                  <a:schemeClr val="bg1"/>
                </a:solidFill>
              </a:rPr>
              <a:pPr/>
              <a:t>‹#›</a:t>
            </a:fld>
            <a:endParaRPr lang="nb-NO" dirty="0">
              <a:solidFill>
                <a:schemeClr val="bg1"/>
              </a:solidFill>
            </a:endParaRPr>
          </a:p>
        </p:txBody>
      </p:sp>
      <p:sp>
        <p:nvSpPr>
          <p:cNvPr id="15" name="Tittel 5">
            <a:extLst>
              <a:ext uri="{FF2B5EF4-FFF2-40B4-BE49-F238E27FC236}">
                <a16:creationId xmlns:a16="http://schemas.microsoft.com/office/drawing/2014/main" id="{B9C786A8-B166-B64E-AEE6-E08E83337E65}"/>
              </a:ext>
            </a:extLst>
          </p:cNvPr>
          <p:cNvSpPr txBox="1">
            <a:spLocks/>
          </p:cNvSpPr>
          <p:nvPr userDrawn="1"/>
        </p:nvSpPr>
        <p:spPr>
          <a:xfrm>
            <a:off x="847725" y="893062"/>
            <a:ext cx="3608161" cy="1311999"/>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accent1"/>
                </a:solidFill>
                <a:latin typeface="+mj-lt"/>
                <a:ea typeface="+mj-ea"/>
                <a:cs typeface="+mj-cs"/>
              </a:defRPr>
            </a:lvl1pPr>
          </a:lstStyle>
          <a:p>
            <a:r>
              <a:rPr lang="nb-NO" sz="4000" dirty="0">
                <a:solidFill>
                  <a:schemeClr val="accent1"/>
                </a:solidFill>
              </a:rPr>
              <a:t>Heading</a:t>
            </a:r>
          </a:p>
        </p:txBody>
      </p:sp>
    </p:spTree>
    <p:extLst>
      <p:ext uri="{BB962C8B-B14F-4D97-AF65-F5344CB8AC3E}">
        <p14:creationId xmlns:p14="http://schemas.microsoft.com/office/powerpoint/2010/main" val="1089352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tellysbilde bilde byen">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51F5409-527D-C145-A2D3-D5C634C01D78}"/>
              </a:ext>
            </a:extLst>
          </p:cNvPr>
          <p:cNvSpPr/>
          <p:nvPr userDrawn="1"/>
        </p:nvSpPr>
        <p:spPr>
          <a:xfrm>
            <a:off x="219555" y="5878618"/>
            <a:ext cx="2401587" cy="96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08.12.2020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40" name="Rektangel 39">
            <a:extLst>
              <a:ext uri="{FF2B5EF4-FFF2-40B4-BE49-F238E27FC236}">
                <a16:creationId xmlns:a16="http://schemas.microsoft.com/office/drawing/2014/main" id="{D4CCB658-9C2B-874A-BDBE-605756A79732}"/>
              </a:ext>
            </a:extLst>
          </p:cNvPr>
          <p:cNvSpPr/>
          <p:nvPr userDrawn="1"/>
        </p:nvSpPr>
        <p:spPr>
          <a:xfrm>
            <a:off x="561692" y="1435457"/>
            <a:ext cx="11410950" cy="496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Tittel 1">
            <a:extLst>
              <a:ext uri="{FF2B5EF4-FFF2-40B4-BE49-F238E27FC236}">
                <a16:creationId xmlns:a16="http://schemas.microsoft.com/office/drawing/2014/main" id="{95A4775C-A803-794F-B2B6-6AFE4A8AC80B}"/>
              </a:ext>
            </a:extLst>
          </p:cNvPr>
          <p:cNvSpPr txBox="1">
            <a:spLocks/>
          </p:cNvSpPr>
          <p:nvPr userDrawn="1"/>
        </p:nvSpPr>
        <p:spPr>
          <a:xfrm>
            <a:off x="1375954" y="3773708"/>
            <a:ext cx="5279423" cy="164883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endParaRPr lang="nb-NO" sz="5000" dirty="0"/>
          </a:p>
        </p:txBody>
      </p:sp>
      <p:grpSp>
        <p:nvGrpSpPr>
          <p:cNvPr id="42" name="Gruppe 41">
            <a:extLst>
              <a:ext uri="{FF2B5EF4-FFF2-40B4-BE49-F238E27FC236}">
                <a16:creationId xmlns:a16="http://schemas.microsoft.com/office/drawing/2014/main" id="{8F24BB16-7775-6345-82EF-8305D4FFC073}"/>
              </a:ext>
            </a:extLst>
          </p:cNvPr>
          <p:cNvGrpSpPr/>
          <p:nvPr userDrawn="1"/>
        </p:nvGrpSpPr>
        <p:grpSpPr>
          <a:xfrm>
            <a:off x="7688418" y="4803469"/>
            <a:ext cx="2949618" cy="797503"/>
            <a:chOff x="5790662" y="5661593"/>
            <a:chExt cx="4062541" cy="1122574"/>
          </a:xfrm>
        </p:grpSpPr>
        <p:cxnSp>
          <p:nvCxnSpPr>
            <p:cNvPr id="43" name="Rett linje 42">
              <a:extLst>
                <a:ext uri="{FF2B5EF4-FFF2-40B4-BE49-F238E27FC236}">
                  <a16:creationId xmlns:a16="http://schemas.microsoft.com/office/drawing/2014/main" id="{22887E9E-DD42-9F48-945A-AF376D4ADECB}"/>
                </a:ext>
              </a:extLst>
            </p:cNvPr>
            <p:cNvCxnSpPr>
              <a:cxnSpLocks/>
            </p:cNvCxnSpPr>
            <p:nvPr/>
          </p:nvCxnSpPr>
          <p:spPr>
            <a:xfrm flipH="1">
              <a:off x="5790662" y="5685573"/>
              <a:ext cx="1224125" cy="1011921"/>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Rett linje 43">
              <a:extLst>
                <a:ext uri="{FF2B5EF4-FFF2-40B4-BE49-F238E27FC236}">
                  <a16:creationId xmlns:a16="http://schemas.microsoft.com/office/drawing/2014/main" id="{07A20B06-C580-6048-B3A2-C12303772E09}"/>
                </a:ext>
              </a:extLst>
            </p:cNvPr>
            <p:cNvCxnSpPr>
              <a:cxnSpLocks/>
            </p:cNvCxnSpPr>
            <p:nvPr/>
          </p:nvCxnSpPr>
          <p:spPr>
            <a:xfrm>
              <a:off x="8454968" y="5661593"/>
              <a:ext cx="1398235" cy="1122574"/>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Rett linje 44">
              <a:extLst>
                <a:ext uri="{FF2B5EF4-FFF2-40B4-BE49-F238E27FC236}">
                  <a16:creationId xmlns:a16="http://schemas.microsoft.com/office/drawing/2014/main" id="{193B94D1-F46C-734A-8BE9-F54B8B43E333}"/>
                </a:ext>
              </a:extLst>
            </p:cNvPr>
            <p:cNvCxnSpPr>
              <a:cxnSpLocks/>
            </p:cNvCxnSpPr>
            <p:nvPr/>
          </p:nvCxnSpPr>
          <p:spPr>
            <a:xfrm flipH="1">
              <a:off x="6691520" y="5977058"/>
              <a:ext cx="2166142" cy="0"/>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Rett linje 45">
              <a:extLst>
                <a:ext uri="{FF2B5EF4-FFF2-40B4-BE49-F238E27FC236}">
                  <a16:creationId xmlns:a16="http://schemas.microsoft.com/office/drawing/2014/main" id="{095A56AC-A46C-1D44-A529-F36285FBDB48}"/>
                </a:ext>
              </a:extLst>
            </p:cNvPr>
            <p:cNvCxnSpPr>
              <a:cxnSpLocks/>
            </p:cNvCxnSpPr>
            <p:nvPr/>
          </p:nvCxnSpPr>
          <p:spPr>
            <a:xfrm flipH="1">
              <a:off x="6209058" y="6364159"/>
              <a:ext cx="3152454" cy="0"/>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7" name="Rektangel 46">
            <a:extLst>
              <a:ext uri="{FF2B5EF4-FFF2-40B4-BE49-F238E27FC236}">
                <a16:creationId xmlns:a16="http://schemas.microsoft.com/office/drawing/2014/main" id="{98194BF0-150F-914F-9F7D-BBDE56EC63C1}"/>
              </a:ext>
            </a:extLst>
          </p:cNvPr>
          <p:cNvSpPr/>
          <p:nvPr userDrawn="1"/>
        </p:nvSpPr>
        <p:spPr>
          <a:xfrm>
            <a:off x="915952" y="4848051"/>
            <a:ext cx="5967859" cy="400110"/>
          </a:xfrm>
          <a:prstGeom prst="rect">
            <a:avLst/>
          </a:prstGeom>
        </p:spPr>
        <p:txBody>
          <a:bodyPr wrap="square">
            <a:spAutoFit/>
          </a:bodyPr>
          <a:lstStyle/>
          <a:p>
            <a:r>
              <a:rPr lang="nb-NO" sz="2000" dirty="0">
                <a:solidFill>
                  <a:schemeClr val="accent1"/>
                </a:solidFill>
              </a:rPr>
              <a:t>T-Bane til og fra sentrum i 2027</a:t>
            </a:r>
          </a:p>
        </p:txBody>
      </p:sp>
      <p:sp>
        <p:nvSpPr>
          <p:cNvPr id="48" name="Tittel 1">
            <a:extLst>
              <a:ext uri="{FF2B5EF4-FFF2-40B4-BE49-F238E27FC236}">
                <a16:creationId xmlns:a16="http://schemas.microsoft.com/office/drawing/2014/main" id="{34BE13A8-19AE-1840-9A03-86400848B826}"/>
              </a:ext>
            </a:extLst>
          </p:cNvPr>
          <p:cNvSpPr txBox="1">
            <a:spLocks/>
          </p:cNvSpPr>
          <p:nvPr userDrawn="1"/>
        </p:nvSpPr>
        <p:spPr>
          <a:xfrm>
            <a:off x="941558" y="2593835"/>
            <a:ext cx="7425317" cy="2467006"/>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6600" dirty="0">
                <a:solidFill>
                  <a:schemeClr val="accent1"/>
                </a:solidFill>
              </a:rPr>
              <a:t>På sporet av</a:t>
            </a:r>
            <a:br>
              <a:rPr lang="nb-NO" sz="6600" dirty="0">
                <a:solidFill>
                  <a:schemeClr val="accent1"/>
                </a:solidFill>
              </a:rPr>
            </a:br>
            <a:r>
              <a:rPr lang="nb-NO" sz="6600" dirty="0">
                <a:solidFill>
                  <a:schemeClr val="accent5"/>
                </a:solidFill>
              </a:rPr>
              <a:t>Fornebubanen</a:t>
            </a:r>
            <a:endParaRPr lang="nb-NO" sz="6600" dirty="0"/>
          </a:p>
        </p:txBody>
      </p:sp>
      <p:sp>
        <p:nvSpPr>
          <p:cNvPr id="49" name="Rektangel 48">
            <a:extLst>
              <a:ext uri="{FF2B5EF4-FFF2-40B4-BE49-F238E27FC236}">
                <a16:creationId xmlns:a16="http://schemas.microsoft.com/office/drawing/2014/main" id="{AA965A09-83CB-9A4D-97C4-D172267D85BB}"/>
              </a:ext>
            </a:extLst>
          </p:cNvPr>
          <p:cNvSpPr/>
          <p:nvPr userDrawn="1"/>
        </p:nvSpPr>
        <p:spPr>
          <a:xfrm>
            <a:off x="6213170" y="5499381"/>
            <a:ext cx="5643886" cy="65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0" name="Rektangel 49">
            <a:extLst>
              <a:ext uri="{FF2B5EF4-FFF2-40B4-BE49-F238E27FC236}">
                <a16:creationId xmlns:a16="http://schemas.microsoft.com/office/drawing/2014/main" id="{D5C4EFF3-8F5A-5D43-9C6F-FADBACDB3B8C}"/>
              </a:ext>
            </a:extLst>
          </p:cNvPr>
          <p:cNvSpPr/>
          <p:nvPr userDrawn="1"/>
        </p:nvSpPr>
        <p:spPr>
          <a:xfrm>
            <a:off x="3899882" y="5920568"/>
            <a:ext cx="447389" cy="480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1" name="Bilde 50">
            <a:extLst>
              <a:ext uri="{FF2B5EF4-FFF2-40B4-BE49-F238E27FC236}">
                <a16:creationId xmlns:a16="http://schemas.microsoft.com/office/drawing/2014/main" id="{9D452235-D0FD-9A45-8AF3-549B43C0EC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270" t="11353" r="4417" b="10786"/>
          <a:stretch/>
        </p:blipFill>
        <p:spPr>
          <a:xfrm>
            <a:off x="7742548" y="1607693"/>
            <a:ext cx="2779360" cy="3526774"/>
          </a:xfrm>
          <a:prstGeom prst="rect">
            <a:avLst/>
          </a:prstGeom>
        </p:spPr>
      </p:pic>
      <p:pic>
        <p:nvPicPr>
          <p:cNvPr id="53" name="Bilde 52">
            <a:extLst>
              <a:ext uri="{FF2B5EF4-FFF2-40B4-BE49-F238E27FC236}">
                <a16:creationId xmlns:a16="http://schemas.microsoft.com/office/drawing/2014/main" id="{A32ED382-5ED7-0840-B6A2-1DCA845C74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766" y="277901"/>
            <a:ext cx="1538788" cy="1047184"/>
          </a:xfrm>
          <a:prstGeom prst="rect">
            <a:avLst/>
          </a:prstGeom>
        </p:spPr>
      </p:pic>
    </p:spTree>
    <p:extLst>
      <p:ext uri="{BB962C8B-B14F-4D97-AF65-F5344CB8AC3E}">
        <p14:creationId xmlns:p14="http://schemas.microsoft.com/office/powerpoint/2010/main" val="2386911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innhold bilde høy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08.12.2020</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
        <p:nvSpPr>
          <p:cNvPr id="12" name="Rektangel 11">
            <a:extLst>
              <a:ext uri="{FF2B5EF4-FFF2-40B4-BE49-F238E27FC236}">
                <a16:creationId xmlns:a16="http://schemas.microsoft.com/office/drawing/2014/main" id="{E9F9074B-4284-6A4E-BBA1-57F56B43B27F}"/>
              </a:ext>
            </a:extLst>
          </p:cNvPr>
          <p:cNvSpPr/>
          <p:nvPr userDrawn="1"/>
        </p:nvSpPr>
        <p:spPr>
          <a:xfrm>
            <a:off x="228600" y="6292352"/>
            <a:ext cx="5249984" cy="4837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a:extLst>
              <a:ext uri="{FF2B5EF4-FFF2-40B4-BE49-F238E27FC236}">
                <a16:creationId xmlns:a16="http://schemas.microsoft.com/office/drawing/2014/main" id="{B2B4A1A6-5AB0-DE4A-BD52-FF095B0B03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725" y="6292352"/>
            <a:ext cx="711282" cy="365125"/>
          </a:xfrm>
          <a:prstGeom prst="rect">
            <a:avLst/>
          </a:prstGeom>
        </p:spPr>
      </p:pic>
    </p:spTree>
    <p:extLst>
      <p:ext uri="{BB962C8B-B14F-4D97-AF65-F5344CB8AC3E}">
        <p14:creationId xmlns:p14="http://schemas.microsoft.com/office/powerpoint/2010/main" val="1721540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DA9C89FF-EF2F-4908-A7B8-67C30A482AE9}" type="datetimeFigureOut">
              <a:rPr lang="nb-NO" smtClean="0"/>
              <a:t>08.12.2020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D71AB31-41F3-4025-951C-D663F7E1FAC4}" type="slidenum">
              <a:rPr lang="nb-NO" smtClean="0"/>
              <a:t>‹#›</a:t>
            </a:fld>
            <a:endParaRPr lang="nb-NO"/>
          </a:p>
        </p:txBody>
      </p:sp>
    </p:spTree>
    <p:extLst>
      <p:ext uri="{BB962C8B-B14F-4D97-AF65-F5344CB8AC3E}">
        <p14:creationId xmlns:p14="http://schemas.microsoft.com/office/powerpoint/2010/main" val="4189083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la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lvl1pPr>
              <a:defRPr>
                <a:solidFill>
                  <a:srgbClr val="000000"/>
                </a:solidFill>
              </a:defRPr>
            </a:lvl1pPr>
          </a:lstStyle>
          <a:p>
            <a:fld id="{C0BD7509-8B42-4456-8D31-F83EC080C852}" type="datetime3">
              <a:rPr lang="en-US" smtClean="0"/>
              <a:t>8 December 2020</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COWI Powerpoint presentation</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559761" y="544472"/>
            <a:ext cx="11072484" cy="253041"/>
          </a:xfrm>
        </p:spPr>
        <p:txBody>
          <a:bodyPr lIns="18000" anchor="t" anchorCtr="0">
            <a:normAutofit/>
          </a:bodyPr>
          <a:lstStyle>
            <a:lvl1pPr marL="0" indent="0">
              <a:buNone/>
              <a:defRPr sz="1333" cap="none" baseline="0">
                <a:solidFill>
                  <a:srgbClr val="000000"/>
                </a:solidFill>
              </a:defRPr>
            </a:lvl1pPr>
          </a:lstStyle>
          <a:p>
            <a:pPr lvl="0"/>
            <a:r>
              <a:rPr lang="en-GB" dirty="0"/>
              <a:t>Click to edit master text styles</a:t>
            </a:r>
          </a:p>
        </p:txBody>
      </p:sp>
      <p:sp>
        <p:nvSpPr>
          <p:cNvPr id="12" name="Content Placeholder 8"/>
          <p:cNvSpPr>
            <a:spLocks noGrp="1"/>
          </p:cNvSpPr>
          <p:nvPr>
            <p:ph sz="quarter" idx="15"/>
          </p:nvPr>
        </p:nvSpPr>
        <p:spPr>
          <a:xfrm>
            <a:off x="559766" y="1947655"/>
            <a:ext cx="5261945" cy="3764951"/>
          </a:xfrm>
        </p:spPr>
        <p:txBody>
          <a:bodyPr/>
          <a:lstStyle>
            <a:lvl1pPr marL="241294" indent="-241294">
              <a:buClr>
                <a:srgbClr val="F04E23"/>
              </a:buClr>
              <a:buFont typeface="Verdana" pitchFamily="34" charset="0"/>
              <a:buChar char="›"/>
              <a:defRPr>
                <a:solidFill>
                  <a:srgbClr val="000000"/>
                </a:solidFill>
              </a:defRPr>
            </a:lvl1pPr>
            <a:lvl2pPr marL="719649" indent="-243411">
              <a:buClr>
                <a:srgbClr val="F04E23"/>
              </a:buClr>
              <a:buFont typeface="Verdana" pitchFamily="34" charset="0"/>
              <a:buChar char="›"/>
              <a:defRPr>
                <a:solidFill>
                  <a:srgbClr val="000000"/>
                </a:solidFill>
              </a:defRPr>
            </a:lvl2pPr>
            <a:lvl3pPr marL="1195887" indent="-243411">
              <a:buClr>
                <a:srgbClr val="F04E23"/>
              </a:buClr>
              <a:buFont typeface="Verdana" pitchFamily="34" charset="0"/>
              <a:buChar char="›"/>
              <a:defRPr>
                <a:solidFill>
                  <a:srgbClr val="000000"/>
                </a:solidFill>
              </a:defRPr>
            </a:lvl3pPr>
            <a:lvl4pPr marL="1672125" indent="-232828">
              <a:buClr>
                <a:srgbClr val="F04E23"/>
              </a:buClr>
              <a:buFont typeface="Verdana" pitchFamily="34" charset="0"/>
              <a:buChar char="›"/>
              <a:defRPr>
                <a:solidFill>
                  <a:srgbClr val="000000"/>
                </a:solidFill>
              </a:defRPr>
            </a:lvl4pPr>
            <a:lvl5pPr marL="2148364" indent="-228594">
              <a:buClr>
                <a:srgbClr val="F04E23"/>
              </a:buClr>
              <a:buFont typeface="Verdana" pitchFamily="34" charset="0"/>
              <a:buChar cha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p:cNvSpPr>
            <a:spLocks noGrp="1"/>
          </p:cNvSpPr>
          <p:nvPr>
            <p:ph sz="quarter" idx="16"/>
          </p:nvPr>
        </p:nvSpPr>
        <p:spPr>
          <a:xfrm>
            <a:off x="6370306" y="1947655"/>
            <a:ext cx="5261945" cy="3764951"/>
          </a:xfrm>
        </p:spPr>
        <p:txBody>
          <a:bodyPr/>
          <a:lstStyle>
            <a:lvl1pPr marL="241294" indent="-241294">
              <a:buClr>
                <a:srgbClr val="F04E23"/>
              </a:buClr>
              <a:buFont typeface="Verdana" pitchFamily="34" charset="0"/>
              <a:buChar char="›"/>
              <a:defRPr>
                <a:solidFill>
                  <a:srgbClr val="000000"/>
                </a:solidFill>
              </a:defRPr>
            </a:lvl1pPr>
            <a:lvl2pPr marL="719649" indent="-243411">
              <a:buClr>
                <a:srgbClr val="F04E23"/>
              </a:buClr>
              <a:buFont typeface="Verdana" pitchFamily="34" charset="0"/>
              <a:buChar char="›"/>
              <a:defRPr>
                <a:solidFill>
                  <a:srgbClr val="000000"/>
                </a:solidFill>
              </a:defRPr>
            </a:lvl2pPr>
            <a:lvl3pPr marL="1195887" indent="-243411">
              <a:buClr>
                <a:srgbClr val="F04E23"/>
              </a:buClr>
              <a:buFont typeface="Verdana" pitchFamily="34" charset="0"/>
              <a:buChar char="›"/>
              <a:defRPr>
                <a:solidFill>
                  <a:srgbClr val="000000"/>
                </a:solidFill>
              </a:defRPr>
            </a:lvl3pPr>
            <a:lvl4pPr marL="1672125" indent="-232828">
              <a:buClr>
                <a:srgbClr val="F04E23"/>
              </a:buClr>
              <a:buFont typeface="Verdana" pitchFamily="34" charset="0"/>
              <a:buChar char="›"/>
              <a:defRPr>
                <a:solidFill>
                  <a:srgbClr val="000000"/>
                </a:solidFill>
              </a:defRPr>
            </a:lvl4pPr>
            <a:lvl5pPr marL="2148364" indent="-228594">
              <a:buClr>
                <a:srgbClr val="F04E23"/>
              </a:buClr>
              <a:buFont typeface="Verdana" pitchFamily="34" charset="0"/>
              <a:buChar cha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4537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o bilder">
    <p:spTree>
      <p:nvGrpSpPr>
        <p:cNvPr id="1" name=""/>
        <p:cNvGrpSpPr/>
        <p:nvPr/>
      </p:nvGrpSpPr>
      <p:grpSpPr>
        <a:xfrm>
          <a:off x="0" y="0"/>
          <a:ext cx="0" cy="0"/>
          <a:chOff x="0" y="0"/>
          <a:chExt cx="0" cy="0"/>
        </a:xfrm>
      </p:grpSpPr>
      <p:sp>
        <p:nvSpPr>
          <p:cNvPr id="5" name="Plassholder for bilde 4"/>
          <p:cNvSpPr>
            <a:spLocks noGrp="1"/>
          </p:cNvSpPr>
          <p:nvPr>
            <p:ph type="pic" sz="quarter" idx="15"/>
          </p:nvPr>
        </p:nvSpPr>
        <p:spPr>
          <a:xfrm>
            <a:off x="0" y="0"/>
            <a:ext cx="6048000" cy="6858000"/>
          </a:xfrm>
        </p:spPr>
        <p:txBody>
          <a:bodyPr anchor="ctr" anchorCtr="0"/>
          <a:lstStyle>
            <a:lvl1pPr marL="0" indent="0" algn="ctr">
              <a:buFontTx/>
              <a:buNone/>
              <a:defRPr/>
            </a:lvl1pPr>
          </a:lstStyle>
          <a:p>
            <a:r>
              <a:rPr lang="nb-NO"/>
              <a:t>Klikk ikonet for å legge til et bilde</a:t>
            </a:r>
            <a:endParaRPr lang="nb-NO" dirty="0"/>
          </a:p>
        </p:txBody>
      </p:sp>
      <p:sp>
        <p:nvSpPr>
          <p:cNvPr id="3" name="Plassholder for bilde 4"/>
          <p:cNvSpPr>
            <a:spLocks noGrp="1"/>
          </p:cNvSpPr>
          <p:nvPr>
            <p:ph type="pic" sz="quarter" idx="16"/>
          </p:nvPr>
        </p:nvSpPr>
        <p:spPr>
          <a:xfrm>
            <a:off x="6144000" y="0"/>
            <a:ext cx="6048000" cy="6858000"/>
          </a:xfrm>
        </p:spPr>
        <p:txBody>
          <a:bodyPr anchor="ctr" anchorCtr="0"/>
          <a:lstStyle>
            <a:lvl1pPr marL="0" indent="0" algn="ctr">
              <a:buFontTx/>
              <a:buNone/>
              <a:defRPr/>
            </a:lvl1pPr>
          </a:lstStyle>
          <a:p>
            <a:r>
              <a:rPr lang="nb-NO"/>
              <a:t>Klikk ikonet for å legge til et bilde</a:t>
            </a:r>
            <a:endParaRPr lang="nb-NO" dirty="0"/>
          </a:p>
        </p:txBody>
      </p:sp>
    </p:spTree>
    <p:extLst>
      <p:ext uri="{BB962C8B-B14F-4D97-AF65-F5344CB8AC3E}">
        <p14:creationId xmlns:p14="http://schemas.microsoft.com/office/powerpoint/2010/main" val="28617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llustration Background A">
    <p:spTree>
      <p:nvGrpSpPr>
        <p:cNvPr id="1" name=""/>
        <p:cNvGrpSpPr/>
        <p:nvPr/>
      </p:nvGrpSpPr>
      <p:grpSpPr>
        <a:xfrm>
          <a:off x="0" y="0"/>
          <a:ext cx="0" cy="0"/>
          <a:chOff x="0" y="0"/>
          <a:chExt cx="0" cy="0"/>
        </a:xfrm>
      </p:grpSpPr>
      <p:grpSp>
        <p:nvGrpSpPr>
          <p:cNvPr id="13" name="Group 12"/>
          <p:cNvGrpSpPr/>
          <p:nvPr userDrawn="1"/>
        </p:nvGrpSpPr>
        <p:grpSpPr>
          <a:xfrm>
            <a:off x="7342325" y="-8433"/>
            <a:ext cx="4867515" cy="3965772"/>
            <a:chOff x="5506744" y="-6325"/>
            <a:chExt cx="3650636" cy="2974329"/>
          </a:xfrm>
        </p:grpSpPr>
        <p:sp>
          <p:nvSpPr>
            <p:cNvPr id="14" name="Isosceles Triangle 12"/>
            <p:cNvSpPr/>
            <p:nvPr/>
          </p:nvSpPr>
          <p:spPr>
            <a:xfrm>
              <a:off x="8008363" y="803369"/>
              <a:ext cx="1139289" cy="2164635"/>
            </a:xfrm>
            <a:custGeom>
              <a:avLst/>
              <a:gdLst>
                <a:gd name="connsiteX0" fmla="*/ 0 w 2233246"/>
                <a:gd name="connsiteY0" fmla="*/ 2507872 h 2507872"/>
                <a:gd name="connsiteX1" fmla="*/ 1116623 w 2233246"/>
                <a:gd name="connsiteY1" fmla="*/ 0 h 2507872"/>
                <a:gd name="connsiteX2" fmla="*/ 2233246 w 2233246"/>
                <a:gd name="connsiteY2" fmla="*/ 2507872 h 2507872"/>
                <a:gd name="connsiteX3" fmla="*/ 0 w 2233246"/>
                <a:gd name="connsiteY3" fmla="*/ 2507872 h 2507872"/>
                <a:gd name="connsiteX0" fmla="*/ 0 w 2233246"/>
                <a:gd name="connsiteY0" fmla="*/ 2494683 h 2494683"/>
                <a:gd name="connsiteX1" fmla="*/ 2224454 w 2233246"/>
                <a:gd name="connsiteY1" fmla="*/ 0 h 2494683"/>
                <a:gd name="connsiteX2" fmla="*/ 2233246 w 2233246"/>
                <a:gd name="connsiteY2" fmla="*/ 2494683 h 2494683"/>
                <a:gd name="connsiteX3" fmla="*/ 0 w 2233246"/>
                <a:gd name="connsiteY3" fmla="*/ 2494683 h 2494683"/>
                <a:gd name="connsiteX0" fmla="*/ 0 w 2118946"/>
                <a:gd name="connsiteY0" fmla="*/ 701053 h 2494683"/>
                <a:gd name="connsiteX1" fmla="*/ 2110154 w 2118946"/>
                <a:gd name="connsiteY1" fmla="*/ 0 h 2494683"/>
                <a:gd name="connsiteX2" fmla="*/ 2118946 w 2118946"/>
                <a:gd name="connsiteY2" fmla="*/ 2494683 h 2494683"/>
                <a:gd name="connsiteX3" fmla="*/ 0 w 2118946"/>
                <a:gd name="connsiteY3" fmla="*/ 701053 h 2494683"/>
                <a:gd name="connsiteX0" fmla="*/ 0 w 2110158"/>
                <a:gd name="connsiteY0" fmla="*/ 701053 h 2789226"/>
                <a:gd name="connsiteX1" fmla="*/ 2110154 w 2110158"/>
                <a:gd name="connsiteY1" fmla="*/ 0 h 2789226"/>
                <a:gd name="connsiteX2" fmla="*/ 773722 w 2110158"/>
                <a:gd name="connsiteY2" fmla="*/ 2789226 h 2789226"/>
                <a:gd name="connsiteX3" fmla="*/ 0 w 2110158"/>
                <a:gd name="connsiteY3" fmla="*/ 701053 h 2789226"/>
                <a:gd name="connsiteX0" fmla="*/ 0 w 2110158"/>
                <a:gd name="connsiteY0" fmla="*/ 701053 h 2789226"/>
                <a:gd name="connsiteX1" fmla="*/ 2110154 w 2110158"/>
                <a:gd name="connsiteY1" fmla="*/ 0 h 2789226"/>
                <a:gd name="connsiteX2" fmla="*/ 773722 w 2110158"/>
                <a:gd name="connsiteY2" fmla="*/ 2789226 h 2789226"/>
                <a:gd name="connsiteX3" fmla="*/ 0 w 2110158"/>
                <a:gd name="connsiteY3" fmla="*/ 701053 h 2789226"/>
                <a:gd name="connsiteX0" fmla="*/ 0 w 2110154"/>
                <a:gd name="connsiteY0" fmla="*/ 701053 h 2789226"/>
                <a:gd name="connsiteX1" fmla="*/ 2110154 w 2110154"/>
                <a:gd name="connsiteY1" fmla="*/ 0 h 2789226"/>
                <a:gd name="connsiteX2" fmla="*/ 773722 w 2110154"/>
                <a:gd name="connsiteY2" fmla="*/ 2789226 h 2789226"/>
                <a:gd name="connsiteX3" fmla="*/ 0 w 2110154"/>
                <a:gd name="connsiteY3" fmla="*/ 701053 h 2789226"/>
                <a:gd name="connsiteX0" fmla="*/ 0 w 2147267"/>
                <a:gd name="connsiteY0" fmla="*/ 701053 h 2808630"/>
                <a:gd name="connsiteX1" fmla="*/ 2110154 w 2147267"/>
                <a:gd name="connsiteY1" fmla="*/ 0 h 2808630"/>
                <a:gd name="connsiteX2" fmla="*/ 1282140 w 2147267"/>
                <a:gd name="connsiteY2" fmla="*/ 1664762 h 2808630"/>
                <a:gd name="connsiteX3" fmla="*/ 773722 w 2147267"/>
                <a:gd name="connsiteY3" fmla="*/ 2789226 h 2808630"/>
                <a:gd name="connsiteX4" fmla="*/ 0 w 2147267"/>
                <a:gd name="connsiteY4" fmla="*/ 701053 h 2808630"/>
                <a:gd name="connsiteX0" fmla="*/ 0 w 2147267"/>
                <a:gd name="connsiteY0" fmla="*/ 701053 h 2789244"/>
                <a:gd name="connsiteX1" fmla="*/ 2110154 w 2147267"/>
                <a:gd name="connsiteY1" fmla="*/ 0 h 2789244"/>
                <a:gd name="connsiteX2" fmla="*/ 1282140 w 2147267"/>
                <a:gd name="connsiteY2" fmla="*/ 1664762 h 2789244"/>
                <a:gd name="connsiteX3" fmla="*/ 773722 w 2147267"/>
                <a:gd name="connsiteY3" fmla="*/ 2789226 h 2789244"/>
                <a:gd name="connsiteX4" fmla="*/ 0 w 2147267"/>
                <a:gd name="connsiteY4" fmla="*/ 701053 h 2789244"/>
                <a:gd name="connsiteX0" fmla="*/ 0 w 2149103"/>
                <a:gd name="connsiteY0" fmla="*/ 701053 h 2789242"/>
                <a:gd name="connsiteX1" fmla="*/ 2110154 w 2149103"/>
                <a:gd name="connsiteY1" fmla="*/ 0 h 2789242"/>
                <a:gd name="connsiteX2" fmla="*/ 1329124 w 2149103"/>
                <a:gd name="connsiteY2" fmla="*/ 1591675 h 2789242"/>
                <a:gd name="connsiteX3" fmla="*/ 773722 w 2149103"/>
                <a:gd name="connsiteY3" fmla="*/ 2789226 h 2789242"/>
                <a:gd name="connsiteX4" fmla="*/ 0 w 2149103"/>
                <a:gd name="connsiteY4" fmla="*/ 701053 h 2789242"/>
                <a:gd name="connsiteX0" fmla="*/ 0 w 1496990"/>
                <a:gd name="connsiteY0" fmla="*/ 445251 h 2533440"/>
                <a:gd name="connsiteX1" fmla="*/ 1332306 w 1496990"/>
                <a:gd name="connsiteY1" fmla="*/ 0 h 2533440"/>
                <a:gd name="connsiteX2" fmla="*/ 1329124 w 1496990"/>
                <a:gd name="connsiteY2" fmla="*/ 1335873 h 2533440"/>
                <a:gd name="connsiteX3" fmla="*/ 773722 w 1496990"/>
                <a:gd name="connsiteY3" fmla="*/ 2533424 h 2533440"/>
                <a:gd name="connsiteX4" fmla="*/ 0 w 1496990"/>
                <a:gd name="connsiteY4" fmla="*/ 445251 h 2533440"/>
                <a:gd name="connsiteX0" fmla="*/ 0 w 1429985"/>
                <a:gd name="connsiteY0" fmla="*/ 445251 h 2533440"/>
                <a:gd name="connsiteX1" fmla="*/ 1332306 w 1429985"/>
                <a:gd name="connsiteY1" fmla="*/ 0 h 2533440"/>
                <a:gd name="connsiteX2" fmla="*/ 1329124 w 1429985"/>
                <a:gd name="connsiteY2" fmla="*/ 1335873 h 2533440"/>
                <a:gd name="connsiteX3" fmla="*/ 773722 w 1429985"/>
                <a:gd name="connsiteY3" fmla="*/ 2533424 h 2533440"/>
                <a:gd name="connsiteX4" fmla="*/ 0 w 1429985"/>
                <a:gd name="connsiteY4" fmla="*/ 445251 h 2533440"/>
                <a:gd name="connsiteX0" fmla="*/ 0 w 1333398"/>
                <a:gd name="connsiteY0" fmla="*/ 445251 h 2533440"/>
                <a:gd name="connsiteX1" fmla="*/ 1332306 w 1333398"/>
                <a:gd name="connsiteY1" fmla="*/ 0 h 2533440"/>
                <a:gd name="connsiteX2" fmla="*/ 1329124 w 1333398"/>
                <a:gd name="connsiteY2" fmla="*/ 1335873 h 2533440"/>
                <a:gd name="connsiteX3" fmla="*/ 773722 w 1333398"/>
                <a:gd name="connsiteY3" fmla="*/ 2533424 h 2533440"/>
                <a:gd name="connsiteX4" fmla="*/ 0 w 1333398"/>
                <a:gd name="connsiteY4" fmla="*/ 445251 h 2533440"/>
                <a:gd name="connsiteX0" fmla="*/ 0 w 1333398"/>
                <a:gd name="connsiteY0" fmla="*/ 445251 h 2533440"/>
                <a:gd name="connsiteX1" fmla="*/ 1332306 w 1333398"/>
                <a:gd name="connsiteY1" fmla="*/ 0 h 2533440"/>
                <a:gd name="connsiteX2" fmla="*/ 1329124 w 1333398"/>
                <a:gd name="connsiteY2" fmla="*/ 1341018 h 2533440"/>
                <a:gd name="connsiteX3" fmla="*/ 773722 w 1333398"/>
                <a:gd name="connsiteY3" fmla="*/ 2533424 h 2533440"/>
                <a:gd name="connsiteX4" fmla="*/ 0 w 1333398"/>
                <a:gd name="connsiteY4" fmla="*/ 445251 h 25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398" h="2533440">
                  <a:moveTo>
                    <a:pt x="0" y="445251"/>
                  </a:moveTo>
                  <a:lnTo>
                    <a:pt x="1332306" y="0"/>
                  </a:lnTo>
                  <a:cubicBezTo>
                    <a:pt x="1336860" y="6189"/>
                    <a:pt x="1325476" y="1334065"/>
                    <a:pt x="1329124" y="1341018"/>
                  </a:cubicBezTo>
                  <a:cubicBezTo>
                    <a:pt x="1106385" y="1805889"/>
                    <a:pt x="790775" y="2537429"/>
                    <a:pt x="773722" y="2533424"/>
                  </a:cubicBezTo>
                  <a:lnTo>
                    <a:pt x="0" y="445251"/>
                  </a:lnTo>
                  <a:close/>
                </a:path>
              </a:pathLst>
            </a:cu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solidFill>
                  <a:schemeClr val="tx1"/>
                </a:solidFill>
              </a:endParaRPr>
            </a:p>
          </p:txBody>
        </p:sp>
        <p:grpSp>
          <p:nvGrpSpPr>
            <p:cNvPr id="15" name="Group 14"/>
            <p:cNvGrpSpPr/>
            <p:nvPr/>
          </p:nvGrpSpPr>
          <p:grpSpPr>
            <a:xfrm>
              <a:off x="5506744" y="-6325"/>
              <a:ext cx="3650636" cy="1477602"/>
              <a:chOff x="2813539" y="1277634"/>
              <a:chExt cx="4272621" cy="1729351"/>
            </a:xfrm>
          </p:grpSpPr>
          <p:sp>
            <p:nvSpPr>
              <p:cNvPr id="16" name="Isosceles Triangle 9"/>
              <p:cNvSpPr/>
              <p:nvPr/>
            </p:nvSpPr>
            <p:spPr>
              <a:xfrm>
                <a:off x="2813539" y="1279818"/>
                <a:ext cx="2549872" cy="1335894"/>
              </a:xfrm>
              <a:custGeom>
                <a:avLst/>
                <a:gdLst>
                  <a:gd name="connsiteX0" fmla="*/ 0 w 2470638"/>
                  <a:gd name="connsiteY0" fmla="*/ 1340827 h 1340827"/>
                  <a:gd name="connsiteX1" fmla="*/ 1235319 w 2470638"/>
                  <a:gd name="connsiteY1" fmla="*/ 0 h 1340827"/>
                  <a:gd name="connsiteX2" fmla="*/ 2470638 w 2470638"/>
                  <a:gd name="connsiteY2" fmla="*/ 1340827 h 1340827"/>
                  <a:gd name="connsiteX3" fmla="*/ 0 w 2470638"/>
                  <a:gd name="connsiteY3" fmla="*/ 1340827 h 1340827"/>
                  <a:gd name="connsiteX0" fmla="*/ 0 w 2664069"/>
                  <a:gd name="connsiteY0" fmla="*/ 2760785 h 2760785"/>
                  <a:gd name="connsiteX1" fmla="*/ 2664069 w 2664069"/>
                  <a:gd name="connsiteY1" fmla="*/ 0 h 2760785"/>
                  <a:gd name="connsiteX2" fmla="*/ 2470638 w 2664069"/>
                  <a:gd name="connsiteY2" fmla="*/ 2760785 h 2760785"/>
                  <a:gd name="connsiteX3" fmla="*/ 0 w 2664069"/>
                  <a:gd name="connsiteY3" fmla="*/ 2760785 h 2760785"/>
                  <a:gd name="connsiteX0" fmla="*/ 0 w 2677257"/>
                  <a:gd name="connsiteY0" fmla="*/ 1415562 h 2760785"/>
                  <a:gd name="connsiteX1" fmla="*/ 2677257 w 2677257"/>
                  <a:gd name="connsiteY1" fmla="*/ 0 h 2760785"/>
                  <a:gd name="connsiteX2" fmla="*/ 2483826 w 2677257"/>
                  <a:gd name="connsiteY2" fmla="*/ 2760785 h 2760785"/>
                  <a:gd name="connsiteX3" fmla="*/ 0 w 2677257"/>
                  <a:gd name="connsiteY3" fmla="*/ 1415562 h 2760785"/>
                  <a:gd name="connsiteX0" fmla="*/ 0 w 2677257"/>
                  <a:gd name="connsiteY0" fmla="*/ 1415562 h 1921119"/>
                  <a:gd name="connsiteX1" fmla="*/ 2677257 w 2677257"/>
                  <a:gd name="connsiteY1" fmla="*/ 0 h 1921119"/>
                  <a:gd name="connsiteX2" fmla="*/ 2242038 w 2677257"/>
                  <a:gd name="connsiteY2" fmla="*/ 1921119 h 1921119"/>
                  <a:gd name="connsiteX3" fmla="*/ 0 w 2677257"/>
                  <a:gd name="connsiteY3" fmla="*/ 1415562 h 1921119"/>
                  <a:gd name="connsiteX0" fmla="*/ 0 w 2664069"/>
                  <a:gd name="connsiteY0" fmla="*/ 1261697 h 1767254"/>
                  <a:gd name="connsiteX1" fmla="*/ 2664069 w 2664069"/>
                  <a:gd name="connsiteY1" fmla="*/ 0 h 1767254"/>
                  <a:gd name="connsiteX2" fmla="*/ 2242038 w 2664069"/>
                  <a:gd name="connsiteY2" fmla="*/ 1767254 h 1767254"/>
                  <a:gd name="connsiteX3" fmla="*/ 0 w 2664069"/>
                  <a:gd name="connsiteY3" fmla="*/ 1261697 h 1767254"/>
                  <a:gd name="connsiteX0" fmla="*/ 0 w 2677257"/>
                  <a:gd name="connsiteY0" fmla="*/ 1424355 h 1929912"/>
                  <a:gd name="connsiteX1" fmla="*/ 2677257 w 2677257"/>
                  <a:gd name="connsiteY1" fmla="*/ 0 h 1929912"/>
                  <a:gd name="connsiteX2" fmla="*/ 2242038 w 2677257"/>
                  <a:gd name="connsiteY2" fmla="*/ 1929912 h 1929912"/>
                  <a:gd name="connsiteX3" fmla="*/ 0 w 2677257"/>
                  <a:gd name="connsiteY3" fmla="*/ 1424355 h 1929912"/>
                  <a:gd name="connsiteX0" fmla="*/ 0 w 2677257"/>
                  <a:gd name="connsiteY0" fmla="*/ 1424355 h 1925516"/>
                  <a:gd name="connsiteX1" fmla="*/ 2677257 w 2677257"/>
                  <a:gd name="connsiteY1" fmla="*/ 0 h 1925516"/>
                  <a:gd name="connsiteX2" fmla="*/ 2162907 w 2677257"/>
                  <a:gd name="connsiteY2" fmla="*/ 1925516 h 1925516"/>
                  <a:gd name="connsiteX3" fmla="*/ 0 w 2677257"/>
                  <a:gd name="connsiteY3" fmla="*/ 1424355 h 1925516"/>
                  <a:gd name="connsiteX0" fmla="*/ 0 w 2677257"/>
                  <a:gd name="connsiteY0" fmla="*/ 1424355 h 1921119"/>
                  <a:gd name="connsiteX1" fmla="*/ 2677257 w 2677257"/>
                  <a:gd name="connsiteY1" fmla="*/ 0 h 1921119"/>
                  <a:gd name="connsiteX2" fmla="*/ 2250831 w 2677257"/>
                  <a:gd name="connsiteY2" fmla="*/ 1921119 h 1921119"/>
                  <a:gd name="connsiteX3" fmla="*/ 0 w 2677257"/>
                  <a:gd name="connsiteY3" fmla="*/ 1424355 h 1921119"/>
                  <a:gd name="connsiteX0" fmla="*/ 0 w 2677257"/>
                  <a:gd name="connsiteY0" fmla="*/ 1424355 h 1921119"/>
                  <a:gd name="connsiteX1" fmla="*/ 2677257 w 2677257"/>
                  <a:gd name="connsiteY1" fmla="*/ 0 h 1921119"/>
                  <a:gd name="connsiteX2" fmla="*/ 2549872 w 2677257"/>
                  <a:gd name="connsiteY2" fmla="*/ 950656 h 1921119"/>
                  <a:gd name="connsiteX3" fmla="*/ 2250831 w 2677257"/>
                  <a:gd name="connsiteY3" fmla="*/ 1921119 h 1921119"/>
                  <a:gd name="connsiteX4" fmla="*/ 0 w 2677257"/>
                  <a:gd name="connsiteY4" fmla="*/ 1424355 h 1921119"/>
                  <a:gd name="connsiteX0" fmla="*/ 0 w 2677257"/>
                  <a:gd name="connsiteY0" fmla="*/ 1424355 h 1921119"/>
                  <a:gd name="connsiteX1" fmla="*/ 1568428 w 2677257"/>
                  <a:gd name="connsiteY1" fmla="*/ 585225 h 1921119"/>
                  <a:gd name="connsiteX2" fmla="*/ 2677257 w 2677257"/>
                  <a:gd name="connsiteY2" fmla="*/ 0 h 1921119"/>
                  <a:gd name="connsiteX3" fmla="*/ 2549872 w 2677257"/>
                  <a:gd name="connsiteY3" fmla="*/ 950656 h 1921119"/>
                  <a:gd name="connsiteX4" fmla="*/ 2250831 w 2677257"/>
                  <a:gd name="connsiteY4" fmla="*/ 1921119 h 1921119"/>
                  <a:gd name="connsiteX5" fmla="*/ 0 w 2677257"/>
                  <a:gd name="connsiteY5" fmla="*/ 1424355 h 1921119"/>
                  <a:gd name="connsiteX0" fmla="*/ 0 w 2554298"/>
                  <a:gd name="connsiteY0" fmla="*/ 844885 h 1341649"/>
                  <a:gd name="connsiteX1" fmla="*/ 1568428 w 2554298"/>
                  <a:gd name="connsiteY1" fmla="*/ 5755 h 1341649"/>
                  <a:gd name="connsiteX2" fmla="*/ 2290944 w 2554298"/>
                  <a:gd name="connsiteY2" fmla="*/ 0 h 1341649"/>
                  <a:gd name="connsiteX3" fmla="*/ 2549872 w 2554298"/>
                  <a:gd name="connsiteY3" fmla="*/ 371186 h 1341649"/>
                  <a:gd name="connsiteX4" fmla="*/ 2250831 w 2554298"/>
                  <a:gd name="connsiteY4" fmla="*/ 1341649 h 1341649"/>
                  <a:gd name="connsiteX5" fmla="*/ 0 w 2554298"/>
                  <a:gd name="connsiteY5" fmla="*/ 844885 h 1341649"/>
                  <a:gd name="connsiteX0" fmla="*/ 0 w 2549872"/>
                  <a:gd name="connsiteY0" fmla="*/ 839130 h 1335894"/>
                  <a:gd name="connsiteX1" fmla="*/ 1568428 w 2549872"/>
                  <a:gd name="connsiteY1" fmla="*/ 0 h 1335894"/>
                  <a:gd name="connsiteX2" fmla="*/ 2549872 w 2549872"/>
                  <a:gd name="connsiteY2" fmla="*/ 365431 h 1335894"/>
                  <a:gd name="connsiteX3" fmla="*/ 2250831 w 2549872"/>
                  <a:gd name="connsiteY3" fmla="*/ 1335894 h 1335894"/>
                  <a:gd name="connsiteX4" fmla="*/ 0 w 2549872"/>
                  <a:gd name="connsiteY4" fmla="*/ 839130 h 1335894"/>
                  <a:gd name="connsiteX0" fmla="*/ 0 w 2549872"/>
                  <a:gd name="connsiteY0" fmla="*/ 839130 h 1335894"/>
                  <a:gd name="connsiteX1" fmla="*/ 1568428 w 2549872"/>
                  <a:gd name="connsiteY1" fmla="*/ 0 h 1335894"/>
                  <a:gd name="connsiteX2" fmla="*/ 2549872 w 2549872"/>
                  <a:gd name="connsiteY2" fmla="*/ 0 h 1335894"/>
                  <a:gd name="connsiteX3" fmla="*/ 2250831 w 2549872"/>
                  <a:gd name="connsiteY3" fmla="*/ 1335894 h 1335894"/>
                  <a:gd name="connsiteX4" fmla="*/ 0 w 2549872"/>
                  <a:gd name="connsiteY4" fmla="*/ 839130 h 133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872" h="1335894">
                    <a:moveTo>
                      <a:pt x="0" y="839130"/>
                    </a:moveTo>
                    <a:lnTo>
                      <a:pt x="1568428" y="0"/>
                    </a:lnTo>
                    <a:lnTo>
                      <a:pt x="2549872" y="0"/>
                    </a:lnTo>
                    <a:lnTo>
                      <a:pt x="2250831" y="1335894"/>
                    </a:lnTo>
                    <a:lnTo>
                      <a:pt x="0" y="839130"/>
                    </a:lnTo>
                    <a:close/>
                  </a:path>
                </a:pathLst>
              </a:cu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solidFill>
                    <a:schemeClr val="tx1"/>
                  </a:solidFill>
                </a:endParaRPr>
              </a:p>
            </p:txBody>
          </p:sp>
          <p:sp>
            <p:nvSpPr>
              <p:cNvPr id="17" name="Isosceles Triangle 10"/>
              <p:cNvSpPr/>
              <p:nvPr/>
            </p:nvSpPr>
            <p:spPr>
              <a:xfrm>
                <a:off x="5055578" y="1277635"/>
                <a:ext cx="1066616" cy="1351267"/>
              </a:xfrm>
              <a:custGeom>
                <a:avLst/>
                <a:gdLst>
                  <a:gd name="connsiteX0" fmla="*/ 0 w 1112227"/>
                  <a:gd name="connsiteY0" fmla="*/ 1929912 h 1929912"/>
                  <a:gd name="connsiteX1" fmla="*/ 556114 w 1112227"/>
                  <a:gd name="connsiteY1" fmla="*/ 0 h 1929912"/>
                  <a:gd name="connsiteX2" fmla="*/ 1112227 w 1112227"/>
                  <a:gd name="connsiteY2" fmla="*/ 1929912 h 1929912"/>
                  <a:gd name="connsiteX3" fmla="*/ 0 w 1112227"/>
                  <a:gd name="connsiteY3" fmla="*/ 1929912 h 1929912"/>
                  <a:gd name="connsiteX0" fmla="*/ 6594 w 1118821"/>
                  <a:gd name="connsiteY0" fmla="*/ 1938705 h 1938705"/>
                  <a:gd name="connsiteX1" fmla="*/ 0 w 1118821"/>
                  <a:gd name="connsiteY1" fmla="*/ 0 h 1938705"/>
                  <a:gd name="connsiteX2" fmla="*/ 1118821 w 1118821"/>
                  <a:gd name="connsiteY2" fmla="*/ 1938705 h 1938705"/>
                  <a:gd name="connsiteX3" fmla="*/ 6594 w 1118821"/>
                  <a:gd name="connsiteY3" fmla="*/ 1938705 h 1938705"/>
                  <a:gd name="connsiteX0" fmla="*/ 0 w 1543050"/>
                  <a:gd name="connsiteY0" fmla="*/ 1934309 h 1938705"/>
                  <a:gd name="connsiteX1" fmla="*/ 424229 w 1543050"/>
                  <a:gd name="connsiteY1" fmla="*/ 0 h 1938705"/>
                  <a:gd name="connsiteX2" fmla="*/ 1543050 w 1543050"/>
                  <a:gd name="connsiteY2" fmla="*/ 1938705 h 1938705"/>
                  <a:gd name="connsiteX3" fmla="*/ 0 w 1543050"/>
                  <a:gd name="connsiteY3" fmla="*/ 1934309 h 1938705"/>
                  <a:gd name="connsiteX0" fmla="*/ 0 w 1160584"/>
                  <a:gd name="connsiteY0" fmla="*/ 1934309 h 1934309"/>
                  <a:gd name="connsiteX1" fmla="*/ 424229 w 1160584"/>
                  <a:gd name="connsiteY1" fmla="*/ 0 h 1934309"/>
                  <a:gd name="connsiteX2" fmla="*/ 1160584 w 1160584"/>
                  <a:gd name="connsiteY2" fmla="*/ 470390 h 1934309"/>
                  <a:gd name="connsiteX3" fmla="*/ 0 w 1160584"/>
                  <a:gd name="connsiteY3" fmla="*/ 1934309 h 1934309"/>
                  <a:gd name="connsiteX0" fmla="*/ 0 w 1160584"/>
                  <a:gd name="connsiteY0" fmla="*/ 1846386 h 1846386"/>
                  <a:gd name="connsiteX1" fmla="*/ 476983 w 1160584"/>
                  <a:gd name="connsiteY1" fmla="*/ 0 h 1846386"/>
                  <a:gd name="connsiteX2" fmla="*/ 1160584 w 1160584"/>
                  <a:gd name="connsiteY2" fmla="*/ 382467 h 1846386"/>
                  <a:gd name="connsiteX3" fmla="*/ 0 w 1160584"/>
                  <a:gd name="connsiteY3" fmla="*/ 1846386 h 1846386"/>
                  <a:gd name="connsiteX0" fmla="*/ 0 w 1160584"/>
                  <a:gd name="connsiteY0" fmla="*/ 1929913 h 1929913"/>
                  <a:gd name="connsiteX1" fmla="*/ 424229 w 1160584"/>
                  <a:gd name="connsiteY1" fmla="*/ 0 h 1929913"/>
                  <a:gd name="connsiteX2" fmla="*/ 1160584 w 1160584"/>
                  <a:gd name="connsiteY2" fmla="*/ 465994 h 1929913"/>
                  <a:gd name="connsiteX3" fmla="*/ 0 w 1160584"/>
                  <a:gd name="connsiteY3" fmla="*/ 1929913 h 1929913"/>
                  <a:gd name="connsiteX0" fmla="*/ 0 w 1160584"/>
                  <a:gd name="connsiteY0" fmla="*/ 1837594 h 1837594"/>
                  <a:gd name="connsiteX1" fmla="*/ 481379 w 1160584"/>
                  <a:gd name="connsiteY1" fmla="*/ 0 h 1837594"/>
                  <a:gd name="connsiteX2" fmla="*/ 1160584 w 1160584"/>
                  <a:gd name="connsiteY2" fmla="*/ 373675 h 1837594"/>
                  <a:gd name="connsiteX3" fmla="*/ 0 w 1160584"/>
                  <a:gd name="connsiteY3" fmla="*/ 1837594 h 1837594"/>
                  <a:gd name="connsiteX0" fmla="*/ 0 w 1160584"/>
                  <a:gd name="connsiteY0" fmla="*/ 1925517 h 1925517"/>
                  <a:gd name="connsiteX1" fmla="*/ 433021 w 1160584"/>
                  <a:gd name="connsiteY1" fmla="*/ 0 h 1925517"/>
                  <a:gd name="connsiteX2" fmla="*/ 1160584 w 1160584"/>
                  <a:gd name="connsiteY2" fmla="*/ 461598 h 1925517"/>
                  <a:gd name="connsiteX3" fmla="*/ 0 w 1160584"/>
                  <a:gd name="connsiteY3" fmla="*/ 1925517 h 1925517"/>
                  <a:gd name="connsiteX0" fmla="*/ 0 w 1160584"/>
                  <a:gd name="connsiteY0" fmla="*/ 1463919 h 1463919"/>
                  <a:gd name="connsiteX1" fmla="*/ 307729 w 1160584"/>
                  <a:gd name="connsiteY1" fmla="*/ 102211 h 1463919"/>
                  <a:gd name="connsiteX2" fmla="*/ 1160584 w 1160584"/>
                  <a:gd name="connsiteY2" fmla="*/ 0 h 1463919"/>
                  <a:gd name="connsiteX3" fmla="*/ 0 w 1160584"/>
                  <a:gd name="connsiteY3" fmla="*/ 1463919 h 1463919"/>
                  <a:gd name="connsiteX0" fmla="*/ 0 w 883900"/>
                  <a:gd name="connsiteY0" fmla="*/ 1361708 h 1361708"/>
                  <a:gd name="connsiteX1" fmla="*/ 307729 w 883900"/>
                  <a:gd name="connsiteY1" fmla="*/ 0 h 1361708"/>
                  <a:gd name="connsiteX2" fmla="*/ 883900 w 883900"/>
                  <a:gd name="connsiteY2" fmla="*/ 43961 h 1361708"/>
                  <a:gd name="connsiteX3" fmla="*/ 0 w 883900"/>
                  <a:gd name="connsiteY3" fmla="*/ 1361708 h 1361708"/>
                  <a:gd name="connsiteX0" fmla="*/ 0 w 1066616"/>
                  <a:gd name="connsiteY0" fmla="*/ 1361708 h 1361708"/>
                  <a:gd name="connsiteX1" fmla="*/ 307729 w 1066616"/>
                  <a:gd name="connsiteY1" fmla="*/ 0 h 1361708"/>
                  <a:gd name="connsiteX2" fmla="*/ 1066616 w 1066616"/>
                  <a:gd name="connsiteY2" fmla="*/ 12639 h 1361708"/>
                  <a:gd name="connsiteX3" fmla="*/ 0 w 1066616"/>
                  <a:gd name="connsiteY3" fmla="*/ 1361708 h 1361708"/>
                  <a:gd name="connsiteX0" fmla="*/ 0 w 1066616"/>
                  <a:gd name="connsiteY0" fmla="*/ 1349069 h 1349069"/>
                  <a:gd name="connsiteX1" fmla="*/ 386036 w 1066616"/>
                  <a:gd name="connsiteY1" fmla="*/ 70887 h 1349069"/>
                  <a:gd name="connsiteX2" fmla="*/ 1066616 w 1066616"/>
                  <a:gd name="connsiteY2" fmla="*/ 0 h 1349069"/>
                  <a:gd name="connsiteX3" fmla="*/ 0 w 1066616"/>
                  <a:gd name="connsiteY3" fmla="*/ 1349069 h 1349069"/>
                  <a:gd name="connsiteX0" fmla="*/ 0 w 1066616"/>
                  <a:gd name="connsiteY0" fmla="*/ 1349069 h 1349069"/>
                  <a:gd name="connsiteX1" fmla="*/ 297289 w 1066616"/>
                  <a:gd name="connsiteY1" fmla="*/ 3022 h 1349069"/>
                  <a:gd name="connsiteX2" fmla="*/ 1066616 w 1066616"/>
                  <a:gd name="connsiteY2" fmla="*/ 0 h 1349069"/>
                  <a:gd name="connsiteX3" fmla="*/ 0 w 1066616"/>
                  <a:gd name="connsiteY3" fmla="*/ 1349069 h 1349069"/>
                  <a:gd name="connsiteX0" fmla="*/ 0 w 1066616"/>
                  <a:gd name="connsiteY0" fmla="*/ 1349069 h 1349069"/>
                  <a:gd name="connsiteX1" fmla="*/ 386036 w 1066616"/>
                  <a:gd name="connsiteY1" fmla="*/ 96990 h 1349069"/>
                  <a:gd name="connsiteX2" fmla="*/ 1066616 w 1066616"/>
                  <a:gd name="connsiteY2" fmla="*/ 0 h 1349069"/>
                  <a:gd name="connsiteX3" fmla="*/ 0 w 1066616"/>
                  <a:gd name="connsiteY3" fmla="*/ 1349069 h 1349069"/>
                  <a:gd name="connsiteX0" fmla="*/ 0 w 1066616"/>
                  <a:gd name="connsiteY0" fmla="*/ 1351267 h 1351267"/>
                  <a:gd name="connsiteX1" fmla="*/ 297289 w 1066616"/>
                  <a:gd name="connsiteY1" fmla="*/ 0 h 1351267"/>
                  <a:gd name="connsiteX2" fmla="*/ 1066616 w 1066616"/>
                  <a:gd name="connsiteY2" fmla="*/ 2198 h 1351267"/>
                  <a:gd name="connsiteX3" fmla="*/ 0 w 1066616"/>
                  <a:gd name="connsiteY3" fmla="*/ 1351267 h 1351267"/>
                </a:gdLst>
                <a:ahLst/>
                <a:cxnLst>
                  <a:cxn ang="0">
                    <a:pos x="connsiteX0" y="connsiteY0"/>
                  </a:cxn>
                  <a:cxn ang="0">
                    <a:pos x="connsiteX1" y="connsiteY1"/>
                  </a:cxn>
                  <a:cxn ang="0">
                    <a:pos x="connsiteX2" y="connsiteY2"/>
                  </a:cxn>
                  <a:cxn ang="0">
                    <a:pos x="connsiteX3" y="connsiteY3"/>
                  </a:cxn>
                </a:cxnLst>
                <a:rect l="l" t="t" r="r" b="b"/>
                <a:pathLst>
                  <a:path w="1066616" h="1351267">
                    <a:moveTo>
                      <a:pt x="0" y="1351267"/>
                    </a:moveTo>
                    <a:lnTo>
                      <a:pt x="297289" y="0"/>
                    </a:lnTo>
                    <a:lnTo>
                      <a:pt x="1066616" y="2198"/>
                    </a:lnTo>
                    <a:lnTo>
                      <a:pt x="0" y="1351267"/>
                    </a:lnTo>
                    <a:close/>
                  </a:path>
                </a:pathLst>
              </a:cu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solidFill>
                    <a:schemeClr val="tx1"/>
                  </a:solidFill>
                </a:endParaRPr>
              </a:p>
            </p:txBody>
          </p:sp>
          <p:sp>
            <p:nvSpPr>
              <p:cNvPr id="21" name="Isosceles Triangle 11"/>
              <p:cNvSpPr/>
              <p:nvPr/>
            </p:nvSpPr>
            <p:spPr>
              <a:xfrm>
                <a:off x="4747844" y="1277634"/>
                <a:ext cx="2338316" cy="1729351"/>
              </a:xfrm>
              <a:custGeom>
                <a:avLst/>
                <a:gdLst>
                  <a:gd name="connsiteX0" fmla="*/ 0 w 1477108"/>
                  <a:gd name="connsiteY0" fmla="*/ 1375996 h 1375996"/>
                  <a:gd name="connsiteX1" fmla="*/ 738554 w 1477108"/>
                  <a:gd name="connsiteY1" fmla="*/ 0 h 1375996"/>
                  <a:gd name="connsiteX2" fmla="*/ 1477108 w 1477108"/>
                  <a:gd name="connsiteY2" fmla="*/ 1375996 h 1375996"/>
                  <a:gd name="connsiteX3" fmla="*/ 0 w 1477108"/>
                  <a:gd name="connsiteY3" fmla="*/ 1375996 h 1375996"/>
                  <a:gd name="connsiteX0" fmla="*/ 4396 w 1481504"/>
                  <a:gd name="connsiteY0" fmla="*/ 1367204 h 1367204"/>
                  <a:gd name="connsiteX1" fmla="*/ 0 w 1481504"/>
                  <a:gd name="connsiteY1" fmla="*/ 0 h 1367204"/>
                  <a:gd name="connsiteX2" fmla="*/ 1481504 w 1481504"/>
                  <a:gd name="connsiteY2" fmla="*/ 1367204 h 1367204"/>
                  <a:gd name="connsiteX3" fmla="*/ 4396 w 1481504"/>
                  <a:gd name="connsiteY3" fmla="*/ 1367204 h 1367204"/>
                  <a:gd name="connsiteX0" fmla="*/ 4396 w 1556238"/>
                  <a:gd name="connsiteY0" fmla="*/ 1367204 h 1367204"/>
                  <a:gd name="connsiteX1" fmla="*/ 0 w 1556238"/>
                  <a:gd name="connsiteY1" fmla="*/ 0 h 1367204"/>
                  <a:gd name="connsiteX2" fmla="*/ 1556238 w 1556238"/>
                  <a:gd name="connsiteY2" fmla="*/ 927589 h 1367204"/>
                  <a:gd name="connsiteX3" fmla="*/ 4396 w 1556238"/>
                  <a:gd name="connsiteY3" fmla="*/ 1367204 h 1367204"/>
                  <a:gd name="connsiteX0" fmla="*/ 1 w 3121270"/>
                  <a:gd name="connsiteY0" fmla="*/ 1969477 h 1969477"/>
                  <a:gd name="connsiteX1" fmla="*/ 1565032 w 3121270"/>
                  <a:gd name="connsiteY1" fmla="*/ 0 h 1969477"/>
                  <a:gd name="connsiteX2" fmla="*/ 3121270 w 3121270"/>
                  <a:gd name="connsiteY2" fmla="*/ 927589 h 1969477"/>
                  <a:gd name="connsiteX3" fmla="*/ 1 w 3121270"/>
                  <a:gd name="connsiteY3" fmla="*/ 1969477 h 1969477"/>
                  <a:gd name="connsiteX0" fmla="*/ 0 w 3121269"/>
                  <a:gd name="connsiteY0" fmla="*/ 1969477 h 1969493"/>
                  <a:gd name="connsiteX1" fmla="*/ 1565031 w 3121269"/>
                  <a:gd name="connsiteY1" fmla="*/ 0 h 1969493"/>
                  <a:gd name="connsiteX2" fmla="*/ 3121269 w 3121269"/>
                  <a:gd name="connsiteY2" fmla="*/ 927589 h 1969493"/>
                  <a:gd name="connsiteX3" fmla="*/ 0 w 3121269"/>
                  <a:gd name="connsiteY3" fmla="*/ 1969477 h 1969493"/>
                  <a:gd name="connsiteX0" fmla="*/ 0 w 3121269"/>
                  <a:gd name="connsiteY0" fmla="*/ 1969477 h 1969490"/>
                  <a:gd name="connsiteX1" fmla="*/ 1565031 w 3121269"/>
                  <a:gd name="connsiteY1" fmla="*/ 0 h 1969490"/>
                  <a:gd name="connsiteX2" fmla="*/ 3121269 w 3121269"/>
                  <a:gd name="connsiteY2" fmla="*/ 927589 h 1969490"/>
                  <a:gd name="connsiteX3" fmla="*/ 0 w 3121269"/>
                  <a:gd name="connsiteY3" fmla="*/ 1969477 h 1969490"/>
                  <a:gd name="connsiteX0" fmla="*/ 0 w 3121269"/>
                  <a:gd name="connsiteY0" fmla="*/ 1734557 h 1734571"/>
                  <a:gd name="connsiteX1" fmla="*/ 1382316 w 3121269"/>
                  <a:gd name="connsiteY1" fmla="*/ 0 h 1734571"/>
                  <a:gd name="connsiteX2" fmla="*/ 3121269 w 3121269"/>
                  <a:gd name="connsiteY2" fmla="*/ 692669 h 1734571"/>
                  <a:gd name="connsiteX3" fmla="*/ 0 w 3121269"/>
                  <a:gd name="connsiteY3" fmla="*/ 1734557 h 1734571"/>
                  <a:gd name="connsiteX0" fmla="*/ 0 w 3121269"/>
                  <a:gd name="connsiteY0" fmla="*/ 1741278 h 1741292"/>
                  <a:gd name="connsiteX1" fmla="*/ 1382316 w 3121269"/>
                  <a:gd name="connsiteY1" fmla="*/ 6721 h 1741292"/>
                  <a:gd name="connsiteX2" fmla="*/ 2322654 w 3121269"/>
                  <a:gd name="connsiteY2" fmla="*/ 40227 h 1741292"/>
                  <a:gd name="connsiteX3" fmla="*/ 3121269 w 3121269"/>
                  <a:gd name="connsiteY3" fmla="*/ 699390 h 1741292"/>
                  <a:gd name="connsiteX4" fmla="*/ 0 w 3121269"/>
                  <a:gd name="connsiteY4" fmla="*/ 1741278 h 1741292"/>
                  <a:gd name="connsiteX0" fmla="*/ 0 w 3121269"/>
                  <a:gd name="connsiteY0" fmla="*/ 1734557 h 1734571"/>
                  <a:gd name="connsiteX1" fmla="*/ 1382316 w 3121269"/>
                  <a:gd name="connsiteY1" fmla="*/ 0 h 1734571"/>
                  <a:gd name="connsiteX2" fmla="*/ 2322654 w 3121269"/>
                  <a:gd name="connsiteY2" fmla="*/ 33506 h 1734571"/>
                  <a:gd name="connsiteX3" fmla="*/ 3121269 w 3121269"/>
                  <a:gd name="connsiteY3" fmla="*/ 692669 h 1734571"/>
                  <a:gd name="connsiteX4" fmla="*/ 0 w 3121269"/>
                  <a:gd name="connsiteY4" fmla="*/ 1734557 h 1734571"/>
                  <a:gd name="connsiteX0" fmla="*/ 0 w 3121269"/>
                  <a:gd name="connsiteY0" fmla="*/ 1734557 h 1734571"/>
                  <a:gd name="connsiteX1" fmla="*/ 1382316 w 3121269"/>
                  <a:gd name="connsiteY1" fmla="*/ 0 h 1734571"/>
                  <a:gd name="connsiteX2" fmla="*/ 2322654 w 3121269"/>
                  <a:gd name="connsiteY2" fmla="*/ 33506 h 1734571"/>
                  <a:gd name="connsiteX3" fmla="*/ 3121269 w 3121269"/>
                  <a:gd name="connsiteY3" fmla="*/ 692669 h 1734571"/>
                  <a:gd name="connsiteX4" fmla="*/ 0 w 3121269"/>
                  <a:gd name="connsiteY4" fmla="*/ 1734557 h 1734571"/>
                  <a:gd name="connsiteX0" fmla="*/ 0 w 3121269"/>
                  <a:gd name="connsiteY0" fmla="*/ 1758854 h 1758868"/>
                  <a:gd name="connsiteX1" fmla="*/ 1382316 w 3121269"/>
                  <a:gd name="connsiteY1" fmla="*/ 24297 h 1758868"/>
                  <a:gd name="connsiteX2" fmla="*/ 2317434 w 3121269"/>
                  <a:gd name="connsiteY2" fmla="*/ 378 h 1758868"/>
                  <a:gd name="connsiteX3" fmla="*/ 3121269 w 3121269"/>
                  <a:gd name="connsiteY3" fmla="*/ 716966 h 1758868"/>
                  <a:gd name="connsiteX4" fmla="*/ 0 w 3121269"/>
                  <a:gd name="connsiteY4" fmla="*/ 1758854 h 1758868"/>
                  <a:gd name="connsiteX0" fmla="*/ 0 w 3121269"/>
                  <a:gd name="connsiteY0" fmla="*/ 1734557 h 1734571"/>
                  <a:gd name="connsiteX1" fmla="*/ 1382316 w 3121269"/>
                  <a:gd name="connsiteY1" fmla="*/ 0 h 1734571"/>
                  <a:gd name="connsiteX2" fmla="*/ 2239128 w 3121269"/>
                  <a:gd name="connsiteY2" fmla="*/ 205780 h 1734571"/>
                  <a:gd name="connsiteX3" fmla="*/ 3121269 w 3121269"/>
                  <a:gd name="connsiteY3" fmla="*/ 692669 h 1734571"/>
                  <a:gd name="connsiteX4" fmla="*/ 0 w 3121269"/>
                  <a:gd name="connsiteY4" fmla="*/ 1734557 h 1734571"/>
                  <a:gd name="connsiteX0" fmla="*/ 0 w 3121269"/>
                  <a:gd name="connsiteY0" fmla="*/ 1734557 h 1734571"/>
                  <a:gd name="connsiteX1" fmla="*/ 1382316 w 3121269"/>
                  <a:gd name="connsiteY1" fmla="*/ 0 h 1734571"/>
                  <a:gd name="connsiteX2" fmla="*/ 2338316 w 3121269"/>
                  <a:gd name="connsiteY2" fmla="*/ 12624 h 1734571"/>
                  <a:gd name="connsiteX3" fmla="*/ 3121269 w 3121269"/>
                  <a:gd name="connsiteY3" fmla="*/ 692669 h 1734571"/>
                  <a:gd name="connsiteX4" fmla="*/ 0 w 3121269"/>
                  <a:gd name="connsiteY4" fmla="*/ 1734557 h 1734571"/>
                  <a:gd name="connsiteX0" fmla="*/ 0 w 3121269"/>
                  <a:gd name="connsiteY0" fmla="*/ 1722150 h 1722165"/>
                  <a:gd name="connsiteX1" fmla="*/ 1418859 w 3121269"/>
                  <a:gd name="connsiteY1" fmla="*/ 50237 h 1722165"/>
                  <a:gd name="connsiteX2" fmla="*/ 2338316 w 3121269"/>
                  <a:gd name="connsiteY2" fmla="*/ 217 h 1722165"/>
                  <a:gd name="connsiteX3" fmla="*/ 3121269 w 3121269"/>
                  <a:gd name="connsiteY3" fmla="*/ 680262 h 1722165"/>
                  <a:gd name="connsiteX4" fmla="*/ 0 w 3121269"/>
                  <a:gd name="connsiteY4" fmla="*/ 1722150 h 1722165"/>
                  <a:gd name="connsiteX0" fmla="*/ 0 w 3121269"/>
                  <a:gd name="connsiteY0" fmla="*/ 1729337 h 1729351"/>
                  <a:gd name="connsiteX1" fmla="*/ 1377095 w 3121269"/>
                  <a:gd name="connsiteY1" fmla="*/ 0 h 1729351"/>
                  <a:gd name="connsiteX2" fmla="*/ 2338316 w 3121269"/>
                  <a:gd name="connsiteY2" fmla="*/ 7404 h 1729351"/>
                  <a:gd name="connsiteX3" fmla="*/ 3121269 w 3121269"/>
                  <a:gd name="connsiteY3" fmla="*/ 687449 h 1729351"/>
                  <a:gd name="connsiteX4" fmla="*/ 0 w 3121269"/>
                  <a:gd name="connsiteY4" fmla="*/ 1729337 h 1729351"/>
                  <a:gd name="connsiteX0" fmla="*/ 0 w 2338316"/>
                  <a:gd name="connsiteY0" fmla="*/ 1729337 h 1729351"/>
                  <a:gd name="connsiteX1" fmla="*/ 1377095 w 2338316"/>
                  <a:gd name="connsiteY1" fmla="*/ 0 h 1729351"/>
                  <a:gd name="connsiteX2" fmla="*/ 2338316 w 2338316"/>
                  <a:gd name="connsiteY2" fmla="*/ 7404 h 1729351"/>
                  <a:gd name="connsiteX3" fmla="*/ 2197249 w 2338316"/>
                  <a:gd name="connsiteY3" fmla="*/ 614364 h 1729351"/>
                  <a:gd name="connsiteX4" fmla="*/ 0 w 2338316"/>
                  <a:gd name="connsiteY4" fmla="*/ 1729337 h 1729351"/>
                  <a:gd name="connsiteX0" fmla="*/ 0 w 2338316"/>
                  <a:gd name="connsiteY0" fmla="*/ 1729337 h 1729351"/>
                  <a:gd name="connsiteX1" fmla="*/ 1377095 w 2338316"/>
                  <a:gd name="connsiteY1" fmla="*/ 0 h 1729351"/>
                  <a:gd name="connsiteX2" fmla="*/ 2338316 w 2338316"/>
                  <a:gd name="connsiteY2" fmla="*/ 7404 h 1729351"/>
                  <a:gd name="connsiteX3" fmla="*/ 2327760 w 2338316"/>
                  <a:gd name="connsiteY3" fmla="*/ 948472 h 1729351"/>
                  <a:gd name="connsiteX4" fmla="*/ 0 w 2338316"/>
                  <a:gd name="connsiteY4" fmla="*/ 1729337 h 1729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316" h="1729351">
                    <a:moveTo>
                      <a:pt x="0" y="1729337"/>
                    </a:moveTo>
                    <a:cubicBezTo>
                      <a:pt x="7327" y="1735198"/>
                      <a:pt x="1374164" y="2931"/>
                      <a:pt x="1377095" y="0"/>
                    </a:cubicBezTo>
                    <a:cubicBezTo>
                      <a:pt x="1377314" y="4208"/>
                      <a:pt x="2332877" y="3197"/>
                      <a:pt x="2338316" y="7404"/>
                    </a:cubicBezTo>
                    <a:lnTo>
                      <a:pt x="2327760" y="948472"/>
                    </a:lnTo>
                    <a:lnTo>
                      <a:pt x="0" y="1729337"/>
                    </a:lnTo>
                    <a:close/>
                  </a:path>
                </a:pathLst>
              </a:cu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solidFill>
                    <a:schemeClr val="tx1"/>
                  </a:solidFill>
                </a:endParaRPr>
              </a:p>
            </p:txBody>
          </p:sp>
        </p:grpSp>
      </p:gr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6" name="Text Placeholder 6"/>
          <p:cNvSpPr>
            <a:spLocks noGrp="1"/>
          </p:cNvSpPr>
          <p:nvPr>
            <p:ph type="body" sz="quarter" idx="13" hasCustomPrompt="1"/>
          </p:nvPr>
        </p:nvSpPr>
        <p:spPr>
          <a:xfrm>
            <a:off x="559761" y="544472"/>
            <a:ext cx="11072484" cy="253041"/>
          </a:xfrm>
        </p:spPr>
        <p:txBody>
          <a:bodyPr lIns="18000" anchor="t" anchorCtr="0">
            <a:normAutofit/>
          </a:bodyPr>
          <a:lstStyle>
            <a:lvl1pPr marL="0" indent="0">
              <a:buNone/>
              <a:defRPr sz="1333" cap="none" baseline="0">
                <a:solidFill>
                  <a:srgbClr val="063342"/>
                </a:solidFill>
              </a:defRPr>
            </a:lvl1pPr>
          </a:lstStyle>
          <a:p>
            <a:pPr lvl="0"/>
            <a:r>
              <a:rPr lang="en-GB" dirty="0"/>
              <a:t>Click to edit master text styles</a:t>
            </a:r>
          </a:p>
        </p:txBody>
      </p:sp>
      <p:sp>
        <p:nvSpPr>
          <p:cNvPr id="12" name="Content Placeholder 8"/>
          <p:cNvSpPr>
            <a:spLocks noGrp="1"/>
          </p:cNvSpPr>
          <p:nvPr>
            <p:ph sz="quarter" idx="15"/>
          </p:nvPr>
        </p:nvSpPr>
        <p:spPr>
          <a:xfrm>
            <a:off x="559761" y="1947655"/>
            <a:ext cx="11072484" cy="3764951"/>
          </a:xfrm>
        </p:spPr>
        <p:txBody>
          <a:bodyPr/>
          <a:lstStyle>
            <a:lvl1pPr marL="241294" indent="-241294">
              <a:buClr>
                <a:srgbClr val="F47C2D"/>
              </a:buClr>
              <a:buFont typeface="Verdana" pitchFamily="34" charset="0"/>
              <a:buChar char="›"/>
              <a:defRPr>
                <a:solidFill>
                  <a:srgbClr val="063342"/>
                </a:solidFill>
              </a:defRPr>
            </a:lvl1pPr>
            <a:lvl2pPr marL="719649" indent="-243411">
              <a:buClr>
                <a:srgbClr val="F47C2D"/>
              </a:buClr>
              <a:buFont typeface="Verdana" pitchFamily="34" charset="0"/>
              <a:buChar char="›"/>
              <a:defRPr>
                <a:solidFill>
                  <a:srgbClr val="063342"/>
                </a:solidFill>
              </a:defRPr>
            </a:lvl2pPr>
            <a:lvl3pPr marL="1195887" indent="-243411">
              <a:buClr>
                <a:srgbClr val="F47C2D"/>
              </a:buClr>
              <a:buFont typeface="Verdana" pitchFamily="34" charset="0"/>
              <a:buChar char="›"/>
              <a:defRPr>
                <a:solidFill>
                  <a:srgbClr val="063342"/>
                </a:solidFill>
              </a:defRPr>
            </a:lvl3pPr>
            <a:lvl4pPr marL="1672125" indent="-232828">
              <a:buClr>
                <a:srgbClr val="F47C2D"/>
              </a:buClr>
              <a:buFont typeface="Verdana" pitchFamily="34" charset="0"/>
              <a:buChar char="›"/>
              <a:defRPr>
                <a:solidFill>
                  <a:srgbClr val="063342"/>
                </a:solidFill>
              </a:defRPr>
            </a:lvl4pPr>
            <a:lvl5pPr marL="2148364" indent="-228594">
              <a:buClr>
                <a:srgbClr val="F47C2D"/>
              </a:buClr>
              <a:buFont typeface="Verdana" pitchFamily="34" charset="0"/>
              <a:buChar char="›"/>
              <a:defRPr>
                <a:solidFill>
                  <a:srgbClr val="0633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Date Placeholder 3"/>
          <p:cNvSpPr>
            <a:spLocks noGrp="1"/>
          </p:cNvSpPr>
          <p:nvPr>
            <p:ph type="dt" sz="half" idx="10"/>
          </p:nvPr>
        </p:nvSpPr>
        <p:spPr>
          <a:xfrm>
            <a:off x="956600" y="6070864"/>
            <a:ext cx="2610937" cy="89099"/>
          </a:xfrm>
        </p:spPr>
        <p:txBody>
          <a:bodyPr/>
          <a:lstStyle>
            <a:lvl1pPr>
              <a:defRPr>
                <a:solidFill>
                  <a:schemeClr val="tx1">
                    <a:lumMod val="90000"/>
                    <a:lumOff val="10000"/>
                  </a:schemeClr>
                </a:solidFill>
              </a:defRPr>
            </a:lvl1pPr>
          </a:lstStyle>
          <a:p>
            <a:fld id="{55C0D22F-B689-4926-AE02-D9618F78F213}" type="datetime1">
              <a:rPr lang="nb-NO" smtClean="0"/>
              <a:t>08.12.2020</a:t>
            </a:fld>
            <a:endParaRPr lang="en-GB" dirty="0"/>
          </a:p>
        </p:txBody>
      </p:sp>
    </p:spTree>
    <p:extLst>
      <p:ext uri="{BB962C8B-B14F-4D97-AF65-F5344CB8AC3E}">
        <p14:creationId xmlns:p14="http://schemas.microsoft.com/office/powerpoint/2010/main" val="239927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08.12.2020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23" name="Bilde 22">
            <a:extLst>
              <a:ext uri="{FF2B5EF4-FFF2-40B4-BE49-F238E27FC236}">
                <a16:creationId xmlns:a16="http://schemas.microsoft.com/office/drawing/2014/main" id="{F6B9E5CB-EB34-C444-B357-74B3A808E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Rektangel 24">
            <a:extLst>
              <a:ext uri="{FF2B5EF4-FFF2-40B4-BE49-F238E27FC236}">
                <a16:creationId xmlns:a16="http://schemas.microsoft.com/office/drawing/2014/main" id="{FC704E32-2309-6E40-9EE7-3DF8D546B644}"/>
              </a:ext>
            </a:extLst>
          </p:cNvPr>
          <p:cNvSpPr/>
          <p:nvPr userDrawn="1"/>
        </p:nvSpPr>
        <p:spPr>
          <a:xfrm>
            <a:off x="441655" y="0"/>
            <a:ext cx="4722384" cy="63198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28" name="Bilde 27">
            <a:extLst>
              <a:ext uri="{FF2B5EF4-FFF2-40B4-BE49-F238E27FC236}">
                <a16:creationId xmlns:a16="http://schemas.microsoft.com/office/drawing/2014/main" id="{F1642DE2-E56A-914A-8CF4-F6A4077C07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467" y="544731"/>
            <a:ext cx="1010708" cy="518830"/>
          </a:xfrm>
          <a:prstGeom prst="rect">
            <a:avLst/>
          </a:prstGeom>
        </p:spPr>
      </p:pic>
      <p:sp>
        <p:nvSpPr>
          <p:cNvPr id="29" name="Rektangel 28">
            <a:extLst>
              <a:ext uri="{FF2B5EF4-FFF2-40B4-BE49-F238E27FC236}">
                <a16:creationId xmlns:a16="http://schemas.microsoft.com/office/drawing/2014/main" id="{6CD9A543-FA63-484E-93EB-D14BA7FBD4FC}"/>
              </a:ext>
            </a:extLst>
          </p:cNvPr>
          <p:cNvSpPr/>
          <p:nvPr userDrawn="1"/>
        </p:nvSpPr>
        <p:spPr>
          <a:xfrm>
            <a:off x="4157275" y="5313097"/>
            <a:ext cx="1006764" cy="10067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F3D6F8E4-555E-174C-8BEA-DDE46BF9FE29}"/>
              </a:ext>
            </a:extLst>
          </p:cNvPr>
          <p:cNvSpPr/>
          <p:nvPr userDrawn="1"/>
        </p:nvSpPr>
        <p:spPr>
          <a:xfrm>
            <a:off x="8495380" y="4111095"/>
            <a:ext cx="1006764" cy="1006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itle 1">
            <a:extLst>
              <a:ext uri="{FF2B5EF4-FFF2-40B4-BE49-F238E27FC236}">
                <a16:creationId xmlns:a16="http://schemas.microsoft.com/office/drawing/2014/main" id="{3126A6C1-DCDD-2E47-ACCF-33E60BDC6ABF}"/>
              </a:ext>
            </a:extLst>
          </p:cNvPr>
          <p:cNvSpPr>
            <a:spLocks noGrp="1"/>
          </p:cNvSpPr>
          <p:nvPr>
            <p:ph type="ctrTitle" hasCustomPrompt="1"/>
          </p:nvPr>
        </p:nvSpPr>
        <p:spPr>
          <a:xfrm>
            <a:off x="750499" y="2638421"/>
            <a:ext cx="7379988" cy="2059058"/>
          </a:xfrm>
          <a:prstGeom prst="rect">
            <a:avLst/>
          </a:prstGeom>
          <a:noFill/>
        </p:spPr>
        <p:txBody>
          <a:bodyPr lIns="0" tIns="360000" rIns="720000" bIns="360000" anchor="b" anchorCtr="0">
            <a:noAutofit/>
          </a:bodyPr>
          <a:lstStyle>
            <a:lvl1pPr algn="l">
              <a:lnSpc>
                <a:spcPct val="100000"/>
              </a:lnSpc>
              <a:defRPr sz="4800">
                <a:solidFill>
                  <a:schemeClr val="bg1"/>
                </a:solidFill>
              </a:defRPr>
            </a:lvl1pPr>
          </a:lstStyle>
          <a:p>
            <a:r>
              <a:rPr lang="en-US" dirty="0"/>
              <a:t>Click to edit Master title style</a:t>
            </a:r>
            <a:endParaRPr dirty="0"/>
          </a:p>
        </p:txBody>
      </p:sp>
      <p:sp>
        <p:nvSpPr>
          <p:cNvPr id="34" name="Subtitle 2">
            <a:extLst>
              <a:ext uri="{FF2B5EF4-FFF2-40B4-BE49-F238E27FC236}">
                <a16:creationId xmlns:a16="http://schemas.microsoft.com/office/drawing/2014/main" id="{3B8D5D17-6D4E-7346-BF11-7F7744F7C859}"/>
              </a:ext>
            </a:extLst>
          </p:cNvPr>
          <p:cNvSpPr>
            <a:spLocks noGrp="1"/>
          </p:cNvSpPr>
          <p:nvPr>
            <p:ph type="subTitle" idx="1" hasCustomPrompt="1"/>
          </p:nvPr>
        </p:nvSpPr>
        <p:spPr>
          <a:xfrm>
            <a:off x="750500" y="5142017"/>
            <a:ext cx="4070432" cy="478857"/>
          </a:xfrm>
        </p:spPr>
        <p:txBody>
          <a:bodyPr lIns="0" tIns="180000" rIns="360000">
            <a:normAutofit/>
          </a:bodyPr>
          <a:lstStyle>
            <a:lvl1pPr marL="0" indent="0" algn="l">
              <a:lnSpc>
                <a:spcPct val="100000"/>
              </a:lnSpc>
              <a:spcBef>
                <a:spcPts val="0"/>
              </a:spcBef>
              <a:spcAft>
                <a:spcPts val="200"/>
              </a:spcAft>
              <a:buNone/>
              <a:tabLst>
                <a:tab pos="1331913" algn="l"/>
              </a:tabLst>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Tree>
    <p:extLst>
      <p:ext uri="{BB962C8B-B14F-4D97-AF65-F5344CB8AC3E}">
        <p14:creationId xmlns:p14="http://schemas.microsoft.com/office/powerpoint/2010/main" val="408502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08.12.2020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23" name="Bilde 22">
            <a:extLst>
              <a:ext uri="{FF2B5EF4-FFF2-40B4-BE49-F238E27FC236}">
                <a16:creationId xmlns:a16="http://schemas.microsoft.com/office/drawing/2014/main" id="{F6B9E5CB-EB34-C444-B357-74B3A808E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Rektangel 24">
            <a:extLst>
              <a:ext uri="{FF2B5EF4-FFF2-40B4-BE49-F238E27FC236}">
                <a16:creationId xmlns:a16="http://schemas.microsoft.com/office/drawing/2014/main" id="{FC704E32-2309-6E40-9EE7-3DF8D546B644}"/>
              </a:ext>
            </a:extLst>
          </p:cNvPr>
          <p:cNvSpPr/>
          <p:nvPr userDrawn="1"/>
        </p:nvSpPr>
        <p:spPr>
          <a:xfrm>
            <a:off x="441655" y="0"/>
            <a:ext cx="4722384" cy="6319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Rektangel 28">
            <a:extLst>
              <a:ext uri="{FF2B5EF4-FFF2-40B4-BE49-F238E27FC236}">
                <a16:creationId xmlns:a16="http://schemas.microsoft.com/office/drawing/2014/main" id="{6CD9A543-FA63-484E-93EB-D14BA7FBD4FC}"/>
              </a:ext>
            </a:extLst>
          </p:cNvPr>
          <p:cNvSpPr/>
          <p:nvPr userDrawn="1"/>
        </p:nvSpPr>
        <p:spPr>
          <a:xfrm>
            <a:off x="4157275" y="5313097"/>
            <a:ext cx="1006764" cy="10067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F3D6F8E4-555E-174C-8BEA-DDE46BF9FE29}"/>
              </a:ext>
            </a:extLst>
          </p:cNvPr>
          <p:cNvSpPr/>
          <p:nvPr userDrawn="1"/>
        </p:nvSpPr>
        <p:spPr>
          <a:xfrm>
            <a:off x="8495380" y="4111095"/>
            <a:ext cx="1006764" cy="1006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itle 1">
            <a:extLst>
              <a:ext uri="{FF2B5EF4-FFF2-40B4-BE49-F238E27FC236}">
                <a16:creationId xmlns:a16="http://schemas.microsoft.com/office/drawing/2014/main" id="{3126A6C1-DCDD-2E47-ACCF-33E60BDC6ABF}"/>
              </a:ext>
            </a:extLst>
          </p:cNvPr>
          <p:cNvSpPr>
            <a:spLocks noGrp="1"/>
          </p:cNvSpPr>
          <p:nvPr>
            <p:ph type="ctrTitle" hasCustomPrompt="1"/>
          </p:nvPr>
        </p:nvSpPr>
        <p:spPr>
          <a:xfrm>
            <a:off x="750499" y="2638421"/>
            <a:ext cx="7379988" cy="2059058"/>
          </a:xfrm>
          <a:prstGeom prst="rect">
            <a:avLst/>
          </a:prstGeom>
          <a:noFill/>
        </p:spPr>
        <p:txBody>
          <a:bodyPr lIns="0" tIns="360000" rIns="720000" bIns="360000" anchor="b" anchorCtr="0">
            <a:noAutofit/>
          </a:bodyPr>
          <a:lstStyle>
            <a:lvl1pPr algn="l">
              <a:lnSpc>
                <a:spcPct val="100000"/>
              </a:lnSpc>
              <a:defRPr sz="4800">
                <a:solidFill>
                  <a:schemeClr val="bg1"/>
                </a:solidFill>
              </a:defRPr>
            </a:lvl1pPr>
          </a:lstStyle>
          <a:p>
            <a:r>
              <a:rPr lang="en-US" dirty="0"/>
              <a:t>Click to edit Master title style</a:t>
            </a:r>
            <a:endParaRPr dirty="0"/>
          </a:p>
        </p:txBody>
      </p:sp>
      <p:sp>
        <p:nvSpPr>
          <p:cNvPr id="34" name="Subtitle 2">
            <a:extLst>
              <a:ext uri="{FF2B5EF4-FFF2-40B4-BE49-F238E27FC236}">
                <a16:creationId xmlns:a16="http://schemas.microsoft.com/office/drawing/2014/main" id="{3B8D5D17-6D4E-7346-BF11-7F7744F7C859}"/>
              </a:ext>
            </a:extLst>
          </p:cNvPr>
          <p:cNvSpPr>
            <a:spLocks noGrp="1"/>
          </p:cNvSpPr>
          <p:nvPr>
            <p:ph type="subTitle" idx="1" hasCustomPrompt="1"/>
          </p:nvPr>
        </p:nvSpPr>
        <p:spPr>
          <a:xfrm>
            <a:off x="750500" y="5142017"/>
            <a:ext cx="4070432" cy="478857"/>
          </a:xfrm>
        </p:spPr>
        <p:txBody>
          <a:bodyPr lIns="0" tIns="180000" rIns="360000">
            <a:normAutofit/>
          </a:bodyPr>
          <a:lstStyle>
            <a:lvl1pPr marL="0" indent="0" algn="l">
              <a:lnSpc>
                <a:spcPct val="100000"/>
              </a:lnSpc>
              <a:spcBef>
                <a:spcPts val="0"/>
              </a:spcBef>
              <a:spcAft>
                <a:spcPts val="200"/>
              </a:spcAft>
              <a:buNone/>
              <a:tabLst>
                <a:tab pos="1331913" algn="l"/>
              </a:tabLst>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4" name="Bilde 13">
            <a:extLst>
              <a:ext uri="{FF2B5EF4-FFF2-40B4-BE49-F238E27FC236}">
                <a16:creationId xmlns:a16="http://schemas.microsoft.com/office/drawing/2014/main" id="{B08BE20A-6A5F-E54C-B6AD-79FF3B89FD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0228" y="501765"/>
            <a:ext cx="1079454" cy="584292"/>
          </a:xfrm>
          <a:prstGeom prst="rect">
            <a:avLst/>
          </a:prstGeom>
        </p:spPr>
      </p:pic>
    </p:spTree>
    <p:extLst>
      <p:ext uri="{BB962C8B-B14F-4D97-AF65-F5344CB8AC3E}">
        <p14:creationId xmlns:p14="http://schemas.microsoft.com/office/powerpoint/2010/main" val="45442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08.12.2020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23" name="Bilde 22">
            <a:extLst>
              <a:ext uri="{FF2B5EF4-FFF2-40B4-BE49-F238E27FC236}">
                <a16:creationId xmlns:a16="http://schemas.microsoft.com/office/drawing/2014/main" id="{F6B9E5CB-EB34-C444-B357-74B3A808E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Rektangel 24">
            <a:extLst>
              <a:ext uri="{FF2B5EF4-FFF2-40B4-BE49-F238E27FC236}">
                <a16:creationId xmlns:a16="http://schemas.microsoft.com/office/drawing/2014/main" id="{FC704E32-2309-6E40-9EE7-3DF8D546B644}"/>
              </a:ext>
            </a:extLst>
          </p:cNvPr>
          <p:cNvSpPr/>
          <p:nvPr userDrawn="1"/>
        </p:nvSpPr>
        <p:spPr>
          <a:xfrm>
            <a:off x="441655" y="0"/>
            <a:ext cx="4722384" cy="63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Rektangel 28">
            <a:extLst>
              <a:ext uri="{FF2B5EF4-FFF2-40B4-BE49-F238E27FC236}">
                <a16:creationId xmlns:a16="http://schemas.microsoft.com/office/drawing/2014/main" id="{6CD9A543-FA63-484E-93EB-D14BA7FBD4FC}"/>
              </a:ext>
            </a:extLst>
          </p:cNvPr>
          <p:cNvSpPr/>
          <p:nvPr userDrawn="1"/>
        </p:nvSpPr>
        <p:spPr>
          <a:xfrm>
            <a:off x="4157275" y="5313097"/>
            <a:ext cx="1006764" cy="10067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F3D6F8E4-555E-174C-8BEA-DDE46BF9FE29}"/>
              </a:ext>
            </a:extLst>
          </p:cNvPr>
          <p:cNvSpPr/>
          <p:nvPr userDrawn="1"/>
        </p:nvSpPr>
        <p:spPr>
          <a:xfrm>
            <a:off x="8495380" y="4111095"/>
            <a:ext cx="1006764" cy="1006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itle 1">
            <a:extLst>
              <a:ext uri="{FF2B5EF4-FFF2-40B4-BE49-F238E27FC236}">
                <a16:creationId xmlns:a16="http://schemas.microsoft.com/office/drawing/2014/main" id="{3126A6C1-DCDD-2E47-ACCF-33E60BDC6ABF}"/>
              </a:ext>
            </a:extLst>
          </p:cNvPr>
          <p:cNvSpPr>
            <a:spLocks noGrp="1"/>
          </p:cNvSpPr>
          <p:nvPr>
            <p:ph type="ctrTitle" hasCustomPrompt="1"/>
          </p:nvPr>
        </p:nvSpPr>
        <p:spPr>
          <a:xfrm>
            <a:off x="750499" y="2638421"/>
            <a:ext cx="7379988" cy="2059058"/>
          </a:xfrm>
          <a:prstGeom prst="rect">
            <a:avLst/>
          </a:prstGeom>
          <a:noFill/>
        </p:spPr>
        <p:txBody>
          <a:bodyPr lIns="0" tIns="360000" rIns="720000" bIns="360000" anchor="b" anchorCtr="0">
            <a:noAutofit/>
          </a:bodyPr>
          <a:lstStyle>
            <a:lvl1pPr algn="l">
              <a:lnSpc>
                <a:spcPct val="100000"/>
              </a:lnSpc>
              <a:defRPr sz="4800">
                <a:solidFill>
                  <a:schemeClr val="accent1"/>
                </a:solidFill>
              </a:defRPr>
            </a:lvl1pPr>
          </a:lstStyle>
          <a:p>
            <a:r>
              <a:rPr lang="en-US" dirty="0"/>
              <a:t>Click to edit Master title style</a:t>
            </a:r>
            <a:endParaRPr dirty="0"/>
          </a:p>
        </p:txBody>
      </p:sp>
      <p:sp>
        <p:nvSpPr>
          <p:cNvPr id="34" name="Subtitle 2">
            <a:extLst>
              <a:ext uri="{FF2B5EF4-FFF2-40B4-BE49-F238E27FC236}">
                <a16:creationId xmlns:a16="http://schemas.microsoft.com/office/drawing/2014/main" id="{3B8D5D17-6D4E-7346-BF11-7F7744F7C859}"/>
              </a:ext>
            </a:extLst>
          </p:cNvPr>
          <p:cNvSpPr>
            <a:spLocks noGrp="1"/>
          </p:cNvSpPr>
          <p:nvPr>
            <p:ph type="subTitle" idx="1" hasCustomPrompt="1"/>
          </p:nvPr>
        </p:nvSpPr>
        <p:spPr>
          <a:xfrm>
            <a:off x="750500" y="5142017"/>
            <a:ext cx="4070432" cy="478857"/>
          </a:xfrm>
        </p:spPr>
        <p:txBody>
          <a:bodyPr lIns="0" tIns="180000" rIns="360000">
            <a:normAutofit/>
          </a:bodyPr>
          <a:lstStyle>
            <a:lvl1pPr marL="0" indent="0" algn="l">
              <a:lnSpc>
                <a:spcPct val="100000"/>
              </a:lnSpc>
              <a:spcBef>
                <a:spcPts val="0"/>
              </a:spcBef>
              <a:spcAft>
                <a:spcPts val="200"/>
              </a:spcAft>
              <a:buNone/>
              <a:tabLst>
                <a:tab pos="1331913" algn="l"/>
              </a:tabLst>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4" name="Bilde 13">
            <a:extLst>
              <a:ext uri="{FF2B5EF4-FFF2-40B4-BE49-F238E27FC236}">
                <a16:creationId xmlns:a16="http://schemas.microsoft.com/office/drawing/2014/main" id="{B08BE20A-6A5F-E54C-B6AD-79FF3B89FD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0228" y="501765"/>
            <a:ext cx="1079454" cy="584292"/>
          </a:xfrm>
          <a:prstGeom prst="rect">
            <a:avLst/>
          </a:prstGeom>
        </p:spPr>
      </p:pic>
    </p:spTree>
    <p:extLst>
      <p:ext uri="{BB962C8B-B14F-4D97-AF65-F5344CB8AC3E}">
        <p14:creationId xmlns:p14="http://schemas.microsoft.com/office/powerpoint/2010/main" val="3342509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tellysbilde bilde byen">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08.12.2020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14" name="Rektangel 13">
            <a:extLst>
              <a:ext uri="{FF2B5EF4-FFF2-40B4-BE49-F238E27FC236}">
                <a16:creationId xmlns:a16="http://schemas.microsoft.com/office/drawing/2014/main" id="{9F5E3CE6-B9A7-EB46-8F04-48D7FE26CC3D}"/>
              </a:ext>
            </a:extLst>
          </p:cNvPr>
          <p:cNvSpPr/>
          <p:nvPr userDrawn="1"/>
        </p:nvSpPr>
        <p:spPr>
          <a:xfrm>
            <a:off x="0" y="6164494"/>
            <a:ext cx="1377587" cy="575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9" name="Bilde 18">
            <a:extLst>
              <a:ext uri="{FF2B5EF4-FFF2-40B4-BE49-F238E27FC236}">
                <a16:creationId xmlns:a16="http://schemas.microsoft.com/office/drawing/2014/main" id="{D08C49DE-363C-F645-B1F2-4DAC2EC497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111" y="485001"/>
            <a:ext cx="1475567" cy="1004161"/>
          </a:xfrm>
          <a:prstGeom prst="rect">
            <a:avLst/>
          </a:prstGeom>
        </p:spPr>
      </p:pic>
    </p:spTree>
    <p:extLst>
      <p:ext uri="{BB962C8B-B14F-4D97-AF65-F5344CB8AC3E}">
        <p14:creationId xmlns:p14="http://schemas.microsoft.com/office/powerpoint/2010/main" val="208797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08.12.2020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14" name="Rektangel 13">
            <a:extLst>
              <a:ext uri="{FF2B5EF4-FFF2-40B4-BE49-F238E27FC236}">
                <a16:creationId xmlns:a16="http://schemas.microsoft.com/office/drawing/2014/main" id="{9F5E3CE6-B9A7-EB46-8F04-48D7FE26CC3D}"/>
              </a:ext>
            </a:extLst>
          </p:cNvPr>
          <p:cNvSpPr/>
          <p:nvPr userDrawn="1"/>
        </p:nvSpPr>
        <p:spPr>
          <a:xfrm>
            <a:off x="0" y="6164494"/>
            <a:ext cx="1377587" cy="57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7" name="Bilde 6">
            <a:extLst>
              <a:ext uri="{FF2B5EF4-FFF2-40B4-BE49-F238E27FC236}">
                <a16:creationId xmlns:a16="http://schemas.microsoft.com/office/drawing/2014/main" id="{361D206F-B111-3A44-9010-402BF655D5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100" y="465717"/>
            <a:ext cx="1527800" cy="1039706"/>
          </a:xfrm>
          <a:prstGeom prst="rect">
            <a:avLst/>
          </a:prstGeom>
        </p:spPr>
      </p:pic>
    </p:spTree>
    <p:extLst>
      <p:ext uri="{BB962C8B-B14F-4D97-AF65-F5344CB8AC3E}">
        <p14:creationId xmlns:p14="http://schemas.microsoft.com/office/powerpoint/2010/main" val="235518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08.12.2020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08.12.2020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08.12.2020</a:t>
            </a:fld>
            <a:endParaRPr lang="nb-NO" dirty="0"/>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dirty="0"/>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dirty="0"/>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endParaRPr lang="nb-NO" sz="800" dirty="0">
                <a:solidFill>
                  <a:schemeClr val="tx1"/>
                </a:solidFill>
              </a:endParaRP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871" r:id="rId1"/>
    <p:sldLayoutId id="2147483875" r:id="rId2"/>
    <p:sldLayoutId id="2147483872" r:id="rId3"/>
    <p:sldLayoutId id="2147483873" r:id="rId4"/>
    <p:sldLayoutId id="2147483874" r:id="rId5"/>
    <p:sldLayoutId id="2147483867" r:id="rId6"/>
    <p:sldLayoutId id="2147483868" r:id="rId7"/>
    <p:sldLayoutId id="2147483786" r:id="rId8"/>
    <p:sldLayoutId id="2147483706" r:id="rId9"/>
    <p:sldLayoutId id="2147483711" r:id="rId10"/>
    <p:sldLayoutId id="2147483850" r:id="rId11"/>
    <p:sldLayoutId id="2147483849" r:id="rId12"/>
    <p:sldLayoutId id="2147483844" r:id="rId13"/>
    <p:sldLayoutId id="2147483740" r:id="rId14"/>
    <p:sldLayoutId id="2147483741" r:id="rId15"/>
    <p:sldLayoutId id="2147483860" r:id="rId16"/>
    <p:sldLayoutId id="2147483742" r:id="rId17"/>
    <p:sldLayoutId id="2147483743" r:id="rId18"/>
    <p:sldLayoutId id="2147483870" r:id="rId19"/>
    <p:sldLayoutId id="2147483869" r:id="rId20"/>
    <p:sldLayoutId id="2147483864" r:id="rId21"/>
    <p:sldLayoutId id="2147483876" r:id="rId22"/>
    <p:sldLayoutId id="2147483877" r:id="rId23"/>
    <p:sldLayoutId id="2147483878" r:id="rId24"/>
    <p:sldLayoutId id="2147483879" r:id="rId2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28"/>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no.wikipedia.org/wiki/Kubikkmillimeter" TargetMode="External"/><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9.jp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18.xml"/><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4.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29D7420-2B41-5A47-8224-27AB9025098A}" type="datetime1">
              <a:rPr lang="nb-NO" smtClean="0"/>
              <a:t>08.12.2020</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a:t>
            </a:fld>
            <a:endParaRPr lang="nb-NO"/>
          </a:p>
        </p:txBody>
      </p:sp>
      <p:sp>
        <p:nvSpPr>
          <p:cNvPr id="4" name="Tittel 3"/>
          <p:cNvSpPr>
            <a:spLocks noGrp="1"/>
          </p:cNvSpPr>
          <p:nvPr>
            <p:ph type="ctrTitle"/>
          </p:nvPr>
        </p:nvSpPr>
        <p:spPr/>
        <p:txBody>
          <a:bodyPr/>
          <a:lstStyle/>
          <a:p>
            <a:r>
              <a:rPr lang="nb-NO" dirty="0"/>
              <a:t>Nå bygger vi Fornebubanen</a:t>
            </a:r>
          </a:p>
        </p:txBody>
      </p:sp>
      <p:sp>
        <p:nvSpPr>
          <p:cNvPr id="5" name="Undertittel 4"/>
          <p:cNvSpPr>
            <a:spLocks noGrp="1"/>
          </p:cNvSpPr>
          <p:nvPr>
            <p:ph type="subTitle" idx="1"/>
          </p:nvPr>
        </p:nvSpPr>
        <p:spPr>
          <a:xfrm>
            <a:off x="750500" y="5142017"/>
            <a:ext cx="3867682" cy="603001"/>
          </a:xfrm>
        </p:spPr>
        <p:txBody>
          <a:bodyPr>
            <a:normAutofit/>
          </a:bodyPr>
          <a:lstStyle/>
          <a:p>
            <a:r>
              <a:rPr lang="nb-NO" dirty="0"/>
              <a:t>Velkommen til nabomøte 07. 12. 2020</a:t>
            </a:r>
          </a:p>
        </p:txBody>
      </p:sp>
    </p:spTree>
    <p:extLst>
      <p:ext uri="{BB962C8B-B14F-4D97-AF65-F5344CB8AC3E}">
        <p14:creationId xmlns:p14="http://schemas.microsoft.com/office/powerpoint/2010/main" val="3152482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798BB01-4563-455B-A6AC-7268E34051AF}"/>
              </a:ext>
            </a:extLst>
          </p:cNvPr>
          <p:cNvSpPr>
            <a:spLocks noGrp="1"/>
          </p:cNvSpPr>
          <p:nvPr>
            <p:ph type="title"/>
          </p:nvPr>
        </p:nvSpPr>
        <p:spPr/>
        <p:txBody>
          <a:bodyPr/>
          <a:lstStyle/>
          <a:p>
            <a:r>
              <a:rPr lang="nb-NO" dirty="0">
                <a:solidFill>
                  <a:schemeClr val="accent1"/>
                </a:solidFill>
              </a:rPr>
              <a:t>Fornebubanens hovedaktiviteter på Fornebu sør</a:t>
            </a:r>
          </a:p>
        </p:txBody>
      </p:sp>
      <p:graphicFrame>
        <p:nvGraphicFramePr>
          <p:cNvPr id="8" name="Plassholder for innhold 7">
            <a:extLst>
              <a:ext uri="{FF2B5EF4-FFF2-40B4-BE49-F238E27FC236}">
                <a16:creationId xmlns:a16="http://schemas.microsoft.com/office/drawing/2014/main" id="{3987E90E-2FF5-4EDF-8FAB-6FF8C3B3CA9F}"/>
              </a:ext>
            </a:extLst>
          </p:cNvPr>
          <p:cNvGraphicFramePr>
            <a:graphicFrameLocks noGrp="1"/>
          </p:cNvGraphicFramePr>
          <p:nvPr>
            <p:ph idx="1"/>
          </p:nvPr>
        </p:nvGraphicFramePr>
        <p:xfrm>
          <a:off x="1045703" y="2619312"/>
          <a:ext cx="9469438" cy="1223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ssholder for dato 3">
            <a:extLst>
              <a:ext uri="{FF2B5EF4-FFF2-40B4-BE49-F238E27FC236}">
                <a16:creationId xmlns:a16="http://schemas.microsoft.com/office/drawing/2014/main" id="{0E358BC1-8CF7-4210-AA6B-FC0D9B5BD1B0}"/>
              </a:ext>
            </a:extLst>
          </p:cNvPr>
          <p:cNvSpPr>
            <a:spLocks noGrp="1"/>
          </p:cNvSpPr>
          <p:nvPr>
            <p:ph type="dt" sz="half" idx="10"/>
          </p:nvPr>
        </p:nvSpPr>
        <p:spPr/>
        <p:txBody>
          <a:bodyPr/>
          <a:lstStyle/>
          <a:p>
            <a:fld id="{A2434FEE-7D88-AA46-8139-80D9197567F4}" type="datetime1">
              <a:rPr lang="nb-NO" smtClean="0"/>
              <a:t>08.12.2020</a:t>
            </a:fld>
            <a:endParaRPr lang="nb-NO"/>
          </a:p>
        </p:txBody>
      </p:sp>
      <p:sp>
        <p:nvSpPr>
          <p:cNvPr id="5" name="Plassholder for lysbildenummer 4">
            <a:extLst>
              <a:ext uri="{FF2B5EF4-FFF2-40B4-BE49-F238E27FC236}">
                <a16:creationId xmlns:a16="http://schemas.microsoft.com/office/drawing/2014/main" id="{D7DA330A-4F52-4AB1-AA45-C0D80C1D8818}"/>
              </a:ext>
            </a:extLst>
          </p:cNvPr>
          <p:cNvSpPr>
            <a:spLocks noGrp="1"/>
          </p:cNvSpPr>
          <p:nvPr>
            <p:ph type="sldNum" sz="quarter" idx="12"/>
          </p:nvPr>
        </p:nvSpPr>
        <p:spPr/>
        <p:txBody>
          <a:bodyPr/>
          <a:lstStyle/>
          <a:p>
            <a:fld id="{8ACEFDFC-287E-0A4D-81A7-6CC8C070690D}" type="slidenum">
              <a:rPr lang="nb-NO" smtClean="0"/>
              <a:t>10</a:t>
            </a:fld>
            <a:endParaRPr lang="nb-NO"/>
          </a:p>
        </p:txBody>
      </p:sp>
      <p:cxnSp>
        <p:nvCxnSpPr>
          <p:cNvPr id="16" name="Rett pilkobling 15">
            <a:extLst>
              <a:ext uri="{FF2B5EF4-FFF2-40B4-BE49-F238E27FC236}">
                <a16:creationId xmlns:a16="http://schemas.microsoft.com/office/drawing/2014/main" id="{4C48DB4F-4110-4B74-9B0D-9438C25250A9}"/>
              </a:ext>
            </a:extLst>
          </p:cNvPr>
          <p:cNvCxnSpPr>
            <a:cxnSpLocks/>
          </p:cNvCxnSpPr>
          <p:nvPr/>
        </p:nvCxnSpPr>
        <p:spPr>
          <a:xfrm>
            <a:off x="2960679" y="2416902"/>
            <a:ext cx="1260944"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 name="TekstSylinder 17">
            <a:extLst>
              <a:ext uri="{FF2B5EF4-FFF2-40B4-BE49-F238E27FC236}">
                <a16:creationId xmlns:a16="http://schemas.microsoft.com/office/drawing/2014/main" id="{FFC9D456-F970-4995-99D8-AC7498678D78}"/>
              </a:ext>
            </a:extLst>
          </p:cNvPr>
          <p:cNvSpPr txBox="1"/>
          <p:nvPr/>
        </p:nvSpPr>
        <p:spPr>
          <a:xfrm>
            <a:off x="2872438" y="2526456"/>
            <a:ext cx="1985605" cy="261610"/>
          </a:xfrm>
          <a:prstGeom prst="rect">
            <a:avLst/>
          </a:prstGeom>
          <a:noFill/>
        </p:spPr>
        <p:txBody>
          <a:bodyPr wrap="square" rtlCol="0">
            <a:spAutoFit/>
          </a:bodyPr>
          <a:lstStyle/>
          <a:p>
            <a:pPr algn="l"/>
            <a:r>
              <a:rPr lang="nb-NO" sz="1100" dirty="0"/>
              <a:t>Riveaktiviteter</a:t>
            </a:r>
          </a:p>
        </p:txBody>
      </p:sp>
      <p:cxnSp>
        <p:nvCxnSpPr>
          <p:cNvPr id="20" name="Rett pilkobling 19">
            <a:extLst>
              <a:ext uri="{FF2B5EF4-FFF2-40B4-BE49-F238E27FC236}">
                <a16:creationId xmlns:a16="http://schemas.microsoft.com/office/drawing/2014/main" id="{CED9A439-6EDE-4A88-9809-BDDC073AF1A5}"/>
              </a:ext>
            </a:extLst>
          </p:cNvPr>
          <p:cNvCxnSpPr>
            <a:cxnSpLocks/>
          </p:cNvCxnSpPr>
          <p:nvPr/>
        </p:nvCxnSpPr>
        <p:spPr>
          <a:xfrm>
            <a:off x="2960679" y="2825883"/>
            <a:ext cx="1007394"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 name="TekstSylinder 20">
            <a:extLst>
              <a:ext uri="{FF2B5EF4-FFF2-40B4-BE49-F238E27FC236}">
                <a16:creationId xmlns:a16="http://schemas.microsoft.com/office/drawing/2014/main" id="{42340298-F91C-4E5F-8A69-FD7058FDEE46}"/>
              </a:ext>
            </a:extLst>
          </p:cNvPr>
          <p:cNvSpPr txBox="1"/>
          <p:nvPr/>
        </p:nvSpPr>
        <p:spPr>
          <a:xfrm>
            <a:off x="2872439" y="2089688"/>
            <a:ext cx="1985605" cy="261610"/>
          </a:xfrm>
          <a:prstGeom prst="rect">
            <a:avLst/>
          </a:prstGeom>
          <a:noFill/>
        </p:spPr>
        <p:txBody>
          <a:bodyPr wrap="square" rtlCol="0">
            <a:spAutoFit/>
          </a:bodyPr>
          <a:lstStyle/>
          <a:p>
            <a:pPr algn="l"/>
            <a:r>
              <a:rPr lang="nb-NO" sz="1100" dirty="0"/>
              <a:t>Spuntaktiviteter</a:t>
            </a:r>
          </a:p>
        </p:txBody>
      </p:sp>
      <p:cxnSp>
        <p:nvCxnSpPr>
          <p:cNvPr id="23" name="Rett pilkobling 22">
            <a:extLst>
              <a:ext uri="{FF2B5EF4-FFF2-40B4-BE49-F238E27FC236}">
                <a16:creationId xmlns:a16="http://schemas.microsoft.com/office/drawing/2014/main" id="{B6834E15-98B2-4286-8454-7DA7659A3456}"/>
              </a:ext>
            </a:extLst>
          </p:cNvPr>
          <p:cNvCxnSpPr>
            <a:cxnSpLocks/>
          </p:cNvCxnSpPr>
          <p:nvPr/>
        </p:nvCxnSpPr>
        <p:spPr>
          <a:xfrm>
            <a:off x="2960679" y="3609474"/>
            <a:ext cx="1568592"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5" name="TekstSylinder 24">
            <a:extLst>
              <a:ext uri="{FF2B5EF4-FFF2-40B4-BE49-F238E27FC236}">
                <a16:creationId xmlns:a16="http://schemas.microsoft.com/office/drawing/2014/main" id="{3C579ADB-0F27-4241-A1A7-8822052EEBA2}"/>
              </a:ext>
            </a:extLst>
          </p:cNvPr>
          <p:cNvSpPr txBox="1"/>
          <p:nvPr/>
        </p:nvSpPr>
        <p:spPr>
          <a:xfrm>
            <a:off x="2893542" y="3653167"/>
            <a:ext cx="3483214" cy="261610"/>
          </a:xfrm>
          <a:prstGeom prst="rect">
            <a:avLst/>
          </a:prstGeom>
          <a:noFill/>
        </p:spPr>
        <p:txBody>
          <a:bodyPr wrap="square" rtlCol="0">
            <a:spAutoFit/>
          </a:bodyPr>
          <a:lstStyle/>
          <a:p>
            <a:pPr algn="l"/>
            <a:r>
              <a:rPr lang="nb-NO" sz="1100" dirty="0"/>
              <a:t>Utgraving, sprenging og massetransport dagsone</a:t>
            </a:r>
          </a:p>
        </p:txBody>
      </p:sp>
      <p:sp>
        <p:nvSpPr>
          <p:cNvPr id="26" name="TekstSylinder 25">
            <a:extLst>
              <a:ext uri="{FF2B5EF4-FFF2-40B4-BE49-F238E27FC236}">
                <a16:creationId xmlns:a16="http://schemas.microsoft.com/office/drawing/2014/main" id="{2FDB7612-AB47-4413-88AD-F83D081B92E7}"/>
              </a:ext>
            </a:extLst>
          </p:cNvPr>
          <p:cNvSpPr txBox="1"/>
          <p:nvPr/>
        </p:nvSpPr>
        <p:spPr>
          <a:xfrm>
            <a:off x="3816035" y="4030845"/>
            <a:ext cx="2648712" cy="261610"/>
          </a:xfrm>
          <a:prstGeom prst="rect">
            <a:avLst/>
          </a:prstGeom>
          <a:noFill/>
        </p:spPr>
        <p:txBody>
          <a:bodyPr wrap="square" rtlCol="0">
            <a:spAutoFit/>
          </a:bodyPr>
          <a:lstStyle/>
          <a:p>
            <a:pPr algn="l"/>
            <a:r>
              <a:rPr lang="nb-NO" sz="1100" dirty="0"/>
              <a:t>Sprenging og massetransport tunnel</a:t>
            </a:r>
          </a:p>
        </p:txBody>
      </p:sp>
      <p:cxnSp>
        <p:nvCxnSpPr>
          <p:cNvPr id="27" name="Rett pilkobling 26">
            <a:extLst>
              <a:ext uri="{FF2B5EF4-FFF2-40B4-BE49-F238E27FC236}">
                <a16:creationId xmlns:a16="http://schemas.microsoft.com/office/drawing/2014/main" id="{F8C32759-1CAD-4E52-88F6-48DC3DA382DA}"/>
              </a:ext>
            </a:extLst>
          </p:cNvPr>
          <p:cNvCxnSpPr>
            <a:cxnSpLocks/>
          </p:cNvCxnSpPr>
          <p:nvPr/>
        </p:nvCxnSpPr>
        <p:spPr>
          <a:xfrm>
            <a:off x="3898927" y="4008104"/>
            <a:ext cx="2262133"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tt pilkobling 29">
            <a:extLst>
              <a:ext uri="{FF2B5EF4-FFF2-40B4-BE49-F238E27FC236}">
                <a16:creationId xmlns:a16="http://schemas.microsoft.com/office/drawing/2014/main" id="{FDF04B2C-CB8D-4D6F-A8B0-E6F123137884}"/>
              </a:ext>
            </a:extLst>
          </p:cNvPr>
          <p:cNvCxnSpPr>
            <a:cxnSpLocks/>
          </p:cNvCxnSpPr>
          <p:nvPr/>
        </p:nvCxnSpPr>
        <p:spPr>
          <a:xfrm>
            <a:off x="4891730" y="2795024"/>
            <a:ext cx="4151686"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3" name="TekstSylinder 32">
            <a:extLst>
              <a:ext uri="{FF2B5EF4-FFF2-40B4-BE49-F238E27FC236}">
                <a16:creationId xmlns:a16="http://schemas.microsoft.com/office/drawing/2014/main" id="{89DA32A2-9D96-4180-B205-86CB02A9B4B0}"/>
              </a:ext>
            </a:extLst>
          </p:cNvPr>
          <p:cNvSpPr txBox="1"/>
          <p:nvPr/>
        </p:nvSpPr>
        <p:spPr>
          <a:xfrm>
            <a:off x="4809434" y="2525604"/>
            <a:ext cx="4974418" cy="261610"/>
          </a:xfrm>
          <a:prstGeom prst="rect">
            <a:avLst/>
          </a:prstGeom>
          <a:noFill/>
        </p:spPr>
        <p:txBody>
          <a:bodyPr wrap="square" rtlCol="0">
            <a:spAutoFit/>
          </a:bodyPr>
          <a:lstStyle/>
          <a:p>
            <a:pPr algn="l"/>
            <a:r>
              <a:rPr lang="nb-NO" sz="1100" dirty="0"/>
              <a:t>Betong-  og innredningsarbeider Fornebu stasjon og base.</a:t>
            </a:r>
          </a:p>
        </p:txBody>
      </p:sp>
      <p:sp>
        <p:nvSpPr>
          <p:cNvPr id="3" name="TekstSylinder 2">
            <a:extLst>
              <a:ext uri="{FF2B5EF4-FFF2-40B4-BE49-F238E27FC236}">
                <a16:creationId xmlns:a16="http://schemas.microsoft.com/office/drawing/2014/main" id="{DBFB39A2-FEC0-48CE-8E72-0DCCD606A284}"/>
              </a:ext>
            </a:extLst>
          </p:cNvPr>
          <p:cNvSpPr txBox="1"/>
          <p:nvPr/>
        </p:nvSpPr>
        <p:spPr>
          <a:xfrm>
            <a:off x="1023705" y="5357456"/>
            <a:ext cx="5888736" cy="369332"/>
          </a:xfrm>
          <a:prstGeom prst="rect">
            <a:avLst/>
          </a:prstGeom>
          <a:noFill/>
        </p:spPr>
        <p:txBody>
          <a:bodyPr wrap="square" rtlCol="0">
            <a:spAutoFit/>
          </a:bodyPr>
          <a:lstStyle/>
          <a:p>
            <a:pPr algn="l"/>
            <a:r>
              <a:rPr lang="nb-NO" dirty="0"/>
              <a:t>Kontrakt for grunnarbeider inngått 21.10.2020</a:t>
            </a:r>
          </a:p>
        </p:txBody>
      </p:sp>
      <p:pic>
        <p:nvPicPr>
          <p:cNvPr id="1026" name="Picture 2" descr="Bli med oss og bygg for et bedre samfunn | www.skanska.no">
            <a:extLst>
              <a:ext uri="{FF2B5EF4-FFF2-40B4-BE49-F238E27FC236}">
                <a16:creationId xmlns:a16="http://schemas.microsoft.com/office/drawing/2014/main" id="{4E649C28-1A76-4E37-812D-AD3E0BFE09E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64517" y="4762029"/>
            <a:ext cx="4033379" cy="137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090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tel 43">
            <a:extLst>
              <a:ext uri="{FF2B5EF4-FFF2-40B4-BE49-F238E27FC236}">
                <a16:creationId xmlns:a16="http://schemas.microsoft.com/office/drawing/2014/main" id="{93F794C2-24DC-49A2-9F46-6CD0E4E744CA}"/>
              </a:ext>
            </a:extLst>
          </p:cNvPr>
          <p:cNvSpPr>
            <a:spLocks noGrp="1"/>
          </p:cNvSpPr>
          <p:nvPr>
            <p:ph type="title"/>
          </p:nvPr>
        </p:nvSpPr>
        <p:spPr/>
        <p:txBody>
          <a:bodyPr/>
          <a:lstStyle/>
          <a:p>
            <a:r>
              <a:rPr lang="nb-NO" dirty="0"/>
              <a:t>Anleggssikring og transport</a:t>
            </a:r>
            <a:br>
              <a:rPr lang="nb-NO" dirty="0"/>
            </a:br>
            <a:endParaRPr lang="nb-NO" dirty="0"/>
          </a:p>
        </p:txBody>
      </p:sp>
      <p:pic>
        <p:nvPicPr>
          <p:cNvPr id="7" name="Plassholder for innhold 6" descr="Riggområde fase 2.pdf - Adobe Acrobat Reader DC"/>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2345" t="2347" r="1909" b="24991"/>
          <a:stretch/>
        </p:blipFill>
        <p:spPr>
          <a:xfrm>
            <a:off x="695326" y="1512344"/>
            <a:ext cx="7786235" cy="4260352"/>
          </a:xfrm>
        </p:spPr>
      </p:pic>
      <p:sp>
        <p:nvSpPr>
          <p:cNvPr id="4" name="Plassholder for dato 3"/>
          <p:cNvSpPr>
            <a:spLocks noGrp="1"/>
          </p:cNvSpPr>
          <p:nvPr>
            <p:ph type="dt" sz="half" idx="10"/>
          </p:nvPr>
        </p:nvSpPr>
        <p:spPr/>
        <p:txBody>
          <a:bodyPr/>
          <a:lstStyle/>
          <a:p>
            <a:fld id="{A2434FEE-7D88-AA46-8139-80D9197567F4}"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11</a:t>
            </a:fld>
            <a:endParaRPr lang="nb-NO"/>
          </a:p>
        </p:txBody>
      </p:sp>
      <p:sp>
        <p:nvSpPr>
          <p:cNvPr id="8" name="Rektangel 7"/>
          <p:cNvSpPr/>
          <p:nvPr/>
        </p:nvSpPr>
        <p:spPr>
          <a:xfrm>
            <a:off x="7203359" y="4028022"/>
            <a:ext cx="2189924" cy="276999"/>
          </a:xfrm>
          <a:prstGeom prst="rect">
            <a:avLst/>
          </a:prstGeom>
        </p:spPr>
        <p:txBody>
          <a:bodyPr wrap="square">
            <a:spAutoFit/>
          </a:bodyPr>
          <a:lstStyle/>
          <a:p>
            <a:r>
              <a:rPr lang="nb-NO" sz="1200" dirty="0">
                <a:solidFill>
                  <a:srgbClr val="FF0000"/>
                </a:solidFill>
              </a:rPr>
              <a:t>Hovedadkomst</a:t>
            </a:r>
          </a:p>
        </p:txBody>
      </p:sp>
      <p:sp>
        <p:nvSpPr>
          <p:cNvPr id="9" name="Pil høyre 8"/>
          <p:cNvSpPr/>
          <p:nvPr/>
        </p:nvSpPr>
        <p:spPr>
          <a:xfrm rot="10647693">
            <a:off x="7108591" y="3917385"/>
            <a:ext cx="389488" cy="2003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0000"/>
              </a:solidFill>
            </a:endParaRPr>
          </a:p>
        </p:txBody>
      </p:sp>
      <p:sp>
        <p:nvSpPr>
          <p:cNvPr id="10" name="Pil høyre 9"/>
          <p:cNvSpPr/>
          <p:nvPr/>
        </p:nvSpPr>
        <p:spPr>
          <a:xfrm>
            <a:off x="6616723" y="3944174"/>
            <a:ext cx="403366" cy="21597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5860342" y="4739584"/>
            <a:ext cx="798512"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Rett linje 13"/>
          <p:cNvCxnSpPr>
            <a:cxnSpLocks/>
          </p:cNvCxnSpPr>
          <p:nvPr/>
        </p:nvCxnSpPr>
        <p:spPr>
          <a:xfrm flipV="1">
            <a:off x="2053985" y="2023613"/>
            <a:ext cx="4508528" cy="19083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Rett linje 15"/>
          <p:cNvCxnSpPr>
            <a:cxnSpLocks/>
          </p:cNvCxnSpPr>
          <p:nvPr/>
        </p:nvCxnSpPr>
        <p:spPr>
          <a:xfrm>
            <a:off x="6558488" y="2035538"/>
            <a:ext cx="401590" cy="24048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Rett linje 19"/>
          <p:cNvCxnSpPr/>
          <p:nvPr/>
        </p:nvCxnSpPr>
        <p:spPr>
          <a:xfrm>
            <a:off x="6960078" y="2276027"/>
            <a:ext cx="159026" cy="252355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Rett linje 22"/>
          <p:cNvCxnSpPr/>
          <p:nvPr/>
        </p:nvCxnSpPr>
        <p:spPr>
          <a:xfrm flipH="1">
            <a:off x="6960078" y="4799582"/>
            <a:ext cx="159027" cy="18784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Rett linje 26"/>
          <p:cNvCxnSpPr>
            <a:cxnSpLocks/>
          </p:cNvCxnSpPr>
          <p:nvPr/>
        </p:nvCxnSpPr>
        <p:spPr>
          <a:xfrm flipH="1">
            <a:off x="6372822" y="4987422"/>
            <a:ext cx="625564" cy="19878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Rett linje 30"/>
          <p:cNvCxnSpPr>
            <a:cxnSpLocks/>
          </p:cNvCxnSpPr>
          <p:nvPr/>
        </p:nvCxnSpPr>
        <p:spPr>
          <a:xfrm>
            <a:off x="4980170" y="3976945"/>
            <a:ext cx="24143" cy="92961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Rett linje 33"/>
          <p:cNvCxnSpPr>
            <a:cxnSpLocks/>
          </p:cNvCxnSpPr>
          <p:nvPr/>
        </p:nvCxnSpPr>
        <p:spPr>
          <a:xfrm flipH="1">
            <a:off x="4166080" y="4912786"/>
            <a:ext cx="837977" cy="1555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Rett linje 36"/>
          <p:cNvCxnSpPr>
            <a:cxnSpLocks/>
          </p:cNvCxnSpPr>
          <p:nvPr/>
        </p:nvCxnSpPr>
        <p:spPr>
          <a:xfrm>
            <a:off x="4185074" y="4893502"/>
            <a:ext cx="7950" cy="29270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Rett linje 39"/>
          <p:cNvCxnSpPr/>
          <p:nvPr/>
        </p:nvCxnSpPr>
        <p:spPr>
          <a:xfrm flipH="1" flipV="1">
            <a:off x="3588725" y="5106418"/>
            <a:ext cx="604299" cy="634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Rett linje 42"/>
          <p:cNvCxnSpPr/>
          <p:nvPr/>
        </p:nvCxnSpPr>
        <p:spPr>
          <a:xfrm flipV="1">
            <a:off x="3588725" y="4647400"/>
            <a:ext cx="0" cy="47534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Rett linje 45"/>
          <p:cNvCxnSpPr/>
          <p:nvPr/>
        </p:nvCxnSpPr>
        <p:spPr>
          <a:xfrm flipH="1">
            <a:off x="3358137" y="4647400"/>
            <a:ext cx="23058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Rett linje 48"/>
          <p:cNvCxnSpPr/>
          <p:nvPr/>
        </p:nvCxnSpPr>
        <p:spPr>
          <a:xfrm flipH="1">
            <a:off x="3024183" y="4647400"/>
            <a:ext cx="333954" cy="3400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Rett linje 53"/>
          <p:cNvCxnSpPr>
            <a:cxnSpLocks/>
          </p:cNvCxnSpPr>
          <p:nvPr/>
        </p:nvCxnSpPr>
        <p:spPr>
          <a:xfrm>
            <a:off x="2053985" y="2212611"/>
            <a:ext cx="71700" cy="142025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Rett linje 56"/>
          <p:cNvCxnSpPr/>
          <p:nvPr/>
        </p:nvCxnSpPr>
        <p:spPr>
          <a:xfrm flipH="1">
            <a:off x="1942805" y="3632861"/>
            <a:ext cx="190833" cy="17776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Rett linje 60"/>
          <p:cNvCxnSpPr/>
          <p:nvPr/>
        </p:nvCxnSpPr>
        <p:spPr>
          <a:xfrm>
            <a:off x="1942805" y="3810629"/>
            <a:ext cx="0" cy="54864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Rett linje 65"/>
          <p:cNvCxnSpPr/>
          <p:nvPr/>
        </p:nvCxnSpPr>
        <p:spPr>
          <a:xfrm>
            <a:off x="1942805" y="4359269"/>
            <a:ext cx="95416" cy="28813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Rett linje 68"/>
          <p:cNvCxnSpPr/>
          <p:nvPr/>
        </p:nvCxnSpPr>
        <p:spPr>
          <a:xfrm>
            <a:off x="2038221" y="4647400"/>
            <a:ext cx="174929" cy="24610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Rett linje 71"/>
          <p:cNvCxnSpPr/>
          <p:nvPr/>
        </p:nvCxnSpPr>
        <p:spPr>
          <a:xfrm>
            <a:off x="2213150" y="4893502"/>
            <a:ext cx="151074" cy="93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Rett linje 73"/>
          <p:cNvCxnSpPr/>
          <p:nvPr/>
        </p:nvCxnSpPr>
        <p:spPr>
          <a:xfrm>
            <a:off x="2213150" y="4893502"/>
            <a:ext cx="457200" cy="19331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Rett linje 76"/>
          <p:cNvCxnSpPr/>
          <p:nvPr/>
        </p:nvCxnSpPr>
        <p:spPr>
          <a:xfrm flipV="1">
            <a:off x="2670350" y="4987422"/>
            <a:ext cx="353833" cy="9939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79" name="TekstSylinder 78"/>
          <p:cNvSpPr txBox="1"/>
          <p:nvPr/>
        </p:nvSpPr>
        <p:spPr>
          <a:xfrm>
            <a:off x="3473431" y="1727387"/>
            <a:ext cx="184731" cy="369332"/>
          </a:xfrm>
          <a:prstGeom prst="rect">
            <a:avLst/>
          </a:prstGeom>
          <a:noFill/>
        </p:spPr>
        <p:txBody>
          <a:bodyPr wrap="none" rtlCol="0">
            <a:spAutoFit/>
          </a:bodyPr>
          <a:lstStyle/>
          <a:p>
            <a:pPr algn="l"/>
            <a:endParaRPr lang="nb-NO" dirty="0"/>
          </a:p>
        </p:txBody>
      </p:sp>
      <p:sp>
        <p:nvSpPr>
          <p:cNvPr id="80" name="TekstSylinder 79"/>
          <p:cNvSpPr txBox="1"/>
          <p:nvPr/>
        </p:nvSpPr>
        <p:spPr>
          <a:xfrm>
            <a:off x="2038221" y="1486572"/>
            <a:ext cx="2965836" cy="646331"/>
          </a:xfrm>
          <a:prstGeom prst="rect">
            <a:avLst/>
          </a:prstGeom>
          <a:solidFill>
            <a:schemeClr val="bg1">
              <a:alpha val="0"/>
            </a:schemeClr>
          </a:solidFill>
          <a:ln>
            <a:noFill/>
          </a:ln>
        </p:spPr>
        <p:txBody>
          <a:bodyPr wrap="square" rtlCol="0">
            <a:spAutoFit/>
          </a:bodyPr>
          <a:lstStyle/>
          <a:p>
            <a:r>
              <a:rPr lang="nb-NO" dirty="0">
                <a:solidFill>
                  <a:srgbClr val="00B050"/>
                </a:solidFill>
              </a:rPr>
              <a:t>Flettverksgjerde industri, 2meter høyt</a:t>
            </a:r>
          </a:p>
        </p:txBody>
      </p:sp>
      <p:cxnSp>
        <p:nvCxnSpPr>
          <p:cNvPr id="82" name="Rett linje 81"/>
          <p:cNvCxnSpPr/>
          <p:nvPr/>
        </p:nvCxnSpPr>
        <p:spPr>
          <a:xfrm flipH="1">
            <a:off x="5763358" y="2023612"/>
            <a:ext cx="795130" cy="2385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8" name="Rett linje 87"/>
          <p:cNvCxnSpPr/>
          <p:nvPr/>
        </p:nvCxnSpPr>
        <p:spPr>
          <a:xfrm>
            <a:off x="6960078" y="2276027"/>
            <a:ext cx="39756" cy="58044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1" name="TekstSylinder 90"/>
          <p:cNvSpPr txBox="1"/>
          <p:nvPr/>
        </p:nvSpPr>
        <p:spPr>
          <a:xfrm>
            <a:off x="5448273" y="1462718"/>
            <a:ext cx="2505717" cy="646331"/>
          </a:xfrm>
          <a:prstGeom prst="rect">
            <a:avLst/>
          </a:prstGeom>
          <a:solidFill>
            <a:schemeClr val="bg1">
              <a:alpha val="0"/>
            </a:schemeClr>
          </a:solidFill>
          <a:ln>
            <a:noFill/>
          </a:ln>
        </p:spPr>
        <p:txBody>
          <a:bodyPr wrap="square" rtlCol="0">
            <a:spAutoFit/>
          </a:bodyPr>
          <a:lstStyle/>
          <a:p>
            <a:pPr algn="l"/>
            <a:r>
              <a:rPr lang="nb-NO" dirty="0">
                <a:solidFill>
                  <a:srgbClr val="FFC000"/>
                </a:solidFill>
              </a:rPr>
              <a:t>Tung sikring, 3 meter høyt tett gjerde</a:t>
            </a:r>
          </a:p>
        </p:txBody>
      </p:sp>
      <p:cxnSp>
        <p:nvCxnSpPr>
          <p:cNvPr id="63" name="Rett linje 62">
            <a:extLst>
              <a:ext uri="{FF2B5EF4-FFF2-40B4-BE49-F238E27FC236}">
                <a16:creationId xmlns:a16="http://schemas.microsoft.com/office/drawing/2014/main" id="{BA828605-590F-47DF-939C-9CCF1E5661E4}"/>
              </a:ext>
            </a:extLst>
          </p:cNvPr>
          <p:cNvCxnSpPr>
            <a:cxnSpLocks/>
          </p:cNvCxnSpPr>
          <p:nvPr/>
        </p:nvCxnSpPr>
        <p:spPr>
          <a:xfrm flipH="1">
            <a:off x="4992241" y="3833821"/>
            <a:ext cx="775142" cy="17720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E53534B4-D549-407F-8096-EF7591B284A5}"/>
              </a:ext>
            </a:extLst>
          </p:cNvPr>
          <p:cNvCxnSpPr>
            <a:cxnSpLocks/>
          </p:cNvCxnSpPr>
          <p:nvPr/>
        </p:nvCxnSpPr>
        <p:spPr>
          <a:xfrm flipH="1" flipV="1">
            <a:off x="5697209" y="3849862"/>
            <a:ext cx="456537" cy="48907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Rett linje 66">
            <a:extLst>
              <a:ext uri="{FF2B5EF4-FFF2-40B4-BE49-F238E27FC236}">
                <a16:creationId xmlns:a16="http://schemas.microsoft.com/office/drawing/2014/main" id="{1C4F549E-CF36-4145-AB91-D6AF520AE7B2}"/>
              </a:ext>
            </a:extLst>
          </p:cNvPr>
          <p:cNvCxnSpPr>
            <a:cxnSpLocks/>
          </p:cNvCxnSpPr>
          <p:nvPr/>
        </p:nvCxnSpPr>
        <p:spPr>
          <a:xfrm flipV="1">
            <a:off x="6089095" y="4361057"/>
            <a:ext cx="54201" cy="86469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Rektangel 11"/>
          <p:cNvSpPr/>
          <p:nvPr/>
        </p:nvSpPr>
        <p:spPr>
          <a:xfrm>
            <a:off x="6268321" y="4867238"/>
            <a:ext cx="1528129" cy="276999"/>
          </a:xfrm>
          <a:prstGeom prst="rect">
            <a:avLst/>
          </a:prstGeom>
        </p:spPr>
        <p:txBody>
          <a:bodyPr wrap="square">
            <a:spAutoFit/>
          </a:bodyPr>
          <a:lstStyle/>
          <a:p>
            <a:r>
              <a:rPr lang="nb-NO" sz="1200" dirty="0">
                <a:solidFill>
                  <a:srgbClr val="FF0000"/>
                </a:solidFill>
              </a:rPr>
              <a:t>Hovedadkomst</a:t>
            </a:r>
          </a:p>
        </p:txBody>
      </p:sp>
      <p:sp>
        <p:nvSpPr>
          <p:cNvPr id="13" name="TekstSylinder 12">
            <a:extLst>
              <a:ext uri="{FF2B5EF4-FFF2-40B4-BE49-F238E27FC236}">
                <a16:creationId xmlns:a16="http://schemas.microsoft.com/office/drawing/2014/main" id="{8391267D-0D5F-419C-9BE9-FD5AA38F50A0}"/>
              </a:ext>
            </a:extLst>
          </p:cNvPr>
          <p:cNvSpPr txBox="1"/>
          <p:nvPr/>
        </p:nvSpPr>
        <p:spPr>
          <a:xfrm>
            <a:off x="8839200" y="1512344"/>
            <a:ext cx="2843388" cy="1754326"/>
          </a:xfrm>
          <a:prstGeom prst="rect">
            <a:avLst/>
          </a:prstGeom>
          <a:noFill/>
        </p:spPr>
        <p:txBody>
          <a:bodyPr wrap="square" rtlCol="0">
            <a:spAutoFit/>
          </a:bodyPr>
          <a:lstStyle/>
          <a:p>
            <a:pPr marL="285750" indent="-285750" algn="l">
              <a:buClr>
                <a:schemeClr val="accent5"/>
              </a:buClr>
              <a:buFont typeface="Wingdings" panose="05000000000000000000" pitchFamily="2" charset="2"/>
              <a:buChar char="§"/>
            </a:pPr>
            <a:r>
              <a:rPr lang="nb-NO" dirty="0"/>
              <a:t>To hovedadkomster</a:t>
            </a:r>
          </a:p>
          <a:p>
            <a:pPr marL="285750" indent="-285750" algn="l">
              <a:buClr>
                <a:schemeClr val="accent5"/>
              </a:buClr>
              <a:buFont typeface="Wingdings" panose="05000000000000000000" pitchFamily="2" charset="2"/>
              <a:buChar char="§"/>
            </a:pPr>
            <a:endParaRPr lang="nb-NO" dirty="0"/>
          </a:p>
          <a:p>
            <a:pPr marL="285750" indent="-285750" algn="l">
              <a:buClr>
                <a:schemeClr val="accent5"/>
              </a:buClr>
              <a:buFont typeface="Wingdings" panose="05000000000000000000" pitchFamily="2" charset="2"/>
              <a:buChar char="§"/>
            </a:pPr>
            <a:r>
              <a:rPr lang="nb-NO" dirty="0"/>
              <a:t>I tillegg vil det være inn- og utkjøring på flere steder langs hele området</a:t>
            </a:r>
          </a:p>
        </p:txBody>
      </p:sp>
    </p:spTree>
    <p:extLst>
      <p:ext uri="{BB962C8B-B14F-4D97-AF65-F5344CB8AC3E}">
        <p14:creationId xmlns:p14="http://schemas.microsoft.com/office/powerpoint/2010/main" val="1383686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16F81-68AB-4DB8-A4EE-E94ED79935CE}"/>
              </a:ext>
            </a:extLst>
          </p:cNvPr>
          <p:cNvSpPr>
            <a:spLocks noGrp="1"/>
          </p:cNvSpPr>
          <p:nvPr>
            <p:ph type="title"/>
          </p:nvPr>
        </p:nvSpPr>
        <p:spPr>
          <a:xfrm>
            <a:off x="695325" y="720001"/>
            <a:ext cx="10801349" cy="1311999"/>
          </a:xfrm>
        </p:spPr>
        <p:txBody>
          <a:bodyPr anchor="t">
            <a:normAutofit/>
          </a:bodyPr>
          <a:lstStyle/>
          <a:p>
            <a:r>
              <a:rPr lang="nb-NO" dirty="0">
                <a:solidFill>
                  <a:schemeClr val="accent1"/>
                </a:solidFill>
              </a:rPr>
              <a:t>Arbeidstider og støyende arbeider dagsone</a:t>
            </a:r>
          </a:p>
        </p:txBody>
      </p:sp>
      <p:sp>
        <p:nvSpPr>
          <p:cNvPr id="6" name="Plassholder for innhold 5">
            <a:extLst>
              <a:ext uri="{FF2B5EF4-FFF2-40B4-BE49-F238E27FC236}">
                <a16:creationId xmlns:a16="http://schemas.microsoft.com/office/drawing/2014/main" id="{69387A11-B9AE-40C0-B7AE-7C92D1ACFDCA}"/>
              </a:ext>
            </a:extLst>
          </p:cNvPr>
          <p:cNvSpPr>
            <a:spLocks noGrp="1"/>
          </p:cNvSpPr>
          <p:nvPr>
            <p:ph sz="half" idx="1"/>
          </p:nvPr>
        </p:nvSpPr>
        <p:spPr>
          <a:xfrm>
            <a:off x="695325" y="2032000"/>
            <a:ext cx="5181600" cy="4060826"/>
          </a:xfrm>
        </p:spPr>
        <p:txBody>
          <a:bodyPr anchor="t">
            <a:normAutofit lnSpcReduction="10000"/>
          </a:bodyPr>
          <a:lstStyle/>
          <a:p>
            <a:r>
              <a:rPr lang="nb-NO" sz="1900" b="1" dirty="0"/>
              <a:t>Sterkt støyende arbeider (</a:t>
            </a:r>
            <a:r>
              <a:rPr lang="nb-NO" sz="1900" b="1" dirty="0" err="1"/>
              <a:t>spunting</a:t>
            </a:r>
            <a:r>
              <a:rPr lang="nb-NO" sz="1900" b="1" dirty="0"/>
              <a:t>)</a:t>
            </a:r>
          </a:p>
          <a:p>
            <a:pPr lvl="1"/>
            <a:r>
              <a:rPr lang="nb-NO" sz="1900" dirty="0"/>
              <a:t>Mandag-fredag kl. 08.00-17.00. Fast pause på minimum 1 time i samråd med skole og barnehage</a:t>
            </a:r>
          </a:p>
          <a:p>
            <a:pPr marL="216000" lvl="1" indent="0">
              <a:buNone/>
            </a:pPr>
            <a:endParaRPr lang="nb-NO" sz="1900" dirty="0"/>
          </a:p>
          <a:p>
            <a:r>
              <a:rPr lang="nb-NO" sz="1900" b="1" dirty="0"/>
              <a:t>Andre støyende arbeider</a:t>
            </a:r>
          </a:p>
          <a:p>
            <a:pPr lvl="1"/>
            <a:r>
              <a:rPr lang="nb-NO" sz="1900" dirty="0"/>
              <a:t>Mandag-fredag kl. 07.00-19.00</a:t>
            </a:r>
          </a:p>
          <a:p>
            <a:pPr lvl="1"/>
            <a:r>
              <a:rPr lang="nb-NO" sz="1900" dirty="0"/>
              <a:t>Lørdag kl. 07.00-15.00</a:t>
            </a:r>
          </a:p>
          <a:p>
            <a:pPr lvl="1"/>
            <a:endParaRPr lang="nb-NO" sz="1900" dirty="0"/>
          </a:p>
          <a:p>
            <a:r>
              <a:rPr lang="nb-NO" sz="1900" b="1" dirty="0"/>
              <a:t>Opplasting og transport fra dagsone</a:t>
            </a:r>
          </a:p>
          <a:p>
            <a:pPr lvl="1"/>
            <a:r>
              <a:rPr lang="nb-NO" sz="1900" dirty="0"/>
              <a:t>Mandag – fredag kl. 07.00-19.00</a:t>
            </a:r>
          </a:p>
          <a:p>
            <a:pPr lvl="1"/>
            <a:r>
              <a:rPr lang="nb-NO" sz="1900" dirty="0"/>
              <a:t>Lørdag kl. 07.00-15.00</a:t>
            </a:r>
          </a:p>
        </p:txBody>
      </p:sp>
      <p:pic>
        <p:nvPicPr>
          <p:cNvPr id="1030" name="Picture 6" descr="Norsk forening mot støy">
            <a:extLst>
              <a:ext uri="{FF2B5EF4-FFF2-40B4-BE49-F238E27FC236}">
                <a16:creationId xmlns:a16="http://schemas.microsoft.com/office/drawing/2014/main" id="{D9DFBA47-0AB8-4F58-BE2B-EE9A60E8471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37833" y="2032000"/>
            <a:ext cx="4336081" cy="4060826"/>
          </a:xfrm>
          <a:prstGeom prst="rect">
            <a:avLst/>
          </a:prstGeom>
          <a:solidFill>
            <a:srgbClr val="FFFFFF"/>
          </a:solidFill>
        </p:spPr>
      </p:pic>
      <p:sp>
        <p:nvSpPr>
          <p:cNvPr id="4" name="Plassholder for dato 3">
            <a:extLst>
              <a:ext uri="{FF2B5EF4-FFF2-40B4-BE49-F238E27FC236}">
                <a16:creationId xmlns:a16="http://schemas.microsoft.com/office/drawing/2014/main" id="{479B83E2-842B-4F51-8007-B9AEE55F2A88}"/>
              </a:ext>
            </a:extLst>
          </p:cNvPr>
          <p:cNvSpPr>
            <a:spLocks noGrp="1"/>
          </p:cNvSpPr>
          <p:nvPr>
            <p:ph type="dt" sz="half" idx="10"/>
          </p:nvPr>
        </p:nvSpPr>
        <p:spPr>
          <a:xfrm>
            <a:off x="10156825" y="6292352"/>
            <a:ext cx="1339850" cy="365125"/>
          </a:xfrm>
        </p:spPr>
        <p:txBody>
          <a:bodyPr anchor="ctr">
            <a:normAutofit/>
          </a:bodyPr>
          <a:lstStyle/>
          <a:p>
            <a:pPr>
              <a:spcAft>
                <a:spcPts val="600"/>
              </a:spcAft>
            </a:pPr>
            <a:r>
              <a:rPr lang="nb-NO"/>
              <a:t>01.04.2020</a:t>
            </a:r>
          </a:p>
        </p:txBody>
      </p:sp>
      <p:sp>
        <p:nvSpPr>
          <p:cNvPr id="5" name="Plassholder for lysbildenummer 4">
            <a:extLst>
              <a:ext uri="{FF2B5EF4-FFF2-40B4-BE49-F238E27FC236}">
                <a16:creationId xmlns:a16="http://schemas.microsoft.com/office/drawing/2014/main" id="{3C212A4C-D231-4B0C-AB11-05CC3173D6A7}"/>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12</a:t>
            </a:fld>
            <a:endParaRPr lang="nb-NO"/>
          </a:p>
        </p:txBody>
      </p:sp>
      <p:sp>
        <p:nvSpPr>
          <p:cNvPr id="3" name="AutoShape 4" descr="Norsk forening mot støy">
            <a:extLst>
              <a:ext uri="{FF2B5EF4-FFF2-40B4-BE49-F238E27FC236}">
                <a16:creationId xmlns:a16="http://schemas.microsoft.com/office/drawing/2014/main" id="{FEDB01BE-36AA-4D38-9B4D-6F02891855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Tree>
    <p:extLst>
      <p:ext uri="{BB962C8B-B14F-4D97-AF65-F5344CB8AC3E}">
        <p14:creationId xmlns:p14="http://schemas.microsoft.com/office/powerpoint/2010/main" val="1510808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tel 43">
            <a:extLst>
              <a:ext uri="{FF2B5EF4-FFF2-40B4-BE49-F238E27FC236}">
                <a16:creationId xmlns:a16="http://schemas.microsoft.com/office/drawing/2014/main" id="{93F794C2-24DC-49A2-9F46-6CD0E4E744CA}"/>
              </a:ext>
            </a:extLst>
          </p:cNvPr>
          <p:cNvSpPr>
            <a:spLocks noGrp="1"/>
          </p:cNvSpPr>
          <p:nvPr>
            <p:ph type="title"/>
          </p:nvPr>
        </p:nvSpPr>
        <p:spPr/>
        <p:txBody>
          <a:bodyPr/>
          <a:lstStyle/>
          <a:p>
            <a:r>
              <a:rPr lang="nb-NO" dirty="0"/>
              <a:t>Hovedarbeider</a:t>
            </a:r>
            <a:br>
              <a:rPr lang="nb-NO" dirty="0"/>
            </a:br>
            <a:endParaRPr lang="nb-NO" dirty="0"/>
          </a:p>
        </p:txBody>
      </p:sp>
      <p:pic>
        <p:nvPicPr>
          <p:cNvPr id="7" name="Plassholder for innhold 6" descr="Riggområde fase 2.pdf - Adobe Acrobat Reader DC"/>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2345" t="2347" r="1909" b="24991"/>
          <a:stretch/>
        </p:blipFill>
        <p:spPr>
          <a:xfrm>
            <a:off x="695326" y="1331381"/>
            <a:ext cx="7783397" cy="4258800"/>
          </a:xfrm>
        </p:spPr>
      </p:pic>
      <p:sp>
        <p:nvSpPr>
          <p:cNvPr id="4" name="Plassholder for dato 3"/>
          <p:cNvSpPr>
            <a:spLocks noGrp="1"/>
          </p:cNvSpPr>
          <p:nvPr>
            <p:ph type="dt" sz="half" idx="10"/>
          </p:nvPr>
        </p:nvSpPr>
        <p:spPr/>
        <p:txBody>
          <a:bodyPr/>
          <a:lstStyle/>
          <a:p>
            <a:fld id="{A2434FEE-7D88-AA46-8139-80D9197567F4}"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13</a:t>
            </a:fld>
            <a:endParaRPr lang="nb-NO"/>
          </a:p>
        </p:txBody>
      </p:sp>
      <p:sp>
        <p:nvSpPr>
          <p:cNvPr id="8" name="Rektangel 7"/>
          <p:cNvSpPr/>
          <p:nvPr/>
        </p:nvSpPr>
        <p:spPr>
          <a:xfrm>
            <a:off x="6972437" y="3966714"/>
            <a:ext cx="2189924" cy="276999"/>
          </a:xfrm>
          <a:prstGeom prst="rect">
            <a:avLst/>
          </a:prstGeom>
        </p:spPr>
        <p:txBody>
          <a:bodyPr wrap="square">
            <a:spAutoFit/>
          </a:bodyPr>
          <a:lstStyle/>
          <a:p>
            <a:r>
              <a:rPr lang="nb-NO" sz="1200" dirty="0">
                <a:solidFill>
                  <a:srgbClr val="FF0000"/>
                </a:solidFill>
              </a:rPr>
              <a:t>Hovedadkomst</a:t>
            </a:r>
          </a:p>
        </p:txBody>
      </p:sp>
      <p:sp>
        <p:nvSpPr>
          <p:cNvPr id="9" name="Pil høyre 8"/>
          <p:cNvSpPr/>
          <p:nvPr/>
        </p:nvSpPr>
        <p:spPr>
          <a:xfrm rot="10647693">
            <a:off x="6924385" y="3757792"/>
            <a:ext cx="389488" cy="2003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0000"/>
              </a:solidFill>
            </a:endParaRPr>
          </a:p>
        </p:txBody>
      </p:sp>
      <p:sp>
        <p:nvSpPr>
          <p:cNvPr id="10" name="Pil høyre 9"/>
          <p:cNvSpPr/>
          <p:nvPr/>
        </p:nvSpPr>
        <p:spPr>
          <a:xfrm>
            <a:off x="6427402" y="3761648"/>
            <a:ext cx="403366" cy="21597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5769804" y="4897006"/>
            <a:ext cx="798512"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2" name="Rett linje 71"/>
          <p:cNvCxnSpPr/>
          <p:nvPr/>
        </p:nvCxnSpPr>
        <p:spPr>
          <a:xfrm>
            <a:off x="2213150" y="4893502"/>
            <a:ext cx="151074" cy="93920"/>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kstSylinder 78"/>
          <p:cNvSpPr txBox="1"/>
          <p:nvPr/>
        </p:nvSpPr>
        <p:spPr>
          <a:xfrm>
            <a:off x="3473431" y="1727387"/>
            <a:ext cx="184731" cy="369332"/>
          </a:xfrm>
          <a:prstGeom prst="rect">
            <a:avLst/>
          </a:prstGeom>
          <a:noFill/>
        </p:spPr>
        <p:txBody>
          <a:bodyPr wrap="none" rtlCol="0">
            <a:spAutoFit/>
          </a:bodyPr>
          <a:lstStyle/>
          <a:p>
            <a:pPr algn="l"/>
            <a:endParaRPr lang="nb-NO" dirty="0"/>
          </a:p>
        </p:txBody>
      </p:sp>
      <p:sp>
        <p:nvSpPr>
          <p:cNvPr id="12" name="Rektangel 11"/>
          <p:cNvSpPr/>
          <p:nvPr/>
        </p:nvSpPr>
        <p:spPr>
          <a:xfrm>
            <a:off x="4802343" y="5128014"/>
            <a:ext cx="1528129" cy="276999"/>
          </a:xfrm>
          <a:prstGeom prst="rect">
            <a:avLst/>
          </a:prstGeom>
        </p:spPr>
        <p:txBody>
          <a:bodyPr wrap="square">
            <a:spAutoFit/>
          </a:bodyPr>
          <a:lstStyle/>
          <a:p>
            <a:r>
              <a:rPr lang="nb-NO" sz="1200" dirty="0">
                <a:solidFill>
                  <a:srgbClr val="FF0000"/>
                </a:solidFill>
              </a:rPr>
              <a:t>Hovedadkomst</a:t>
            </a:r>
          </a:p>
        </p:txBody>
      </p:sp>
      <p:sp>
        <p:nvSpPr>
          <p:cNvPr id="6" name="TekstSylinder 5">
            <a:extLst>
              <a:ext uri="{FF2B5EF4-FFF2-40B4-BE49-F238E27FC236}">
                <a16:creationId xmlns:a16="http://schemas.microsoft.com/office/drawing/2014/main" id="{3F88326C-E41F-44C5-84F5-38B247565D9D}"/>
              </a:ext>
            </a:extLst>
          </p:cNvPr>
          <p:cNvSpPr txBox="1"/>
          <p:nvPr/>
        </p:nvSpPr>
        <p:spPr>
          <a:xfrm>
            <a:off x="8451833" y="1473969"/>
            <a:ext cx="3535680" cy="646331"/>
          </a:xfrm>
          <a:prstGeom prst="rect">
            <a:avLst/>
          </a:prstGeom>
          <a:noFill/>
        </p:spPr>
        <p:txBody>
          <a:bodyPr wrap="square" rtlCol="0">
            <a:spAutoFit/>
          </a:bodyPr>
          <a:lstStyle/>
          <a:p>
            <a:pPr algn="l"/>
            <a:r>
              <a:rPr lang="nb-NO" dirty="0" err="1">
                <a:solidFill>
                  <a:schemeClr val="accent6">
                    <a:lumMod val="75000"/>
                  </a:schemeClr>
                </a:solidFill>
              </a:rPr>
              <a:t>Spunting</a:t>
            </a:r>
            <a:r>
              <a:rPr lang="nb-NO" dirty="0">
                <a:solidFill>
                  <a:schemeClr val="accent6">
                    <a:lumMod val="75000"/>
                  </a:schemeClr>
                </a:solidFill>
              </a:rPr>
              <a:t> jan-mars 2021</a:t>
            </a:r>
          </a:p>
          <a:p>
            <a:pPr algn="l"/>
            <a:r>
              <a:rPr lang="nb-NO" dirty="0">
                <a:solidFill>
                  <a:schemeClr val="accent6">
                    <a:lumMod val="75000"/>
                  </a:schemeClr>
                </a:solidFill>
              </a:rPr>
              <a:t>Sprengning mars – </a:t>
            </a:r>
            <a:r>
              <a:rPr lang="nb-NO" dirty="0" err="1">
                <a:solidFill>
                  <a:schemeClr val="accent6">
                    <a:lumMod val="75000"/>
                  </a:schemeClr>
                </a:solidFill>
              </a:rPr>
              <a:t>okt</a:t>
            </a:r>
            <a:r>
              <a:rPr lang="nb-NO" dirty="0">
                <a:solidFill>
                  <a:schemeClr val="accent6">
                    <a:lumMod val="75000"/>
                  </a:schemeClr>
                </a:solidFill>
              </a:rPr>
              <a:t> 2021</a:t>
            </a:r>
          </a:p>
        </p:txBody>
      </p:sp>
      <p:cxnSp>
        <p:nvCxnSpPr>
          <p:cNvPr id="17" name="Rett pilkobling 16">
            <a:extLst>
              <a:ext uri="{FF2B5EF4-FFF2-40B4-BE49-F238E27FC236}">
                <a16:creationId xmlns:a16="http://schemas.microsoft.com/office/drawing/2014/main" id="{DEE22306-0536-46DD-84B8-ABA82AAC3620}"/>
              </a:ext>
            </a:extLst>
          </p:cNvPr>
          <p:cNvCxnSpPr>
            <a:cxnSpLocks/>
          </p:cNvCxnSpPr>
          <p:nvPr/>
        </p:nvCxnSpPr>
        <p:spPr>
          <a:xfrm flipH="1">
            <a:off x="6629085" y="1797134"/>
            <a:ext cx="1741854" cy="580306"/>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7" name="TekstSylinder 46">
            <a:extLst>
              <a:ext uri="{FF2B5EF4-FFF2-40B4-BE49-F238E27FC236}">
                <a16:creationId xmlns:a16="http://schemas.microsoft.com/office/drawing/2014/main" id="{E43924E2-18AB-4AE7-9176-74922EB61D6D}"/>
              </a:ext>
            </a:extLst>
          </p:cNvPr>
          <p:cNvSpPr txBox="1"/>
          <p:nvPr/>
        </p:nvSpPr>
        <p:spPr>
          <a:xfrm>
            <a:off x="695326" y="5634267"/>
            <a:ext cx="3535680" cy="646331"/>
          </a:xfrm>
          <a:prstGeom prst="rect">
            <a:avLst/>
          </a:prstGeom>
          <a:noFill/>
          <a:ln>
            <a:noFill/>
          </a:ln>
        </p:spPr>
        <p:txBody>
          <a:bodyPr wrap="square" rtlCol="0">
            <a:spAutoFit/>
          </a:bodyPr>
          <a:lstStyle/>
          <a:p>
            <a:pPr algn="l"/>
            <a:r>
              <a:rPr lang="nb-NO" dirty="0">
                <a:solidFill>
                  <a:schemeClr val="accent1"/>
                </a:solidFill>
              </a:rPr>
              <a:t>Rørspunt </a:t>
            </a:r>
            <a:r>
              <a:rPr lang="nb-NO" dirty="0" err="1">
                <a:solidFill>
                  <a:schemeClr val="accent1"/>
                </a:solidFill>
              </a:rPr>
              <a:t>feb</a:t>
            </a:r>
            <a:r>
              <a:rPr lang="nb-NO" dirty="0">
                <a:solidFill>
                  <a:schemeClr val="accent1"/>
                </a:solidFill>
              </a:rPr>
              <a:t> – nov 2021</a:t>
            </a:r>
          </a:p>
          <a:p>
            <a:pPr algn="l"/>
            <a:r>
              <a:rPr lang="nb-NO" dirty="0">
                <a:solidFill>
                  <a:schemeClr val="accent1"/>
                </a:solidFill>
              </a:rPr>
              <a:t>Sprengning vinter/vår 2022</a:t>
            </a:r>
          </a:p>
        </p:txBody>
      </p:sp>
      <p:cxnSp>
        <p:nvCxnSpPr>
          <p:cNvPr id="48" name="Rett pilkobling 47">
            <a:extLst>
              <a:ext uri="{FF2B5EF4-FFF2-40B4-BE49-F238E27FC236}">
                <a16:creationId xmlns:a16="http://schemas.microsoft.com/office/drawing/2014/main" id="{D9D2B8AD-BD32-46A7-8708-ED7D0BDE7683}"/>
              </a:ext>
            </a:extLst>
          </p:cNvPr>
          <p:cNvCxnSpPr>
            <a:cxnSpLocks/>
          </p:cNvCxnSpPr>
          <p:nvPr/>
        </p:nvCxnSpPr>
        <p:spPr>
          <a:xfrm flipV="1">
            <a:off x="1716000" y="4437888"/>
            <a:ext cx="497150" cy="119637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1" name="TekstSylinder 50">
            <a:extLst>
              <a:ext uri="{FF2B5EF4-FFF2-40B4-BE49-F238E27FC236}">
                <a16:creationId xmlns:a16="http://schemas.microsoft.com/office/drawing/2014/main" id="{FA5EE359-7E04-41F7-A639-7449EDD90648}"/>
              </a:ext>
            </a:extLst>
          </p:cNvPr>
          <p:cNvSpPr txBox="1"/>
          <p:nvPr/>
        </p:nvSpPr>
        <p:spPr>
          <a:xfrm rot="19995153">
            <a:off x="2819183" y="2729666"/>
            <a:ext cx="3535680" cy="923330"/>
          </a:xfrm>
          <a:prstGeom prst="rect">
            <a:avLst/>
          </a:prstGeom>
          <a:noFill/>
          <a:ln>
            <a:noFill/>
          </a:ln>
        </p:spPr>
        <p:txBody>
          <a:bodyPr wrap="square" rtlCol="0">
            <a:spAutoFit/>
          </a:bodyPr>
          <a:lstStyle/>
          <a:p>
            <a:pPr algn="l"/>
            <a:r>
              <a:rPr lang="nb-NO" dirty="0" err="1">
                <a:solidFill>
                  <a:schemeClr val="tx2"/>
                </a:solidFill>
              </a:rPr>
              <a:t>Riving</a:t>
            </a:r>
            <a:r>
              <a:rPr lang="nb-NO" dirty="0">
                <a:solidFill>
                  <a:schemeClr val="tx2"/>
                </a:solidFill>
              </a:rPr>
              <a:t> </a:t>
            </a:r>
            <a:r>
              <a:rPr lang="nb-NO" dirty="0" err="1">
                <a:solidFill>
                  <a:schemeClr val="tx2"/>
                </a:solidFill>
              </a:rPr>
              <a:t>feb-aug</a:t>
            </a:r>
            <a:r>
              <a:rPr lang="nb-NO" dirty="0">
                <a:solidFill>
                  <a:schemeClr val="tx2"/>
                </a:solidFill>
              </a:rPr>
              <a:t> 2021</a:t>
            </a:r>
          </a:p>
          <a:p>
            <a:pPr algn="l"/>
            <a:r>
              <a:rPr lang="nb-NO" dirty="0" err="1">
                <a:solidFill>
                  <a:schemeClr val="tx2"/>
                </a:solidFill>
              </a:rPr>
              <a:t>Spunting</a:t>
            </a:r>
            <a:r>
              <a:rPr lang="nb-NO" dirty="0">
                <a:solidFill>
                  <a:schemeClr val="tx2"/>
                </a:solidFill>
              </a:rPr>
              <a:t> </a:t>
            </a:r>
            <a:r>
              <a:rPr lang="nb-NO" dirty="0" err="1">
                <a:solidFill>
                  <a:schemeClr val="tx2"/>
                </a:solidFill>
              </a:rPr>
              <a:t>jun-aug</a:t>
            </a:r>
            <a:r>
              <a:rPr lang="nb-NO" dirty="0">
                <a:solidFill>
                  <a:schemeClr val="tx2"/>
                </a:solidFill>
              </a:rPr>
              <a:t> 2021</a:t>
            </a:r>
          </a:p>
          <a:p>
            <a:pPr algn="l"/>
            <a:r>
              <a:rPr lang="nb-NO" dirty="0">
                <a:solidFill>
                  <a:schemeClr val="tx2"/>
                </a:solidFill>
              </a:rPr>
              <a:t>Sprengning mars-</a:t>
            </a:r>
            <a:r>
              <a:rPr lang="nb-NO" dirty="0" err="1">
                <a:solidFill>
                  <a:schemeClr val="tx2"/>
                </a:solidFill>
              </a:rPr>
              <a:t>aug</a:t>
            </a:r>
            <a:r>
              <a:rPr lang="nb-NO" dirty="0">
                <a:solidFill>
                  <a:schemeClr val="tx2"/>
                </a:solidFill>
              </a:rPr>
              <a:t> 2022</a:t>
            </a:r>
          </a:p>
        </p:txBody>
      </p:sp>
    </p:spTree>
    <p:extLst>
      <p:ext uri="{BB962C8B-B14F-4D97-AF65-F5344CB8AC3E}">
        <p14:creationId xmlns:p14="http://schemas.microsoft.com/office/powerpoint/2010/main" val="1169749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3D2FD54-16D5-4782-8B6E-73594CD334F0}"/>
              </a:ext>
            </a:extLst>
          </p:cNvPr>
          <p:cNvSpPr>
            <a:spLocks noGrp="1"/>
          </p:cNvSpPr>
          <p:nvPr>
            <p:ph type="title"/>
          </p:nvPr>
        </p:nvSpPr>
        <p:spPr/>
        <p:txBody>
          <a:bodyPr/>
          <a:lstStyle/>
          <a:p>
            <a:r>
              <a:rPr lang="nb-NO" dirty="0">
                <a:solidFill>
                  <a:schemeClr val="accent1"/>
                </a:solidFill>
              </a:rPr>
              <a:t>Trafikkomlegging fase 1 (des. 2020– feb. 2021)</a:t>
            </a:r>
          </a:p>
        </p:txBody>
      </p:sp>
      <p:sp>
        <p:nvSpPr>
          <p:cNvPr id="10" name="Plassholder for innhold 9">
            <a:extLst>
              <a:ext uri="{FF2B5EF4-FFF2-40B4-BE49-F238E27FC236}">
                <a16:creationId xmlns:a16="http://schemas.microsoft.com/office/drawing/2014/main" id="{91DD0DFC-C0E7-41F0-BF75-9E29A88B3EF8}"/>
              </a:ext>
            </a:extLst>
          </p:cNvPr>
          <p:cNvSpPr>
            <a:spLocks noGrp="1"/>
          </p:cNvSpPr>
          <p:nvPr>
            <p:ph sz="half" idx="2"/>
          </p:nvPr>
        </p:nvSpPr>
        <p:spPr>
          <a:xfrm>
            <a:off x="6255364" y="1556511"/>
            <a:ext cx="5488040" cy="4060826"/>
          </a:xfrm>
        </p:spPr>
        <p:txBody>
          <a:bodyPr/>
          <a:lstStyle/>
          <a:p>
            <a:pPr>
              <a:buClr>
                <a:schemeClr val="accent5"/>
              </a:buClr>
              <a:buFont typeface="Wingdings" panose="05000000000000000000" pitchFamily="2" charset="2"/>
              <a:buChar char="§"/>
            </a:pPr>
            <a:r>
              <a:rPr lang="nb-NO" dirty="0"/>
              <a:t>Trafikkomlegging i fire faser for ledningsomlegging</a:t>
            </a:r>
          </a:p>
          <a:p>
            <a:pPr>
              <a:buClr>
                <a:schemeClr val="accent5"/>
              </a:buClr>
              <a:buFont typeface="Wingdings" panose="05000000000000000000" pitchFamily="2" charset="2"/>
              <a:buChar char="§"/>
            </a:pPr>
            <a:r>
              <a:rPr lang="nb-NO" dirty="0"/>
              <a:t>Fase 1</a:t>
            </a:r>
          </a:p>
          <a:p>
            <a:pPr lvl="1">
              <a:buClr>
                <a:schemeClr val="accent5"/>
              </a:buClr>
              <a:buFont typeface="Wingdings" panose="05000000000000000000" pitchFamily="2" charset="2"/>
              <a:buChar char="§"/>
            </a:pPr>
            <a:r>
              <a:rPr lang="nb-NO" dirty="0"/>
              <a:t>Desember 2020 –Etablering av midlertidig gang- og sykkelvei</a:t>
            </a:r>
          </a:p>
          <a:p>
            <a:pPr lvl="1">
              <a:buClr>
                <a:schemeClr val="accent5"/>
              </a:buClr>
              <a:buFont typeface="Wingdings" panose="05000000000000000000" pitchFamily="2" charset="2"/>
              <a:buChar char="§"/>
            </a:pPr>
            <a:r>
              <a:rPr lang="nb-NO" dirty="0"/>
              <a:t>Januar 2021 – Etablering midlertidig omkjøringsvei. </a:t>
            </a:r>
            <a:r>
              <a:rPr lang="nb-NO" dirty="0" err="1"/>
              <a:t>Rolfsbuktveien</a:t>
            </a:r>
            <a:r>
              <a:rPr lang="nb-NO" dirty="0"/>
              <a:t> stenges</a:t>
            </a:r>
          </a:p>
        </p:txBody>
      </p:sp>
      <p:sp>
        <p:nvSpPr>
          <p:cNvPr id="4" name="Plassholder for dato 3"/>
          <p:cNvSpPr>
            <a:spLocks noGrp="1"/>
          </p:cNvSpPr>
          <p:nvPr>
            <p:ph type="dt" sz="half" idx="10"/>
          </p:nvPr>
        </p:nvSpPr>
        <p:spPr/>
        <p:txBody>
          <a:bodyPr/>
          <a:lstStyle/>
          <a:p>
            <a:fld id="{A2434FEE-7D88-AA46-8139-80D9197567F4}"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14</a:t>
            </a:fld>
            <a:endParaRPr lang="nb-NO"/>
          </a:p>
        </p:txBody>
      </p:sp>
      <p:sp>
        <p:nvSpPr>
          <p:cNvPr id="7" name="TekstSylinder 6"/>
          <p:cNvSpPr txBox="1"/>
          <p:nvPr/>
        </p:nvSpPr>
        <p:spPr>
          <a:xfrm>
            <a:off x="2017629" y="3033492"/>
            <a:ext cx="2095359" cy="954107"/>
          </a:xfrm>
          <a:prstGeom prst="rect">
            <a:avLst/>
          </a:prstGeom>
          <a:noFill/>
        </p:spPr>
        <p:txBody>
          <a:bodyPr wrap="square" rtlCol="0">
            <a:spAutoFit/>
          </a:bodyPr>
          <a:lstStyle/>
          <a:p>
            <a:pPr algn="l"/>
            <a:r>
              <a:rPr lang="nb-NO" sz="1400" b="1" dirty="0">
                <a:solidFill>
                  <a:srgbClr val="FF0000"/>
                </a:solidFill>
              </a:rPr>
              <a:t>Snarøyveien blir stengt fra høsten 2020 til 2025 i gitt område</a:t>
            </a:r>
          </a:p>
        </p:txBody>
      </p:sp>
      <p:sp>
        <p:nvSpPr>
          <p:cNvPr id="8" name="Pil ned 7"/>
          <p:cNvSpPr/>
          <p:nvPr/>
        </p:nvSpPr>
        <p:spPr>
          <a:xfrm rot="21239230">
            <a:off x="1806045" y="3870612"/>
            <a:ext cx="204093" cy="6817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p:cNvSpPr/>
          <p:nvPr/>
        </p:nvSpPr>
        <p:spPr>
          <a:xfrm rot="10502779">
            <a:off x="1688441" y="2560413"/>
            <a:ext cx="190488" cy="6836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Plassholder for innhold 11">
            <a:extLst>
              <a:ext uri="{FF2B5EF4-FFF2-40B4-BE49-F238E27FC236}">
                <a16:creationId xmlns:a16="http://schemas.microsoft.com/office/drawing/2014/main" id="{4E1EB9C7-4926-4C2B-98CF-A3E88B69948C}"/>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95325" y="1556513"/>
            <a:ext cx="4946523" cy="3941940"/>
          </a:xfrm>
          <a:prstGeom prst="rect">
            <a:avLst/>
          </a:prstGeom>
        </p:spPr>
      </p:pic>
      <p:sp>
        <p:nvSpPr>
          <p:cNvPr id="13" name="TekstSylinder 12">
            <a:extLst>
              <a:ext uri="{FF2B5EF4-FFF2-40B4-BE49-F238E27FC236}">
                <a16:creationId xmlns:a16="http://schemas.microsoft.com/office/drawing/2014/main" id="{D09401CF-FB90-4168-B5ED-80669A12BA9A}"/>
              </a:ext>
            </a:extLst>
          </p:cNvPr>
          <p:cNvSpPr txBox="1"/>
          <p:nvPr/>
        </p:nvSpPr>
        <p:spPr>
          <a:xfrm>
            <a:off x="2662899" y="3274333"/>
            <a:ext cx="4293517" cy="923330"/>
          </a:xfrm>
          <a:prstGeom prst="rect">
            <a:avLst/>
          </a:prstGeom>
          <a:noFill/>
        </p:spPr>
        <p:txBody>
          <a:bodyPr wrap="square" rtlCol="0">
            <a:spAutoFit/>
          </a:bodyPr>
          <a:lstStyle/>
          <a:p>
            <a:pPr algn="l"/>
            <a:r>
              <a:rPr lang="nb-NO" b="1" dirty="0">
                <a:solidFill>
                  <a:schemeClr val="accent5"/>
                </a:solidFill>
              </a:rPr>
              <a:t>Fase 1</a:t>
            </a:r>
          </a:p>
          <a:p>
            <a:pPr algn="l"/>
            <a:r>
              <a:rPr lang="nb-NO" b="1" dirty="0">
                <a:solidFill>
                  <a:schemeClr val="accent5"/>
                </a:solidFill>
              </a:rPr>
              <a:t>Omlegging av kabler ved avfallssentralen</a:t>
            </a:r>
          </a:p>
        </p:txBody>
      </p:sp>
      <p:cxnSp>
        <p:nvCxnSpPr>
          <p:cNvPr id="62" name="Rett linje 61">
            <a:extLst>
              <a:ext uri="{FF2B5EF4-FFF2-40B4-BE49-F238E27FC236}">
                <a16:creationId xmlns:a16="http://schemas.microsoft.com/office/drawing/2014/main" id="{073C6E46-A780-48EC-BE24-8677514A4B2B}"/>
              </a:ext>
            </a:extLst>
          </p:cNvPr>
          <p:cNvCxnSpPr/>
          <p:nvPr/>
        </p:nvCxnSpPr>
        <p:spPr>
          <a:xfrm>
            <a:off x="2286881"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5A1AA094-04B3-45CB-AC3E-4BB43B2CEC32}"/>
              </a:ext>
            </a:extLst>
          </p:cNvPr>
          <p:cNvSpPr txBox="1"/>
          <p:nvPr/>
        </p:nvSpPr>
        <p:spPr>
          <a:xfrm>
            <a:off x="1994273" y="6419337"/>
            <a:ext cx="585216" cy="246221"/>
          </a:xfrm>
          <a:prstGeom prst="rect">
            <a:avLst/>
          </a:prstGeom>
          <a:noFill/>
        </p:spPr>
        <p:txBody>
          <a:bodyPr wrap="square" rtlCol="0">
            <a:spAutoFit/>
          </a:bodyPr>
          <a:lstStyle/>
          <a:p>
            <a:pPr algn="ctr"/>
            <a:r>
              <a:rPr lang="nb-NO" sz="1000" dirty="0"/>
              <a:t>2020</a:t>
            </a:r>
          </a:p>
        </p:txBody>
      </p:sp>
      <p:cxnSp>
        <p:nvCxnSpPr>
          <p:cNvPr id="64" name="Rett linje 63">
            <a:extLst>
              <a:ext uri="{FF2B5EF4-FFF2-40B4-BE49-F238E27FC236}">
                <a16:creationId xmlns:a16="http://schemas.microsoft.com/office/drawing/2014/main" id="{C4D1721B-A02F-4E99-ADE6-9855AA5ED620}"/>
              </a:ext>
            </a:extLst>
          </p:cNvPr>
          <p:cNvCxnSpPr/>
          <p:nvPr/>
        </p:nvCxnSpPr>
        <p:spPr>
          <a:xfrm>
            <a:off x="3381113"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TekstSylinder 64">
            <a:extLst>
              <a:ext uri="{FF2B5EF4-FFF2-40B4-BE49-F238E27FC236}">
                <a16:creationId xmlns:a16="http://schemas.microsoft.com/office/drawing/2014/main" id="{641C9CB7-6FFD-422F-9F25-E5729FD506AC}"/>
              </a:ext>
            </a:extLst>
          </p:cNvPr>
          <p:cNvSpPr txBox="1"/>
          <p:nvPr/>
        </p:nvSpPr>
        <p:spPr>
          <a:xfrm>
            <a:off x="3088505" y="6419337"/>
            <a:ext cx="585216" cy="246221"/>
          </a:xfrm>
          <a:prstGeom prst="rect">
            <a:avLst/>
          </a:prstGeom>
          <a:noFill/>
        </p:spPr>
        <p:txBody>
          <a:bodyPr wrap="square" rtlCol="0">
            <a:spAutoFit/>
          </a:bodyPr>
          <a:lstStyle/>
          <a:p>
            <a:pPr algn="ctr"/>
            <a:r>
              <a:rPr lang="nb-NO" sz="1000" dirty="0"/>
              <a:t>2021</a:t>
            </a:r>
          </a:p>
        </p:txBody>
      </p:sp>
      <p:cxnSp>
        <p:nvCxnSpPr>
          <p:cNvPr id="66" name="Rett linje 65">
            <a:extLst>
              <a:ext uri="{FF2B5EF4-FFF2-40B4-BE49-F238E27FC236}">
                <a16:creationId xmlns:a16="http://schemas.microsoft.com/office/drawing/2014/main" id="{A73B395D-9E7C-4098-A23A-B95797BCCEA2}"/>
              </a:ext>
            </a:extLst>
          </p:cNvPr>
          <p:cNvCxnSpPr/>
          <p:nvPr/>
        </p:nvCxnSpPr>
        <p:spPr>
          <a:xfrm>
            <a:off x="4475345"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220A0201-C1A7-43CA-802F-208028EC3624}"/>
              </a:ext>
            </a:extLst>
          </p:cNvPr>
          <p:cNvSpPr txBox="1"/>
          <p:nvPr/>
        </p:nvSpPr>
        <p:spPr>
          <a:xfrm>
            <a:off x="4182737" y="6419337"/>
            <a:ext cx="585216" cy="246221"/>
          </a:xfrm>
          <a:prstGeom prst="rect">
            <a:avLst/>
          </a:prstGeom>
          <a:noFill/>
        </p:spPr>
        <p:txBody>
          <a:bodyPr wrap="square" rtlCol="0">
            <a:spAutoFit/>
          </a:bodyPr>
          <a:lstStyle/>
          <a:p>
            <a:pPr algn="ctr"/>
            <a:r>
              <a:rPr lang="nb-NO" sz="1000" dirty="0"/>
              <a:t>2022</a:t>
            </a:r>
          </a:p>
        </p:txBody>
      </p:sp>
      <p:cxnSp>
        <p:nvCxnSpPr>
          <p:cNvPr id="68" name="Rett linje 67">
            <a:extLst>
              <a:ext uri="{FF2B5EF4-FFF2-40B4-BE49-F238E27FC236}">
                <a16:creationId xmlns:a16="http://schemas.microsoft.com/office/drawing/2014/main" id="{C037AF2F-3311-43E2-8484-DEA9735481A5}"/>
              </a:ext>
            </a:extLst>
          </p:cNvPr>
          <p:cNvCxnSpPr/>
          <p:nvPr/>
        </p:nvCxnSpPr>
        <p:spPr>
          <a:xfrm>
            <a:off x="5569577"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D3BE622C-B60B-4388-BF8A-F7508A73BB69}"/>
              </a:ext>
            </a:extLst>
          </p:cNvPr>
          <p:cNvSpPr txBox="1"/>
          <p:nvPr/>
        </p:nvSpPr>
        <p:spPr>
          <a:xfrm>
            <a:off x="5276969" y="6419337"/>
            <a:ext cx="585216" cy="246221"/>
          </a:xfrm>
          <a:prstGeom prst="rect">
            <a:avLst/>
          </a:prstGeom>
          <a:noFill/>
        </p:spPr>
        <p:txBody>
          <a:bodyPr wrap="square" rtlCol="0">
            <a:spAutoFit/>
          </a:bodyPr>
          <a:lstStyle/>
          <a:p>
            <a:pPr algn="ctr"/>
            <a:r>
              <a:rPr lang="nb-NO" sz="1000" dirty="0"/>
              <a:t>2023</a:t>
            </a:r>
          </a:p>
        </p:txBody>
      </p:sp>
      <p:cxnSp>
        <p:nvCxnSpPr>
          <p:cNvPr id="70" name="Rett linje 69">
            <a:extLst>
              <a:ext uri="{FF2B5EF4-FFF2-40B4-BE49-F238E27FC236}">
                <a16:creationId xmlns:a16="http://schemas.microsoft.com/office/drawing/2014/main" id="{082B42C6-13CE-4750-9806-BB62E9AB243D}"/>
              </a:ext>
            </a:extLst>
          </p:cNvPr>
          <p:cNvCxnSpPr/>
          <p:nvPr/>
        </p:nvCxnSpPr>
        <p:spPr>
          <a:xfrm>
            <a:off x="6663809" y="5904892"/>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TekstSylinder 70">
            <a:extLst>
              <a:ext uri="{FF2B5EF4-FFF2-40B4-BE49-F238E27FC236}">
                <a16:creationId xmlns:a16="http://schemas.microsoft.com/office/drawing/2014/main" id="{EFE14418-D51F-4AE7-BB62-972FABEB9238}"/>
              </a:ext>
            </a:extLst>
          </p:cNvPr>
          <p:cNvSpPr txBox="1"/>
          <p:nvPr/>
        </p:nvSpPr>
        <p:spPr>
          <a:xfrm>
            <a:off x="6371201" y="6417623"/>
            <a:ext cx="585216" cy="246221"/>
          </a:xfrm>
          <a:prstGeom prst="rect">
            <a:avLst/>
          </a:prstGeom>
          <a:noFill/>
        </p:spPr>
        <p:txBody>
          <a:bodyPr wrap="square" rtlCol="0">
            <a:spAutoFit/>
          </a:bodyPr>
          <a:lstStyle/>
          <a:p>
            <a:pPr algn="ctr"/>
            <a:r>
              <a:rPr lang="nb-NO" sz="1000" dirty="0"/>
              <a:t>2024</a:t>
            </a:r>
          </a:p>
        </p:txBody>
      </p:sp>
      <p:cxnSp>
        <p:nvCxnSpPr>
          <p:cNvPr id="72" name="Rett linje 71">
            <a:extLst>
              <a:ext uri="{FF2B5EF4-FFF2-40B4-BE49-F238E27FC236}">
                <a16:creationId xmlns:a16="http://schemas.microsoft.com/office/drawing/2014/main" id="{BC7CD955-F084-41D6-938D-2ECB63810952}"/>
              </a:ext>
            </a:extLst>
          </p:cNvPr>
          <p:cNvCxnSpPr/>
          <p:nvPr/>
        </p:nvCxnSpPr>
        <p:spPr>
          <a:xfrm>
            <a:off x="7758041" y="5919752"/>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TekstSylinder 72">
            <a:extLst>
              <a:ext uri="{FF2B5EF4-FFF2-40B4-BE49-F238E27FC236}">
                <a16:creationId xmlns:a16="http://schemas.microsoft.com/office/drawing/2014/main" id="{20BF67AA-3C3D-4919-92AC-9895C34FB13D}"/>
              </a:ext>
            </a:extLst>
          </p:cNvPr>
          <p:cNvSpPr txBox="1"/>
          <p:nvPr/>
        </p:nvSpPr>
        <p:spPr>
          <a:xfrm>
            <a:off x="7465433" y="6432483"/>
            <a:ext cx="585216" cy="246221"/>
          </a:xfrm>
          <a:prstGeom prst="rect">
            <a:avLst/>
          </a:prstGeom>
          <a:noFill/>
        </p:spPr>
        <p:txBody>
          <a:bodyPr wrap="square" rtlCol="0">
            <a:spAutoFit/>
          </a:bodyPr>
          <a:lstStyle/>
          <a:p>
            <a:pPr algn="ctr"/>
            <a:r>
              <a:rPr lang="nb-NO" sz="1000" dirty="0"/>
              <a:t>2025</a:t>
            </a:r>
          </a:p>
        </p:txBody>
      </p:sp>
      <p:cxnSp>
        <p:nvCxnSpPr>
          <p:cNvPr id="74" name="Rett linje 73">
            <a:extLst>
              <a:ext uri="{FF2B5EF4-FFF2-40B4-BE49-F238E27FC236}">
                <a16:creationId xmlns:a16="http://schemas.microsoft.com/office/drawing/2014/main" id="{36FFFEF2-6BBB-4E73-BDB2-0A1AFC02D3E1}"/>
              </a:ext>
            </a:extLst>
          </p:cNvPr>
          <p:cNvCxnSpPr/>
          <p:nvPr/>
        </p:nvCxnSpPr>
        <p:spPr>
          <a:xfrm>
            <a:off x="8855321" y="5919752"/>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kstSylinder 74">
            <a:extLst>
              <a:ext uri="{FF2B5EF4-FFF2-40B4-BE49-F238E27FC236}">
                <a16:creationId xmlns:a16="http://schemas.microsoft.com/office/drawing/2014/main" id="{3A16BBC0-A2DE-4821-BAAD-B5215D3EA528}"/>
              </a:ext>
            </a:extLst>
          </p:cNvPr>
          <p:cNvSpPr txBox="1"/>
          <p:nvPr/>
        </p:nvSpPr>
        <p:spPr>
          <a:xfrm>
            <a:off x="8562713" y="6432483"/>
            <a:ext cx="585216" cy="246221"/>
          </a:xfrm>
          <a:prstGeom prst="rect">
            <a:avLst/>
          </a:prstGeom>
          <a:noFill/>
        </p:spPr>
        <p:txBody>
          <a:bodyPr wrap="square" rtlCol="0">
            <a:spAutoFit/>
          </a:bodyPr>
          <a:lstStyle/>
          <a:p>
            <a:pPr algn="ctr"/>
            <a:r>
              <a:rPr lang="nb-NO" sz="1000" dirty="0"/>
              <a:t>2026</a:t>
            </a:r>
          </a:p>
        </p:txBody>
      </p:sp>
      <p:cxnSp>
        <p:nvCxnSpPr>
          <p:cNvPr id="76" name="Rett linje 75">
            <a:extLst>
              <a:ext uri="{FF2B5EF4-FFF2-40B4-BE49-F238E27FC236}">
                <a16:creationId xmlns:a16="http://schemas.microsoft.com/office/drawing/2014/main" id="{420C80E8-7056-497C-854E-33AEBB740BD3}"/>
              </a:ext>
            </a:extLst>
          </p:cNvPr>
          <p:cNvCxnSpPr>
            <a:cxnSpLocks/>
          </p:cNvCxnSpPr>
          <p:nvPr/>
        </p:nvCxnSpPr>
        <p:spPr>
          <a:xfrm>
            <a:off x="2286881" y="6374125"/>
            <a:ext cx="7436457" cy="6752"/>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kstSylinder 76">
            <a:extLst>
              <a:ext uri="{FF2B5EF4-FFF2-40B4-BE49-F238E27FC236}">
                <a16:creationId xmlns:a16="http://schemas.microsoft.com/office/drawing/2014/main" id="{223E2286-56AB-4A90-859B-028C900F4B34}"/>
              </a:ext>
            </a:extLst>
          </p:cNvPr>
          <p:cNvSpPr txBox="1"/>
          <p:nvPr/>
        </p:nvSpPr>
        <p:spPr>
          <a:xfrm>
            <a:off x="2529188" y="5917467"/>
            <a:ext cx="663046" cy="215444"/>
          </a:xfrm>
          <a:prstGeom prst="rect">
            <a:avLst/>
          </a:prstGeom>
          <a:noFill/>
        </p:spPr>
        <p:txBody>
          <a:bodyPr wrap="square" rtlCol="0">
            <a:spAutoFit/>
          </a:bodyPr>
          <a:lstStyle/>
          <a:p>
            <a:pPr algn="r"/>
            <a:r>
              <a:rPr lang="nb-NO" sz="800" b="1" dirty="0">
                <a:solidFill>
                  <a:schemeClr val="accent5"/>
                </a:solidFill>
              </a:rPr>
              <a:t>Fase 1</a:t>
            </a:r>
          </a:p>
        </p:txBody>
      </p:sp>
      <p:sp>
        <p:nvSpPr>
          <p:cNvPr id="78" name="TekstSylinder 77">
            <a:extLst>
              <a:ext uri="{FF2B5EF4-FFF2-40B4-BE49-F238E27FC236}">
                <a16:creationId xmlns:a16="http://schemas.microsoft.com/office/drawing/2014/main" id="{9F42A3AE-5683-4BEE-A973-B807614C6D01}"/>
              </a:ext>
            </a:extLst>
          </p:cNvPr>
          <p:cNvSpPr txBox="1"/>
          <p:nvPr/>
        </p:nvSpPr>
        <p:spPr>
          <a:xfrm>
            <a:off x="2529188" y="6031762"/>
            <a:ext cx="663046" cy="215444"/>
          </a:xfrm>
          <a:prstGeom prst="rect">
            <a:avLst/>
          </a:prstGeom>
          <a:noFill/>
        </p:spPr>
        <p:txBody>
          <a:bodyPr wrap="square" rtlCol="0">
            <a:spAutoFit/>
          </a:bodyPr>
          <a:lstStyle/>
          <a:p>
            <a:pPr algn="r"/>
            <a:r>
              <a:rPr lang="nb-NO" sz="800" b="1" dirty="0">
                <a:solidFill>
                  <a:schemeClr val="accent1"/>
                </a:solidFill>
              </a:rPr>
              <a:t>Fase 2</a:t>
            </a:r>
          </a:p>
        </p:txBody>
      </p:sp>
      <p:sp>
        <p:nvSpPr>
          <p:cNvPr id="79" name="TekstSylinder 78">
            <a:extLst>
              <a:ext uri="{FF2B5EF4-FFF2-40B4-BE49-F238E27FC236}">
                <a16:creationId xmlns:a16="http://schemas.microsoft.com/office/drawing/2014/main" id="{3B97DC1B-FD75-4581-A465-655BC86879AF}"/>
              </a:ext>
            </a:extLst>
          </p:cNvPr>
          <p:cNvSpPr txBox="1"/>
          <p:nvPr/>
        </p:nvSpPr>
        <p:spPr>
          <a:xfrm>
            <a:off x="2529188" y="6138791"/>
            <a:ext cx="663046" cy="215444"/>
          </a:xfrm>
          <a:prstGeom prst="rect">
            <a:avLst/>
          </a:prstGeom>
          <a:noFill/>
        </p:spPr>
        <p:txBody>
          <a:bodyPr wrap="square" rtlCol="0">
            <a:spAutoFit/>
          </a:bodyPr>
          <a:lstStyle/>
          <a:p>
            <a:pPr algn="r"/>
            <a:r>
              <a:rPr lang="nb-NO" sz="800" b="1" dirty="0">
                <a:solidFill>
                  <a:srgbClr val="0070C0"/>
                </a:solidFill>
              </a:rPr>
              <a:t>Fase 3+4</a:t>
            </a:r>
          </a:p>
        </p:txBody>
      </p:sp>
      <p:sp>
        <p:nvSpPr>
          <p:cNvPr id="80" name="Rektangel 79">
            <a:extLst>
              <a:ext uri="{FF2B5EF4-FFF2-40B4-BE49-F238E27FC236}">
                <a16:creationId xmlns:a16="http://schemas.microsoft.com/office/drawing/2014/main" id="{746936E6-4238-43A6-B6E6-334F9A0FAD94}"/>
              </a:ext>
            </a:extLst>
          </p:cNvPr>
          <p:cNvSpPr/>
          <p:nvPr/>
        </p:nvSpPr>
        <p:spPr>
          <a:xfrm>
            <a:off x="3335136" y="5973419"/>
            <a:ext cx="113926" cy="1125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0642535-9985-4B09-B36C-A148B38B9ECC}"/>
              </a:ext>
            </a:extLst>
          </p:cNvPr>
          <p:cNvSpPr/>
          <p:nvPr/>
        </p:nvSpPr>
        <p:spPr>
          <a:xfrm>
            <a:off x="3461254" y="6085989"/>
            <a:ext cx="147578" cy="95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82" name="Rektangel 81">
            <a:extLst>
              <a:ext uri="{FF2B5EF4-FFF2-40B4-BE49-F238E27FC236}">
                <a16:creationId xmlns:a16="http://schemas.microsoft.com/office/drawing/2014/main" id="{63B2F20B-F25F-4DE0-B379-90F7563F7911}"/>
              </a:ext>
            </a:extLst>
          </p:cNvPr>
          <p:cNvSpPr/>
          <p:nvPr/>
        </p:nvSpPr>
        <p:spPr>
          <a:xfrm>
            <a:off x="3596708" y="6186108"/>
            <a:ext cx="5077345" cy="1201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Tree>
    <p:extLst>
      <p:ext uri="{BB962C8B-B14F-4D97-AF65-F5344CB8AC3E}">
        <p14:creationId xmlns:p14="http://schemas.microsoft.com/office/powerpoint/2010/main" val="1370829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3D2FD54-16D5-4782-8B6E-73594CD334F0}"/>
              </a:ext>
            </a:extLst>
          </p:cNvPr>
          <p:cNvSpPr>
            <a:spLocks noGrp="1"/>
          </p:cNvSpPr>
          <p:nvPr>
            <p:ph type="title"/>
          </p:nvPr>
        </p:nvSpPr>
        <p:spPr/>
        <p:txBody>
          <a:bodyPr/>
          <a:lstStyle/>
          <a:p>
            <a:r>
              <a:rPr lang="nb-NO" dirty="0">
                <a:solidFill>
                  <a:schemeClr val="accent1"/>
                </a:solidFill>
              </a:rPr>
              <a:t>Trafikkomlegging fase 2 (1. halvdel 2021)</a:t>
            </a:r>
          </a:p>
        </p:txBody>
      </p:sp>
      <p:sp>
        <p:nvSpPr>
          <p:cNvPr id="10" name="Plassholder for innhold 9">
            <a:extLst>
              <a:ext uri="{FF2B5EF4-FFF2-40B4-BE49-F238E27FC236}">
                <a16:creationId xmlns:a16="http://schemas.microsoft.com/office/drawing/2014/main" id="{91DD0DFC-C0E7-41F0-BF75-9E29A88B3EF8}"/>
              </a:ext>
            </a:extLst>
          </p:cNvPr>
          <p:cNvSpPr>
            <a:spLocks noGrp="1"/>
          </p:cNvSpPr>
          <p:nvPr>
            <p:ph sz="half" idx="2"/>
          </p:nvPr>
        </p:nvSpPr>
        <p:spPr>
          <a:xfrm>
            <a:off x="6255364" y="1646936"/>
            <a:ext cx="5488040" cy="3564128"/>
          </a:xfrm>
        </p:spPr>
        <p:txBody>
          <a:bodyPr/>
          <a:lstStyle/>
          <a:p>
            <a:pPr lvl="1">
              <a:buClr>
                <a:schemeClr val="accent5"/>
              </a:buClr>
              <a:buFont typeface="Wingdings" panose="05000000000000000000" pitchFamily="2" charset="2"/>
              <a:buChar char="§"/>
            </a:pPr>
            <a:r>
              <a:rPr lang="nb-NO" sz="1800" dirty="0"/>
              <a:t>Snarøyveien stenges for kabelomlegging i fortau og ved skjæring langs Snarøyveien.</a:t>
            </a:r>
          </a:p>
          <a:p>
            <a:pPr lvl="1">
              <a:buClr>
                <a:schemeClr val="accent5"/>
              </a:buClr>
              <a:buFont typeface="Wingdings" panose="05000000000000000000" pitchFamily="2" charset="2"/>
              <a:buChar char="§"/>
            </a:pPr>
            <a:r>
              <a:rPr lang="nb-NO" sz="1800" dirty="0"/>
              <a:t>Gangvei flyttes over til høyre side (mot nord)</a:t>
            </a:r>
          </a:p>
          <a:p>
            <a:pPr lvl="1">
              <a:buClr>
                <a:schemeClr val="accent5"/>
              </a:buClr>
              <a:buFont typeface="Wingdings" panose="05000000000000000000" pitchFamily="2" charset="2"/>
              <a:buChar char="§"/>
            </a:pPr>
            <a:r>
              <a:rPr lang="nb-NO" sz="1800" dirty="0"/>
              <a:t>Sikker gangforbindelse opprettholdes.</a:t>
            </a:r>
          </a:p>
        </p:txBody>
      </p:sp>
      <p:sp>
        <p:nvSpPr>
          <p:cNvPr id="4" name="Plassholder for dato 3"/>
          <p:cNvSpPr>
            <a:spLocks noGrp="1"/>
          </p:cNvSpPr>
          <p:nvPr>
            <p:ph type="dt" sz="half" idx="10"/>
          </p:nvPr>
        </p:nvSpPr>
        <p:spPr/>
        <p:txBody>
          <a:bodyPr/>
          <a:lstStyle/>
          <a:p>
            <a:fld id="{A2434FEE-7D88-AA46-8139-80D9197567F4}"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15</a:t>
            </a:fld>
            <a:endParaRPr lang="nb-NO"/>
          </a:p>
        </p:txBody>
      </p:sp>
      <p:sp>
        <p:nvSpPr>
          <p:cNvPr id="7" name="TekstSylinder 6"/>
          <p:cNvSpPr txBox="1"/>
          <p:nvPr/>
        </p:nvSpPr>
        <p:spPr>
          <a:xfrm>
            <a:off x="2017629" y="3033492"/>
            <a:ext cx="2095359" cy="954107"/>
          </a:xfrm>
          <a:prstGeom prst="rect">
            <a:avLst/>
          </a:prstGeom>
          <a:noFill/>
        </p:spPr>
        <p:txBody>
          <a:bodyPr wrap="square" rtlCol="0">
            <a:spAutoFit/>
          </a:bodyPr>
          <a:lstStyle/>
          <a:p>
            <a:pPr algn="l"/>
            <a:r>
              <a:rPr lang="nb-NO" sz="1400" b="1" dirty="0">
                <a:solidFill>
                  <a:srgbClr val="FF0000"/>
                </a:solidFill>
              </a:rPr>
              <a:t>Snarøyveien blir stengt fra høsten 2020 til 2025 i gitt område</a:t>
            </a:r>
          </a:p>
        </p:txBody>
      </p:sp>
      <p:sp>
        <p:nvSpPr>
          <p:cNvPr id="8" name="Pil ned 7"/>
          <p:cNvSpPr/>
          <p:nvPr/>
        </p:nvSpPr>
        <p:spPr>
          <a:xfrm rot="21239230">
            <a:off x="1806045" y="3870612"/>
            <a:ext cx="204093" cy="6817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p:cNvSpPr/>
          <p:nvPr/>
        </p:nvSpPr>
        <p:spPr>
          <a:xfrm rot="10502779">
            <a:off x="1688441" y="2560413"/>
            <a:ext cx="190488" cy="6836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Plassholder for innhold 11">
            <a:extLst>
              <a:ext uri="{FF2B5EF4-FFF2-40B4-BE49-F238E27FC236}">
                <a16:creationId xmlns:a16="http://schemas.microsoft.com/office/drawing/2014/main" id="{CAF43324-5A77-4F43-9FAE-6594A4FC74A5}"/>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95325" y="1646936"/>
            <a:ext cx="4589907" cy="3812792"/>
          </a:xfrm>
          <a:prstGeom prst="rect">
            <a:avLst/>
          </a:prstGeom>
        </p:spPr>
      </p:pic>
      <p:sp>
        <p:nvSpPr>
          <p:cNvPr id="13" name="TekstSylinder 12">
            <a:extLst>
              <a:ext uri="{FF2B5EF4-FFF2-40B4-BE49-F238E27FC236}">
                <a16:creationId xmlns:a16="http://schemas.microsoft.com/office/drawing/2014/main" id="{DA1949CE-C8B3-45ED-BBA1-C14596F22FD9}"/>
              </a:ext>
            </a:extLst>
          </p:cNvPr>
          <p:cNvSpPr txBox="1"/>
          <p:nvPr/>
        </p:nvSpPr>
        <p:spPr>
          <a:xfrm>
            <a:off x="2973788" y="2910177"/>
            <a:ext cx="2204896" cy="923330"/>
          </a:xfrm>
          <a:prstGeom prst="rect">
            <a:avLst/>
          </a:prstGeom>
          <a:noFill/>
        </p:spPr>
        <p:txBody>
          <a:bodyPr wrap="square" rtlCol="0">
            <a:spAutoFit/>
          </a:bodyPr>
          <a:lstStyle/>
          <a:p>
            <a:pPr algn="l"/>
            <a:r>
              <a:rPr lang="nb-NO" b="1" dirty="0">
                <a:solidFill>
                  <a:schemeClr val="accent1"/>
                </a:solidFill>
              </a:rPr>
              <a:t>Fase 2 Snarøyveien stenges</a:t>
            </a:r>
          </a:p>
        </p:txBody>
      </p:sp>
      <p:cxnSp>
        <p:nvCxnSpPr>
          <p:cNvPr id="32" name="Rett linje 31">
            <a:extLst>
              <a:ext uri="{FF2B5EF4-FFF2-40B4-BE49-F238E27FC236}">
                <a16:creationId xmlns:a16="http://schemas.microsoft.com/office/drawing/2014/main" id="{18BE8E6E-9A27-4235-8933-34402C4A30CE}"/>
              </a:ext>
            </a:extLst>
          </p:cNvPr>
          <p:cNvCxnSpPr/>
          <p:nvPr/>
        </p:nvCxnSpPr>
        <p:spPr>
          <a:xfrm>
            <a:off x="2286881"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kstSylinder 32">
            <a:extLst>
              <a:ext uri="{FF2B5EF4-FFF2-40B4-BE49-F238E27FC236}">
                <a16:creationId xmlns:a16="http://schemas.microsoft.com/office/drawing/2014/main" id="{3A76BAB0-11A7-4198-8E28-41B9B342F2B0}"/>
              </a:ext>
            </a:extLst>
          </p:cNvPr>
          <p:cNvSpPr txBox="1"/>
          <p:nvPr/>
        </p:nvSpPr>
        <p:spPr>
          <a:xfrm>
            <a:off x="1994273" y="6419337"/>
            <a:ext cx="585216" cy="246221"/>
          </a:xfrm>
          <a:prstGeom prst="rect">
            <a:avLst/>
          </a:prstGeom>
          <a:noFill/>
        </p:spPr>
        <p:txBody>
          <a:bodyPr wrap="square" rtlCol="0">
            <a:spAutoFit/>
          </a:bodyPr>
          <a:lstStyle/>
          <a:p>
            <a:pPr algn="ctr"/>
            <a:r>
              <a:rPr lang="nb-NO" sz="1000" dirty="0"/>
              <a:t>2020</a:t>
            </a:r>
          </a:p>
        </p:txBody>
      </p:sp>
      <p:cxnSp>
        <p:nvCxnSpPr>
          <p:cNvPr id="55" name="Rett linje 54">
            <a:extLst>
              <a:ext uri="{FF2B5EF4-FFF2-40B4-BE49-F238E27FC236}">
                <a16:creationId xmlns:a16="http://schemas.microsoft.com/office/drawing/2014/main" id="{734C336F-1879-4ABE-8A9B-3D791E523947}"/>
              </a:ext>
            </a:extLst>
          </p:cNvPr>
          <p:cNvCxnSpPr/>
          <p:nvPr/>
        </p:nvCxnSpPr>
        <p:spPr>
          <a:xfrm>
            <a:off x="3381113"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kstSylinder 55">
            <a:extLst>
              <a:ext uri="{FF2B5EF4-FFF2-40B4-BE49-F238E27FC236}">
                <a16:creationId xmlns:a16="http://schemas.microsoft.com/office/drawing/2014/main" id="{540484D3-7B4E-46AC-8CAF-6DFC6DCD20BC}"/>
              </a:ext>
            </a:extLst>
          </p:cNvPr>
          <p:cNvSpPr txBox="1"/>
          <p:nvPr/>
        </p:nvSpPr>
        <p:spPr>
          <a:xfrm>
            <a:off x="3088505" y="6419337"/>
            <a:ext cx="585216" cy="246221"/>
          </a:xfrm>
          <a:prstGeom prst="rect">
            <a:avLst/>
          </a:prstGeom>
          <a:noFill/>
        </p:spPr>
        <p:txBody>
          <a:bodyPr wrap="square" rtlCol="0">
            <a:spAutoFit/>
          </a:bodyPr>
          <a:lstStyle/>
          <a:p>
            <a:pPr algn="ctr"/>
            <a:r>
              <a:rPr lang="nb-NO" sz="1000" dirty="0"/>
              <a:t>2021</a:t>
            </a:r>
          </a:p>
        </p:txBody>
      </p:sp>
      <p:cxnSp>
        <p:nvCxnSpPr>
          <p:cNvPr id="57" name="Rett linje 56">
            <a:extLst>
              <a:ext uri="{FF2B5EF4-FFF2-40B4-BE49-F238E27FC236}">
                <a16:creationId xmlns:a16="http://schemas.microsoft.com/office/drawing/2014/main" id="{47783D7C-0D50-4E5E-A33C-C1E48F58BC15}"/>
              </a:ext>
            </a:extLst>
          </p:cNvPr>
          <p:cNvCxnSpPr/>
          <p:nvPr/>
        </p:nvCxnSpPr>
        <p:spPr>
          <a:xfrm>
            <a:off x="4475345"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TekstSylinder 57">
            <a:extLst>
              <a:ext uri="{FF2B5EF4-FFF2-40B4-BE49-F238E27FC236}">
                <a16:creationId xmlns:a16="http://schemas.microsoft.com/office/drawing/2014/main" id="{ADC450BA-7440-4512-B41B-38E7FA4DF079}"/>
              </a:ext>
            </a:extLst>
          </p:cNvPr>
          <p:cNvSpPr txBox="1"/>
          <p:nvPr/>
        </p:nvSpPr>
        <p:spPr>
          <a:xfrm>
            <a:off x="4182737" y="6419337"/>
            <a:ext cx="585216" cy="246221"/>
          </a:xfrm>
          <a:prstGeom prst="rect">
            <a:avLst/>
          </a:prstGeom>
          <a:noFill/>
        </p:spPr>
        <p:txBody>
          <a:bodyPr wrap="square" rtlCol="0">
            <a:spAutoFit/>
          </a:bodyPr>
          <a:lstStyle/>
          <a:p>
            <a:pPr algn="ctr"/>
            <a:r>
              <a:rPr lang="nb-NO" sz="1000" dirty="0"/>
              <a:t>2022</a:t>
            </a:r>
          </a:p>
        </p:txBody>
      </p:sp>
      <p:cxnSp>
        <p:nvCxnSpPr>
          <p:cNvPr id="59" name="Rett linje 58">
            <a:extLst>
              <a:ext uri="{FF2B5EF4-FFF2-40B4-BE49-F238E27FC236}">
                <a16:creationId xmlns:a16="http://schemas.microsoft.com/office/drawing/2014/main" id="{B10B0BDA-5E1C-4F72-BE70-12E7C95D2E73}"/>
              </a:ext>
            </a:extLst>
          </p:cNvPr>
          <p:cNvCxnSpPr/>
          <p:nvPr/>
        </p:nvCxnSpPr>
        <p:spPr>
          <a:xfrm>
            <a:off x="5569577"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TekstSylinder 59">
            <a:extLst>
              <a:ext uri="{FF2B5EF4-FFF2-40B4-BE49-F238E27FC236}">
                <a16:creationId xmlns:a16="http://schemas.microsoft.com/office/drawing/2014/main" id="{585852B5-B352-4490-B4C3-03B5F25B4EE2}"/>
              </a:ext>
            </a:extLst>
          </p:cNvPr>
          <p:cNvSpPr txBox="1"/>
          <p:nvPr/>
        </p:nvSpPr>
        <p:spPr>
          <a:xfrm>
            <a:off x="5276969" y="6419337"/>
            <a:ext cx="585216" cy="246221"/>
          </a:xfrm>
          <a:prstGeom prst="rect">
            <a:avLst/>
          </a:prstGeom>
          <a:noFill/>
        </p:spPr>
        <p:txBody>
          <a:bodyPr wrap="square" rtlCol="0">
            <a:spAutoFit/>
          </a:bodyPr>
          <a:lstStyle/>
          <a:p>
            <a:pPr algn="ctr"/>
            <a:r>
              <a:rPr lang="nb-NO" sz="1000" dirty="0"/>
              <a:t>2023</a:t>
            </a:r>
          </a:p>
        </p:txBody>
      </p:sp>
      <p:cxnSp>
        <p:nvCxnSpPr>
          <p:cNvPr id="61" name="Rett linje 60">
            <a:extLst>
              <a:ext uri="{FF2B5EF4-FFF2-40B4-BE49-F238E27FC236}">
                <a16:creationId xmlns:a16="http://schemas.microsoft.com/office/drawing/2014/main" id="{EBB74DF7-BD0C-4D93-8A1D-4A11BE4F14EE}"/>
              </a:ext>
            </a:extLst>
          </p:cNvPr>
          <p:cNvCxnSpPr/>
          <p:nvPr/>
        </p:nvCxnSpPr>
        <p:spPr>
          <a:xfrm>
            <a:off x="6663809" y="5904892"/>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A6CC28BF-165B-4F7F-9E9B-76EFBD46B6DB}"/>
              </a:ext>
            </a:extLst>
          </p:cNvPr>
          <p:cNvSpPr txBox="1"/>
          <p:nvPr/>
        </p:nvSpPr>
        <p:spPr>
          <a:xfrm>
            <a:off x="6371201" y="6417623"/>
            <a:ext cx="585216" cy="246221"/>
          </a:xfrm>
          <a:prstGeom prst="rect">
            <a:avLst/>
          </a:prstGeom>
          <a:noFill/>
        </p:spPr>
        <p:txBody>
          <a:bodyPr wrap="square" rtlCol="0">
            <a:spAutoFit/>
          </a:bodyPr>
          <a:lstStyle/>
          <a:p>
            <a:pPr algn="ctr"/>
            <a:r>
              <a:rPr lang="nb-NO" sz="1000" dirty="0"/>
              <a:t>2024</a:t>
            </a:r>
          </a:p>
        </p:txBody>
      </p:sp>
      <p:cxnSp>
        <p:nvCxnSpPr>
          <p:cNvPr id="63" name="Rett linje 62">
            <a:extLst>
              <a:ext uri="{FF2B5EF4-FFF2-40B4-BE49-F238E27FC236}">
                <a16:creationId xmlns:a16="http://schemas.microsoft.com/office/drawing/2014/main" id="{94588AEB-0F76-4A15-B81D-B98874CEA853}"/>
              </a:ext>
            </a:extLst>
          </p:cNvPr>
          <p:cNvCxnSpPr/>
          <p:nvPr/>
        </p:nvCxnSpPr>
        <p:spPr>
          <a:xfrm>
            <a:off x="7758041" y="5919752"/>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4809314-2F5E-4CA8-8D41-3D27F275D900}"/>
              </a:ext>
            </a:extLst>
          </p:cNvPr>
          <p:cNvSpPr txBox="1"/>
          <p:nvPr/>
        </p:nvSpPr>
        <p:spPr>
          <a:xfrm>
            <a:off x="7465433" y="6432483"/>
            <a:ext cx="585216" cy="246221"/>
          </a:xfrm>
          <a:prstGeom prst="rect">
            <a:avLst/>
          </a:prstGeom>
          <a:noFill/>
        </p:spPr>
        <p:txBody>
          <a:bodyPr wrap="square" rtlCol="0">
            <a:spAutoFit/>
          </a:bodyPr>
          <a:lstStyle/>
          <a:p>
            <a:pPr algn="ctr"/>
            <a:r>
              <a:rPr lang="nb-NO" sz="1000" dirty="0"/>
              <a:t>2025</a:t>
            </a:r>
          </a:p>
        </p:txBody>
      </p:sp>
      <p:cxnSp>
        <p:nvCxnSpPr>
          <p:cNvPr id="65" name="Rett linje 64">
            <a:extLst>
              <a:ext uri="{FF2B5EF4-FFF2-40B4-BE49-F238E27FC236}">
                <a16:creationId xmlns:a16="http://schemas.microsoft.com/office/drawing/2014/main" id="{1DA201F2-233B-4A71-8C4A-2B65CC5CEFDE}"/>
              </a:ext>
            </a:extLst>
          </p:cNvPr>
          <p:cNvCxnSpPr/>
          <p:nvPr/>
        </p:nvCxnSpPr>
        <p:spPr>
          <a:xfrm>
            <a:off x="8855321" y="5919752"/>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0F352965-6F6D-4185-B388-FD7D8DFC3AC5}"/>
              </a:ext>
            </a:extLst>
          </p:cNvPr>
          <p:cNvSpPr txBox="1"/>
          <p:nvPr/>
        </p:nvSpPr>
        <p:spPr>
          <a:xfrm>
            <a:off x="8562713" y="6432483"/>
            <a:ext cx="585216" cy="246221"/>
          </a:xfrm>
          <a:prstGeom prst="rect">
            <a:avLst/>
          </a:prstGeom>
          <a:noFill/>
        </p:spPr>
        <p:txBody>
          <a:bodyPr wrap="square" rtlCol="0">
            <a:spAutoFit/>
          </a:bodyPr>
          <a:lstStyle/>
          <a:p>
            <a:pPr algn="ctr"/>
            <a:r>
              <a:rPr lang="nb-NO" sz="1000" dirty="0"/>
              <a:t>2026</a:t>
            </a:r>
          </a:p>
        </p:txBody>
      </p:sp>
      <p:cxnSp>
        <p:nvCxnSpPr>
          <p:cNvPr id="67" name="Rett linje 66">
            <a:extLst>
              <a:ext uri="{FF2B5EF4-FFF2-40B4-BE49-F238E27FC236}">
                <a16:creationId xmlns:a16="http://schemas.microsoft.com/office/drawing/2014/main" id="{CD0087D8-336D-4DD5-8B97-91A1898A3EC7}"/>
              </a:ext>
            </a:extLst>
          </p:cNvPr>
          <p:cNvCxnSpPr>
            <a:cxnSpLocks/>
          </p:cNvCxnSpPr>
          <p:nvPr/>
        </p:nvCxnSpPr>
        <p:spPr>
          <a:xfrm>
            <a:off x="2286881" y="6374125"/>
            <a:ext cx="7436457" cy="6752"/>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kstSylinder 67">
            <a:extLst>
              <a:ext uri="{FF2B5EF4-FFF2-40B4-BE49-F238E27FC236}">
                <a16:creationId xmlns:a16="http://schemas.microsoft.com/office/drawing/2014/main" id="{54DF9240-3D41-4271-A736-B5B60C45AF4C}"/>
              </a:ext>
            </a:extLst>
          </p:cNvPr>
          <p:cNvSpPr txBox="1"/>
          <p:nvPr/>
        </p:nvSpPr>
        <p:spPr>
          <a:xfrm>
            <a:off x="2529188" y="5917467"/>
            <a:ext cx="663046" cy="215444"/>
          </a:xfrm>
          <a:prstGeom prst="rect">
            <a:avLst/>
          </a:prstGeom>
          <a:noFill/>
        </p:spPr>
        <p:txBody>
          <a:bodyPr wrap="square" rtlCol="0">
            <a:spAutoFit/>
          </a:bodyPr>
          <a:lstStyle/>
          <a:p>
            <a:pPr algn="r"/>
            <a:r>
              <a:rPr lang="nb-NO" sz="800" b="1" dirty="0">
                <a:solidFill>
                  <a:schemeClr val="accent5"/>
                </a:solidFill>
              </a:rPr>
              <a:t>Fase 1</a:t>
            </a:r>
          </a:p>
        </p:txBody>
      </p:sp>
      <p:sp>
        <p:nvSpPr>
          <p:cNvPr id="69" name="TekstSylinder 68">
            <a:extLst>
              <a:ext uri="{FF2B5EF4-FFF2-40B4-BE49-F238E27FC236}">
                <a16:creationId xmlns:a16="http://schemas.microsoft.com/office/drawing/2014/main" id="{FC38F14F-54C0-42C6-99E0-BE766C63DE23}"/>
              </a:ext>
            </a:extLst>
          </p:cNvPr>
          <p:cNvSpPr txBox="1"/>
          <p:nvPr/>
        </p:nvSpPr>
        <p:spPr>
          <a:xfrm>
            <a:off x="2529188" y="6031762"/>
            <a:ext cx="663046" cy="215444"/>
          </a:xfrm>
          <a:prstGeom prst="rect">
            <a:avLst/>
          </a:prstGeom>
          <a:noFill/>
        </p:spPr>
        <p:txBody>
          <a:bodyPr wrap="square" rtlCol="0">
            <a:spAutoFit/>
          </a:bodyPr>
          <a:lstStyle/>
          <a:p>
            <a:pPr algn="r"/>
            <a:r>
              <a:rPr lang="nb-NO" sz="800" b="1" dirty="0">
                <a:solidFill>
                  <a:schemeClr val="accent1"/>
                </a:solidFill>
              </a:rPr>
              <a:t>Fase 2</a:t>
            </a:r>
          </a:p>
        </p:txBody>
      </p:sp>
      <p:sp>
        <p:nvSpPr>
          <p:cNvPr id="70" name="TekstSylinder 69">
            <a:extLst>
              <a:ext uri="{FF2B5EF4-FFF2-40B4-BE49-F238E27FC236}">
                <a16:creationId xmlns:a16="http://schemas.microsoft.com/office/drawing/2014/main" id="{BB84011F-8679-4853-A0C8-C09594F274C5}"/>
              </a:ext>
            </a:extLst>
          </p:cNvPr>
          <p:cNvSpPr txBox="1"/>
          <p:nvPr/>
        </p:nvSpPr>
        <p:spPr>
          <a:xfrm>
            <a:off x="2529188" y="6138791"/>
            <a:ext cx="663046" cy="215444"/>
          </a:xfrm>
          <a:prstGeom prst="rect">
            <a:avLst/>
          </a:prstGeom>
          <a:noFill/>
        </p:spPr>
        <p:txBody>
          <a:bodyPr wrap="square" rtlCol="0">
            <a:spAutoFit/>
          </a:bodyPr>
          <a:lstStyle/>
          <a:p>
            <a:pPr algn="r"/>
            <a:r>
              <a:rPr lang="nb-NO" sz="800" b="1" dirty="0">
                <a:solidFill>
                  <a:srgbClr val="0070C0"/>
                </a:solidFill>
              </a:rPr>
              <a:t>Fase 3+4</a:t>
            </a:r>
          </a:p>
        </p:txBody>
      </p:sp>
      <p:sp>
        <p:nvSpPr>
          <p:cNvPr id="71" name="Rektangel 70">
            <a:extLst>
              <a:ext uri="{FF2B5EF4-FFF2-40B4-BE49-F238E27FC236}">
                <a16:creationId xmlns:a16="http://schemas.microsoft.com/office/drawing/2014/main" id="{02C34006-A5D4-4AC4-9503-315C086D2CE2}"/>
              </a:ext>
            </a:extLst>
          </p:cNvPr>
          <p:cNvSpPr/>
          <p:nvPr/>
        </p:nvSpPr>
        <p:spPr>
          <a:xfrm>
            <a:off x="3335136" y="5973419"/>
            <a:ext cx="113926" cy="1125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C02774D3-ADD8-4AD0-8817-287ACEAEF7CB}"/>
              </a:ext>
            </a:extLst>
          </p:cNvPr>
          <p:cNvSpPr/>
          <p:nvPr/>
        </p:nvSpPr>
        <p:spPr>
          <a:xfrm>
            <a:off x="3461254" y="6085989"/>
            <a:ext cx="147578" cy="95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73" name="Rektangel 72">
            <a:extLst>
              <a:ext uri="{FF2B5EF4-FFF2-40B4-BE49-F238E27FC236}">
                <a16:creationId xmlns:a16="http://schemas.microsoft.com/office/drawing/2014/main" id="{86900AC7-CE1F-4A5C-904B-A3D40BC2C48F}"/>
              </a:ext>
            </a:extLst>
          </p:cNvPr>
          <p:cNvSpPr/>
          <p:nvPr/>
        </p:nvSpPr>
        <p:spPr>
          <a:xfrm>
            <a:off x="3596708" y="6186108"/>
            <a:ext cx="5077345" cy="1201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Tree>
    <p:extLst>
      <p:ext uri="{BB962C8B-B14F-4D97-AF65-F5344CB8AC3E}">
        <p14:creationId xmlns:p14="http://schemas.microsoft.com/office/powerpoint/2010/main" val="2721808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3D2FD54-16D5-4782-8B6E-73594CD334F0}"/>
              </a:ext>
            </a:extLst>
          </p:cNvPr>
          <p:cNvSpPr>
            <a:spLocks noGrp="1"/>
          </p:cNvSpPr>
          <p:nvPr>
            <p:ph type="title"/>
          </p:nvPr>
        </p:nvSpPr>
        <p:spPr/>
        <p:txBody>
          <a:bodyPr/>
          <a:lstStyle/>
          <a:p>
            <a:r>
              <a:rPr lang="nb-NO" dirty="0">
                <a:solidFill>
                  <a:schemeClr val="accent1"/>
                </a:solidFill>
              </a:rPr>
              <a:t>Trafikkomlegging fase 3 og 4 (2021 – 2025)</a:t>
            </a:r>
          </a:p>
        </p:txBody>
      </p:sp>
      <p:pic>
        <p:nvPicPr>
          <p:cNvPr id="6" name="Plassholder for innhold 5" descr="Midlertidig trafikkomlegging Gropa - Fase V4.pdf - Adobe Acrobat Reader DC"/>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695325" y="1750209"/>
            <a:ext cx="5488040" cy="2990047"/>
          </a:xfrm>
        </p:spPr>
      </p:pic>
      <p:sp>
        <p:nvSpPr>
          <p:cNvPr id="10" name="Plassholder for innhold 9">
            <a:extLst>
              <a:ext uri="{FF2B5EF4-FFF2-40B4-BE49-F238E27FC236}">
                <a16:creationId xmlns:a16="http://schemas.microsoft.com/office/drawing/2014/main" id="{91DD0DFC-C0E7-41F0-BF75-9E29A88B3EF8}"/>
              </a:ext>
            </a:extLst>
          </p:cNvPr>
          <p:cNvSpPr>
            <a:spLocks noGrp="1"/>
          </p:cNvSpPr>
          <p:nvPr>
            <p:ph sz="half" idx="2"/>
          </p:nvPr>
        </p:nvSpPr>
        <p:spPr>
          <a:xfrm>
            <a:off x="6292901" y="1750209"/>
            <a:ext cx="5488040" cy="3214983"/>
          </a:xfrm>
        </p:spPr>
        <p:txBody>
          <a:bodyPr/>
          <a:lstStyle/>
          <a:p>
            <a:r>
              <a:rPr lang="nb-NO" dirty="0"/>
              <a:t>Fase 3 er trafikkmessig lik fase 2</a:t>
            </a:r>
          </a:p>
          <a:p>
            <a:r>
              <a:rPr lang="nb-NO" dirty="0"/>
              <a:t>Fase 4 </a:t>
            </a:r>
          </a:p>
          <a:p>
            <a:pPr lvl="1"/>
            <a:r>
              <a:rPr lang="nb-NO" dirty="0"/>
              <a:t>Gangveien legges over til siden som vist på tegning</a:t>
            </a:r>
          </a:p>
          <a:p>
            <a:pPr lvl="1"/>
            <a:r>
              <a:rPr lang="nb-NO" dirty="0"/>
              <a:t>Langvarig fase hvor Snarøyveien ikke kan legges tilbake før Fornebubanen har etablert sin betongkonstruksjon i området. </a:t>
            </a:r>
          </a:p>
          <a:p>
            <a:r>
              <a:rPr lang="nb-NO" dirty="0"/>
              <a:t>Naboer varsles ved arbeider som medfører økt trafikk, endret adkomst til egen bolig eller lignende</a:t>
            </a:r>
          </a:p>
        </p:txBody>
      </p:sp>
      <p:sp>
        <p:nvSpPr>
          <p:cNvPr id="4" name="Plassholder for dato 3"/>
          <p:cNvSpPr>
            <a:spLocks noGrp="1"/>
          </p:cNvSpPr>
          <p:nvPr>
            <p:ph type="dt" sz="half" idx="10"/>
          </p:nvPr>
        </p:nvSpPr>
        <p:spPr/>
        <p:txBody>
          <a:bodyPr/>
          <a:lstStyle/>
          <a:p>
            <a:fld id="{A2434FEE-7D88-AA46-8139-80D9197567F4}"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16</a:t>
            </a:fld>
            <a:endParaRPr lang="nb-NO"/>
          </a:p>
        </p:txBody>
      </p:sp>
      <p:sp>
        <p:nvSpPr>
          <p:cNvPr id="7" name="TekstSylinder 6"/>
          <p:cNvSpPr txBox="1"/>
          <p:nvPr/>
        </p:nvSpPr>
        <p:spPr>
          <a:xfrm>
            <a:off x="2132648" y="2539716"/>
            <a:ext cx="2095359" cy="954107"/>
          </a:xfrm>
          <a:prstGeom prst="rect">
            <a:avLst/>
          </a:prstGeom>
          <a:noFill/>
        </p:spPr>
        <p:txBody>
          <a:bodyPr wrap="square" rtlCol="0">
            <a:spAutoFit/>
          </a:bodyPr>
          <a:lstStyle/>
          <a:p>
            <a:pPr algn="l"/>
            <a:r>
              <a:rPr lang="nb-NO" sz="1400" b="1" dirty="0">
                <a:solidFill>
                  <a:srgbClr val="0070C0"/>
                </a:solidFill>
              </a:rPr>
              <a:t>Snarøyveien blir stengt fra vinter 2021 til 2025 i gitt område</a:t>
            </a:r>
          </a:p>
        </p:txBody>
      </p:sp>
      <p:sp>
        <p:nvSpPr>
          <p:cNvPr id="8" name="Pil ned 7"/>
          <p:cNvSpPr/>
          <p:nvPr/>
        </p:nvSpPr>
        <p:spPr>
          <a:xfrm rot="21239230">
            <a:off x="1783873" y="3221388"/>
            <a:ext cx="204093" cy="6817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p:cNvSpPr/>
          <p:nvPr/>
        </p:nvSpPr>
        <p:spPr>
          <a:xfrm rot="10502779">
            <a:off x="1721039" y="2005132"/>
            <a:ext cx="190488" cy="6836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2" name="Rett linje 31">
            <a:extLst>
              <a:ext uri="{FF2B5EF4-FFF2-40B4-BE49-F238E27FC236}">
                <a16:creationId xmlns:a16="http://schemas.microsoft.com/office/drawing/2014/main" id="{6AA0D0D7-A57B-42BD-89F4-5E16D93A5BCF}"/>
              </a:ext>
            </a:extLst>
          </p:cNvPr>
          <p:cNvCxnSpPr/>
          <p:nvPr/>
        </p:nvCxnSpPr>
        <p:spPr>
          <a:xfrm>
            <a:off x="2286881"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kstSylinder 32">
            <a:extLst>
              <a:ext uri="{FF2B5EF4-FFF2-40B4-BE49-F238E27FC236}">
                <a16:creationId xmlns:a16="http://schemas.microsoft.com/office/drawing/2014/main" id="{1B53776C-447A-4095-90EC-E0014917749A}"/>
              </a:ext>
            </a:extLst>
          </p:cNvPr>
          <p:cNvSpPr txBox="1"/>
          <p:nvPr/>
        </p:nvSpPr>
        <p:spPr>
          <a:xfrm>
            <a:off x="1994273" y="6419337"/>
            <a:ext cx="585216" cy="246221"/>
          </a:xfrm>
          <a:prstGeom prst="rect">
            <a:avLst/>
          </a:prstGeom>
          <a:noFill/>
        </p:spPr>
        <p:txBody>
          <a:bodyPr wrap="square" rtlCol="0">
            <a:spAutoFit/>
          </a:bodyPr>
          <a:lstStyle/>
          <a:p>
            <a:pPr algn="ctr"/>
            <a:r>
              <a:rPr lang="nb-NO" sz="1000" dirty="0"/>
              <a:t>2020</a:t>
            </a:r>
          </a:p>
        </p:txBody>
      </p:sp>
      <p:cxnSp>
        <p:nvCxnSpPr>
          <p:cNvPr id="34" name="Rett linje 33">
            <a:extLst>
              <a:ext uri="{FF2B5EF4-FFF2-40B4-BE49-F238E27FC236}">
                <a16:creationId xmlns:a16="http://schemas.microsoft.com/office/drawing/2014/main" id="{CB38BE47-06E4-44E3-A21B-6B10961596E1}"/>
              </a:ext>
            </a:extLst>
          </p:cNvPr>
          <p:cNvCxnSpPr/>
          <p:nvPr/>
        </p:nvCxnSpPr>
        <p:spPr>
          <a:xfrm>
            <a:off x="3381113"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kstSylinder 34">
            <a:extLst>
              <a:ext uri="{FF2B5EF4-FFF2-40B4-BE49-F238E27FC236}">
                <a16:creationId xmlns:a16="http://schemas.microsoft.com/office/drawing/2014/main" id="{64C3A616-EE8F-4725-95C8-8B675FA47705}"/>
              </a:ext>
            </a:extLst>
          </p:cNvPr>
          <p:cNvSpPr txBox="1"/>
          <p:nvPr/>
        </p:nvSpPr>
        <p:spPr>
          <a:xfrm>
            <a:off x="3088505" y="6419337"/>
            <a:ext cx="585216" cy="246221"/>
          </a:xfrm>
          <a:prstGeom prst="rect">
            <a:avLst/>
          </a:prstGeom>
          <a:noFill/>
        </p:spPr>
        <p:txBody>
          <a:bodyPr wrap="square" rtlCol="0">
            <a:spAutoFit/>
          </a:bodyPr>
          <a:lstStyle/>
          <a:p>
            <a:pPr algn="ctr"/>
            <a:r>
              <a:rPr lang="nb-NO" sz="1000" dirty="0"/>
              <a:t>2021</a:t>
            </a:r>
          </a:p>
        </p:txBody>
      </p:sp>
      <p:cxnSp>
        <p:nvCxnSpPr>
          <p:cNvPr id="36" name="Rett linje 35">
            <a:extLst>
              <a:ext uri="{FF2B5EF4-FFF2-40B4-BE49-F238E27FC236}">
                <a16:creationId xmlns:a16="http://schemas.microsoft.com/office/drawing/2014/main" id="{3DB91668-2698-4D86-9548-4BAE3F47CA86}"/>
              </a:ext>
            </a:extLst>
          </p:cNvPr>
          <p:cNvCxnSpPr/>
          <p:nvPr/>
        </p:nvCxnSpPr>
        <p:spPr>
          <a:xfrm>
            <a:off x="4475345"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kstSylinder 36">
            <a:extLst>
              <a:ext uri="{FF2B5EF4-FFF2-40B4-BE49-F238E27FC236}">
                <a16:creationId xmlns:a16="http://schemas.microsoft.com/office/drawing/2014/main" id="{9EDE4489-4F1A-4EA6-96AF-4AC3ED668123}"/>
              </a:ext>
            </a:extLst>
          </p:cNvPr>
          <p:cNvSpPr txBox="1"/>
          <p:nvPr/>
        </p:nvSpPr>
        <p:spPr>
          <a:xfrm>
            <a:off x="4182737" y="6419337"/>
            <a:ext cx="585216" cy="246221"/>
          </a:xfrm>
          <a:prstGeom prst="rect">
            <a:avLst/>
          </a:prstGeom>
          <a:noFill/>
        </p:spPr>
        <p:txBody>
          <a:bodyPr wrap="square" rtlCol="0">
            <a:spAutoFit/>
          </a:bodyPr>
          <a:lstStyle/>
          <a:p>
            <a:pPr algn="ctr"/>
            <a:r>
              <a:rPr lang="nb-NO" sz="1000" dirty="0"/>
              <a:t>2022</a:t>
            </a:r>
          </a:p>
        </p:txBody>
      </p:sp>
      <p:cxnSp>
        <p:nvCxnSpPr>
          <p:cNvPr id="38" name="Rett linje 37">
            <a:extLst>
              <a:ext uri="{FF2B5EF4-FFF2-40B4-BE49-F238E27FC236}">
                <a16:creationId xmlns:a16="http://schemas.microsoft.com/office/drawing/2014/main" id="{A8979277-783C-48A9-B2AC-B93FDFF19E67}"/>
              </a:ext>
            </a:extLst>
          </p:cNvPr>
          <p:cNvCxnSpPr/>
          <p:nvPr/>
        </p:nvCxnSpPr>
        <p:spPr>
          <a:xfrm>
            <a:off x="5569577" y="5906606"/>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kstSylinder 38">
            <a:extLst>
              <a:ext uri="{FF2B5EF4-FFF2-40B4-BE49-F238E27FC236}">
                <a16:creationId xmlns:a16="http://schemas.microsoft.com/office/drawing/2014/main" id="{8D821C8A-5EB3-47D3-99D8-837786C18F0A}"/>
              </a:ext>
            </a:extLst>
          </p:cNvPr>
          <p:cNvSpPr txBox="1"/>
          <p:nvPr/>
        </p:nvSpPr>
        <p:spPr>
          <a:xfrm>
            <a:off x="5276969" y="6419337"/>
            <a:ext cx="585216" cy="246221"/>
          </a:xfrm>
          <a:prstGeom prst="rect">
            <a:avLst/>
          </a:prstGeom>
          <a:noFill/>
        </p:spPr>
        <p:txBody>
          <a:bodyPr wrap="square" rtlCol="0">
            <a:spAutoFit/>
          </a:bodyPr>
          <a:lstStyle/>
          <a:p>
            <a:pPr algn="ctr"/>
            <a:r>
              <a:rPr lang="nb-NO" sz="1000" dirty="0"/>
              <a:t>2023</a:t>
            </a:r>
          </a:p>
        </p:txBody>
      </p:sp>
      <p:cxnSp>
        <p:nvCxnSpPr>
          <p:cNvPr id="40" name="Rett linje 39">
            <a:extLst>
              <a:ext uri="{FF2B5EF4-FFF2-40B4-BE49-F238E27FC236}">
                <a16:creationId xmlns:a16="http://schemas.microsoft.com/office/drawing/2014/main" id="{A680FE90-2135-4E1E-BD54-528D6389A28F}"/>
              </a:ext>
            </a:extLst>
          </p:cNvPr>
          <p:cNvCxnSpPr/>
          <p:nvPr/>
        </p:nvCxnSpPr>
        <p:spPr>
          <a:xfrm>
            <a:off x="6663809" y="5904892"/>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kstSylinder 40">
            <a:extLst>
              <a:ext uri="{FF2B5EF4-FFF2-40B4-BE49-F238E27FC236}">
                <a16:creationId xmlns:a16="http://schemas.microsoft.com/office/drawing/2014/main" id="{CE3B2C70-1687-4889-A410-5606E90902A1}"/>
              </a:ext>
            </a:extLst>
          </p:cNvPr>
          <p:cNvSpPr txBox="1"/>
          <p:nvPr/>
        </p:nvSpPr>
        <p:spPr>
          <a:xfrm>
            <a:off x="6371201" y="6417623"/>
            <a:ext cx="585216" cy="246221"/>
          </a:xfrm>
          <a:prstGeom prst="rect">
            <a:avLst/>
          </a:prstGeom>
          <a:noFill/>
        </p:spPr>
        <p:txBody>
          <a:bodyPr wrap="square" rtlCol="0">
            <a:spAutoFit/>
          </a:bodyPr>
          <a:lstStyle/>
          <a:p>
            <a:pPr algn="ctr"/>
            <a:r>
              <a:rPr lang="nb-NO" sz="1000" dirty="0"/>
              <a:t>2024</a:t>
            </a:r>
          </a:p>
        </p:txBody>
      </p:sp>
      <p:cxnSp>
        <p:nvCxnSpPr>
          <p:cNvPr id="42" name="Rett linje 41">
            <a:extLst>
              <a:ext uri="{FF2B5EF4-FFF2-40B4-BE49-F238E27FC236}">
                <a16:creationId xmlns:a16="http://schemas.microsoft.com/office/drawing/2014/main" id="{E813E924-0137-4E9E-907A-01B542293B36}"/>
              </a:ext>
            </a:extLst>
          </p:cNvPr>
          <p:cNvCxnSpPr/>
          <p:nvPr/>
        </p:nvCxnSpPr>
        <p:spPr>
          <a:xfrm>
            <a:off x="7758041" y="5919752"/>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TekstSylinder 42">
            <a:extLst>
              <a:ext uri="{FF2B5EF4-FFF2-40B4-BE49-F238E27FC236}">
                <a16:creationId xmlns:a16="http://schemas.microsoft.com/office/drawing/2014/main" id="{64105A5B-5937-4ED5-986B-36C6B5B6B43D}"/>
              </a:ext>
            </a:extLst>
          </p:cNvPr>
          <p:cNvSpPr txBox="1"/>
          <p:nvPr/>
        </p:nvSpPr>
        <p:spPr>
          <a:xfrm>
            <a:off x="7465433" y="6432483"/>
            <a:ext cx="585216" cy="246221"/>
          </a:xfrm>
          <a:prstGeom prst="rect">
            <a:avLst/>
          </a:prstGeom>
          <a:noFill/>
        </p:spPr>
        <p:txBody>
          <a:bodyPr wrap="square" rtlCol="0">
            <a:spAutoFit/>
          </a:bodyPr>
          <a:lstStyle/>
          <a:p>
            <a:pPr algn="ctr"/>
            <a:r>
              <a:rPr lang="nb-NO" sz="1000" dirty="0"/>
              <a:t>2025</a:t>
            </a:r>
          </a:p>
        </p:txBody>
      </p:sp>
      <p:cxnSp>
        <p:nvCxnSpPr>
          <p:cNvPr id="44" name="Rett linje 43">
            <a:extLst>
              <a:ext uri="{FF2B5EF4-FFF2-40B4-BE49-F238E27FC236}">
                <a16:creationId xmlns:a16="http://schemas.microsoft.com/office/drawing/2014/main" id="{859E65B5-7CF6-40ED-91F0-2D17EF49411E}"/>
              </a:ext>
            </a:extLst>
          </p:cNvPr>
          <p:cNvCxnSpPr/>
          <p:nvPr/>
        </p:nvCxnSpPr>
        <p:spPr>
          <a:xfrm>
            <a:off x="8855321" y="5919752"/>
            <a:ext cx="0" cy="457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TekstSylinder 44">
            <a:extLst>
              <a:ext uri="{FF2B5EF4-FFF2-40B4-BE49-F238E27FC236}">
                <a16:creationId xmlns:a16="http://schemas.microsoft.com/office/drawing/2014/main" id="{AB5E90DC-4507-4FD5-97B2-0DCC5FDE96D6}"/>
              </a:ext>
            </a:extLst>
          </p:cNvPr>
          <p:cNvSpPr txBox="1"/>
          <p:nvPr/>
        </p:nvSpPr>
        <p:spPr>
          <a:xfrm>
            <a:off x="8562713" y="6432483"/>
            <a:ext cx="585216" cy="246221"/>
          </a:xfrm>
          <a:prstGeom prst="rect">
            <a:avLst/>
          </a:prstGeom>
          <a:noFill/>
        </p:spPr>
        <p:txBody>
          <a:bodyPr wrap="square" rtlCol="0">
            <a:spAutoFit/>
          </a:bodyPr>
          <a:lstStyle/>
          <a:p>
            <a:pPr algn="ctr"/>
            <a:r>
              <a:rPr lang="nb-NO" sz="1000" dirty="0"/>
              <a:t>2026</a:t>
            </a:r>
          </a:p>
        </p:txBody>
      </p:sp>
      <p:cxnSp>
        <p:nvCxnSpPr>
          <p:cNvPr id="46" name="Rett linje 45">
            <a:extLst>
              <a:ext uri="{FF2B5EF4-FFF2-40B4-BE49-F238E27FC236}">
                <a16:creationId xmlns:a16="http://schemas.microsoft.com/office/drawing/2014/main" id="{DDCBFC93-B2F2-480B-A8FC-A6D082017D2D}"/>
              </a:ext>
            </a:extLst>
          </p:cNvPr>
          <p:cNvCxnSpPr>
            <a:cxnSpLocks/>
          </p:cNvCxnSpPr>
          <p:nvPr/>
        </p:nvCxnSpPr>
        <p:spPr>
          <a:xfrm>
            <a:off x="2286881" y="6374125"/>
            <a:ext cx="7436457" cy="6752"/>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kstSylinder 46">
            <a:extLst>
              <a:ext uri="{FF2B5EF4-FFF2-40B4-BE49-F238E27FC236}">
                <a16:creationId xmlns:a16="http://schemas.microsoft.com/office/drawing/2014/main" id="{F2E62D93-8A55-4788-B5B8-CAD531CE5006}"/>
              </a:ext>
            </a:extLst>
          </p:cNvPr>
          <p:cNvSpPr txBox="1"/>
          <p:nvPr/>
        </p:nvSpPr>
        <p:spPr>
          <a:xfrm>
            <a:off x="2529188" y="5917467"/>
            <a:ext cx="663046" cy="215444"/>
          </a:xfrm>
          <a:prstGeom prst="rect">
            <a:avLst/>
          </a:prstGeom>
          <a:noFill/>
        </p:spPr>
        <p:txBody>
          <a:bodyPr wrap="square" rtlCol="0">
            <a:spAutoFit/>
          </a:bodyPr>
          <a:lstStyle/>
          <a:p>
            <a:pPr algn="r"/>
            <a:r>
              <a:rPr lang="nb-NO" sz="800" b="1" dirty="0">
                <a:solidFill>
                  <a:schemeClr val="accent5"/>
                </a:solidFill>
              </a:rPr>
              <a:t>Fase 1</a:t>
            </a:r>
          </a:p>
        </p:txBody>
      </p:sp>
      <p:sp>
        <p:nvSpPr>
          <p:cNvPr id="48" name="TekstSylinder 47">
            <a:extLst>
              <a:ext uri="{FF2B5EF4-FFF2-40B4-BE49-F238E27FC236}">
                <a16:creationId xmlns:a16="http://schemas.microsoft.com/office/drawing/2014/main" id="{5BF0FD0B-7208-434A-A9EB-BE95CCA8509E}"/>
              </a:ext>
            </a:extLst>
          </p:cNvPr>
          <p:cNvSpPr txBox="1"/>
          <p:nvPr/>
        </p:nvSpPr>
        <p:spPr>
          <a:xfrm>
            <a:off x="2529188" y="6031762"/>
            <a:ext cx="663046" cy="215444"/>
          </a:xfrm>
          <a:prstGeom prst="rect">
            <a:avLst/>
          </a:prstGeom>
          <a:noFill/>
        </p:spPr>
        <p:txBody>
          <a:bodyPr wrap="square" rtlCol="0">
            <a:spAutoFit/>
          </a:bodyPr>
          <a:lstStyle/>
          <a:p>
            <a:pPr algn="r"/>
            <a:r>
              <a:rPr lang="nb-NO" sz="800" b="1" dirty="0">
                <a:solidFill>
                  <a:schemeClr val="accent1"/>
                </a:solidFill>
              </a:rPr>
              <a:t>Fase 2</a:t>
            </a:r>
          </a:p>
        </p:txBody>
      </p:sp>
      <p:sp>
        <p:nvSpPr>
          <p:cNvPr id="49" name="TekstSylinder 48">
            <a:extLst>
              <a:ext uri="{FF2B5EF4-FFF2-40B4-BE49-F238E27FC236}">
                <a16:creationId xmlns:a16="http://schemas.microsoft.com/office/drawing/2014/main" id="{AB4BF22B-25FD-4603-8CEF-CC9B4BDECEE1}"/>
              </a:ext>
            </a:extLst>
          </p:cNvPr>
          <p:cNvSpPr txBox="1"/>
          <p:nvPr/>
        </p:nvSpPr>
        <p:spPr>
          <a:xfrm>
            <a:off x="2529188" y="6138791"/>
            <a:ext cx="663046" cy="215444"/>
          </a:xfrm>
          <a:prstGeom prst="rect">
            <a:avLst/>
          </a:prstGeom>
          <a:noFill/>
        </p:spPr>
        <p:txBody>
          <a:bodyPr wrap="square" rtlCol="0">
            <a:spAutoFit/>
          </a:bodyPr>
          <a:lstStyle/>
          <a:p>
            <a:pPr algn="r"/>
            <a:r>
              <a:rPr lang="nb-NO" sz="800" b="1" dirty="0">
                <a:solidFill>
                  <a:srgbClr val="0070C0"/>
                </a:solidFill>
              </a:rPr>
              <a:t>Fase 3+4</a:t>
            </a:r>
          </a:p>
        </p:txBody>
      </p:sp>
      <p:sp>
        <p:nvSpPr>
          <p:cNvPr id="50" name="Rektangel 49">
            <a:extLst>
              <a:ext uri="{FF2B5EF4-FFF2-40B4-BE49-F238E27FC236}">
                <a16:creationId xmlns:a16="http://schemas.microsoft.com/office/drawing/2014/main" id="{23B971AE-6E30-4E64-B7D6-C4E08790F5D9}"/>
              </a:ext>
            </a:extLst>
          </p:cNvPr>
          <p:cNvSpPr/>
          <p:nvPr/>
        </p:nvSpPr>
        <p:spPr>
          <a:xfrm>
            <a:off x="3335136" y="5973419"/>
            <a:ext cx="113926" cy="1125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ktangel 50">
            <a:extLst>
              <a:ext uri="{FF2B5EF4-FFF2-40B4-BE49-F238E27FC236}">
                <a16:creationId xmlns:a16="http://schemas.microsoft.com/office/drawing/2014/main" id="{9D881931-DD00-468F-AD5C-CBD035DED4D4}"/>
              </a:ext>
            </a:extLst>
          </p:cNvPr>
          <p:cNvSpPr/>
          <p:nvPr/>
        </p:nvSpPr>
        <p:spPr>
          <a:xfrm>
            <a:off x="3461254" y="6085989"/>
            <a:ext cx="147578" cy="95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52" name="Rektangel 51">
            <a:extLst>
              <a:ext uri="{FF2B5EF4-FFF2-40B4-BE49-F238E27FC236}">
                <a16:creationId xmlns:a16="http://schemas.microsoft.com/office/drawing/2014/main" id="{FFB1FD9F-96DB-4EDE-8EFB-AC839DDD39A3}"/>
              </a:ext>
            </a:extLst>
          </p:cNvPr>
          <p:cNvSpPr/>
          <p:nvPr/>
        </p:nvSpPr>
        <p:spPr>
          <a:xfrm>
            <a:off x="3596708" y="6186108"/>
            <a:ext cx="5077345" cy="1201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Tree>
    <p:extLst>
      <p:ext uri="{BB962C8B-B14F-4D97-AF65-F5344CB8AC3E}">
        <p14:creationId xmlns:p14="http://schemas.microsoft.com/office/powerpoint/2010/main" val="2382163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25BF72-B409-4FC6-9B2C-29046EFD4FF8}"/>
              </a:ext>
            </a:extLst>
          </p:cNvPr>
          <p:cNvSpPr>
            <a:spLocks noGrp="1"/>
          </p:cNvSpPr>
          <p:nvPr>
            <p:ph type="title"/>
          </p:nvPr>
        </p:nvSpPr>
        <p:spPr/>
        <p:txBody>
          <a:bodyPr/>
          <a:lstStyle/>
          <a:p>
            <a:r>
              <a:rPr lang="nb-NO" dirty="0"/>
              <a:t>Massetransport</a:t>
            </a:r>
          </a:p>
        </p:txBody>
      </p:sp>
      <p:sp>
        <p:nvSpPr>
          <p:cNvPr id="3" name="Plassholder for innhold 2">
            <a:extLst>
              <a:ext uri="{FF2B5EF4-FFF2-40B4-BE49-F238E27FC236}">
                <a16:creationId xmlns:a16="http://schemas.microsoft.com/office/drawing/2014/main" id="{451C6488-C10E-4231-8587-38C5427D9389}"/>
              </a:ext>
            </a:extLst>
          </p:cNvPr>
          <p:cNvSpPr>
            <a:spLocks noGrp="1"/>
          </p:cNvSpPr>
          <p:nvPr>
            <p:ph idx="1"/>
          </p:nvPr>
        </p:nvSpPr>
        <p:spPr>
          <a:xfrm>
            <a:off x="695326" y="1620520"/>
            <a:ext cx="9747122" cy="4671831"/>
          </a:xfrm>
        </p:spPr>
        <p:txBody>
          <a:bodyPr/>
          <a:lstStyle/>
          <a:p>
            <a:r>
              <a:rPr lang="nb-NO" sz="1600" dirty="0"/>
              <a:t>Transport av masser foregår med lastebil</a:t>
            </a:r>
          </a:p>
          <a:p>
            <a:r>
              <a:rPr lang="nb-NO" sz="1600" dirty="0"/>
              <a:t>Lastebilene skal ut på E18 og vestover</a:t>
            </a:r>
          </a:p>
          <a:p>
            <a:r>
              <a:rPr lang="nb-NO" sz="1600" dirty="0"/>
              <a:t>Massetransport med lekter fra Sjøflyhavna vurderes som tilleggsalternativ</a:t>
            </a:r>
          </a:p>
          <a:p>
            <a:r>
              <a:rPr lang="nb-NO" sz="1600" dirty="0"/>
              <a:t>Lastebilene fra tunnel spyles og sjekkes for løs stein når de forlater anleggsområdene</a:t>
            </a:r>
          </a:p>
          <a:p>
            <a:r>
              <a:rPr lang="nb-NO" sz="1600" dirty="0"/>
              <a:t>Gater feies og spyles i samarbeid med entreprenørene</a:t>
            </a:r>
          </a:p>
          <a:p>
            <a:r>
              <a:rPr lang="nb-NO" sz="1600" dirty="0" err="1"/>
              <a:t>Fornebubanens</a:t>
            </a:r>
            <a:r>
              <a:rPr lang="nb-NO" sz="1600" dirty="0"/>
              <a:t> entreprenører avgjør detaljene for inn- og utkjøring fra byggeplassene, innenfor rammer gitt Fornebubanen av Bærum kommune</a:t>
            </a:r>
          </a:p>
          <a:p>
            <a:r>
              <a:rPr lang="nb-NO" sz="1600" dirty="0"/>
              <a:t>Transport av masser fra Fornebubanen vil gi økning av lastebiltrafikk på den allerede belastede Snarøyveien</a:t>
            </a:r>
          </a:p>
          <a:p>
            <a:r>
              <a:rPr lang="nb-NO" sz="1600" dirty="0"/>
              <a:t>Anslag: En lastebil hvert 3,5 minutt i arbeidstiden, ca. 150 biler ut av tunnel daglig = ca. 300 passeringer av lastebil per døgn på Snarøyveien ved innkjøring til Fornebulandet. Annen anleggstrafikk i tillegg. Antall lastebiler vil variere med aktiviteten i delprosjektene.</a:t>
            </a:r>
          </a:p>
        </p:txBody>
      </p:sp>
      <p:sp>
        <p:nvSpPr>
          <p:cNvPr id="4" name="Plassholder for dato 3">
            <a:extLst>
              <a:ext uri="{FF2B5EF4-FFF2-40B4-BE49-F238E27FC236}">
                <a16:creationId xmlns:a16="http://schemas.microsoft.com/office/drawing/2014/main" id="{13C58D08-5C6A-485F-B39A-A1DFE5A5922C}"/>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48B78A7F-FFE4-4E67-8ADA-57F53C8C4B44}"/>
              </a:ext>
            </a:extLst>
          </p:cNvPr>
          <p:cNvSpPr>
            <a:spLocks noGrp="1"/>
          </p:cNvSpPr>
          <p:nvPr>
            <p:ph type="sldNum" sz="quarter" idx="12"/>
          </p:nvPr>
        </p:nvSpPr>
        <p:spPr/>
        <p:txBody>
          <a:bodyPr/>
          <a:lstStyle/>
          <a:p>
            <a:fld id="{8ACEFDFC-287E-0A4D-81A7-6CC8C070690D}" type="slidenum">
              <a:rPr lang="nb-NO" smtClean="0"/>
              <a:t>17</a:t>
            </a:fld>
            <a:endParaRPr lang="nb-NO"/>
          </a:p>
        </p:txBody>
      </p:sp>
    </p:spTree>
    <p:extLst>
      <p:ext uri="{BB962C8B-B14F-4D97-AF65-F5344CB8AC3E}">
        <p14:creationId xmlns:p14="http://schemas.microsoft.com/office/powerpoint/2010/main" val="2635916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14BECE5-1EE6-4BD5-9BAC-7019D4C2DDAA}"/>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F267F555-2CA3-4654-B433-60CCDA8681FB}"/>
              </a:ext>
            </a:extLst>
          </p:cNvPr>
          <p:cNvSpPr>
            <a:spLocks noGrp="1"/>
          </p:cNvSpPr>
          <p:nvPr>
            <p:ph type="sldNum" sz="quarter" idx="12"/>
          </p:nvPr>
        </p:nvSpPr>
        <p:spPr/>
        <p:txBody>
          <a:bodyPr/>
          <a:lstStyle/>
          <a:p>
            <a:fld id="{8ACEFDFC-287E-0A4D-81A7-6CC8C070690D}" type="slidenum">
              <a:rPr lang="nb-NO" smtClean="0"/>
              <a:t>18</a:t>
            </a:fld>
            <a:endParaRPr lang="nb-NO"/>
          </a:p>
        </p:txBody>
      </p:sp>
      <p:pic>
        <p:nvPicPr>
          <p:cNvPr id="7" name="Bilde 6">
            <a:extLst>
              <a:ext uri="{FF2B5EF4-FFF2-40B4-BE49-F238E27FC236}">
                <a16:creationId xmlns:a16="http://schemas.microsoft.com/office/drawing/2014/main" id="{35AF8119-08FF-4042-9664-88B13D863101}"/>
              </a:ext>
            </a:extLst>
          </p:cNvPr>
          <p:cNvPicPr>
            <a:picLocks noChangeAspect="1"/>
          </p:cNvPicPr>
          <p:nvPr/>
        </p:nvPicPr>
        <p:blipFill>
          <a:blip r:embed="rId2"/>
          <a:stretch>
            <a:fillRect/>
          </a:stretch>
        </p:blipFill>
        <p:spPr>
          <a:xfrm>
            <a:off x="-1" y="0"/>
            <a:ext cx="12192000" cy="6858000"/>
          </a:xfrm>
          <a:prstGeom prst="rect">
            <a:avLst/>
          </a:prstGeom>
        </p:spPr>
      </p:pic>
      <p:sp>
        <p:nvSpPr>
          <p:cNvPr id="6" name="Rektangel 5">
            <a:extLst>
              <a:ext uri="{FF2B5EF4-FFF2-40B4-BE49-F238E27FC236}">
                <a16:creationId xmlns:a16="http://schemas.microsoft.com/office/drawing/2014/main" id="{CFF56C27-89FC-4E79-AB43-C973A823AD0C}"/>
              </a:ext>
            </a:extLst>
          </p:cNvPr>
          <p:cNvSpPr/>
          <p:nvPr/>
        </p:nvSpPr>
        <p:spPr>
          <a:xfrm>
            <a:off x="0" y="8031"/>
            <a:ext cx="4206240" cy="705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E9339860-861A-489D-A769-16B4EE26BAAB}"/>
              </a:ext>
            </a:extLst>
          </p:cNvPr>
          <p:cNvSpPr txBox="1"/>
          <p:nvPr/>
        </p:nvSpPr>
        <p:spPr>
          <a:xfrm>
            <a:off x="196595" y="160576"/>
            <a:ext cx="4091941" cy="369332"/>
          </a:xfrm>
          <a:prstGeom prst="rect">
            <a:avLst/>
          </a:prstGeom>
          <a:noFill/>
        </p:spPr>
        <p:txBody>
          <a:bodyPr wrap="square" rtlCol="0">
            <a:spAutoFit/>
          </a:bodyPr>
          <a:lstStyle/>
          <a:p>
            <a:r>
              <a:rPr lang="nb-NO" dirty="0">
                <a:solidFill>
                  <a:schemeClr val="accent3">
                    <a:lumMod val="25000"/>
                  </a:schemeClr>
                </a:solidFill>
              </a:rPr>
              <a:t>Trasé for anleggstransport i grønt</a:t>
            </a:r>
          </a:p>
        </p:txBody>
      </p:sp>
    </p:spTree>
    <p:extLst>
      <p:ext uri="{BB962C8B-B14F-4D97-AF65-F5344CB8AC3E}">
        <p14:creationId xmlns:p14="http://schemas.microsoft.com/office/powerpoint/2010/main" val="2321669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C54595-E42C-46A7-8421-D8F81F1A20F7}"/>
              </a:ext>
            </a:extLst>
          </p:cNvPr>
          <p:cNvSpPr>
            <a:spLocks noGrp="1"/>
          </p:cNvSpPr>
          <p:nvPr>
            <p:ph type="title"/>
          </p:nvPr>
        </p:nvSpPr>
        <p:spPr>
          <a:xfrm>
            <a:off x="695326" y="720001"/>
            <a:ext cx="10597514" cy="1311999"/>
          </a:xfrm>
        </p:spPr>
        <p:txBody>
          <a:bodyPr/>
          <a:lstStyle/>
          <a:p>
            <a:r>
              <a:rPr lang="nb-NO" dirty="0"/>
              <a:t>Alternativ massetransport med lekter fra Sjøflyhavna</a:t>
            </a:r>
          </a:p>
        </p:txBody>
      </p:sp>
      <p:sp>
        <p:nvSpPr>
          <p:cNvPr id="3" name="Plassholder for innhold 2">
            <a:extLst>
              <a:ext uri="{FF2B5EF4-FFF2-40B4-BE49-F238E27FC236}">
                <a16:creationId xmlns:a16="http://schemas.microsoft.com/office/drawing/2014/main" id="{46B553C6-5981-4C7A-AD77-0C8CA460DDD3}"/>
              </a:ext>
            </a:extLst>
          </p:cNvPr>
          <p:cNvSpPr>
            <a:spLocks noGrp="1"/>
          </p:cNvSpPr>
          <p:nvPr>
            <p:ph idx="1"/>
          </p:nvPr>
        </p:nvSpPr>
        <p:spPr>
          <a:xfrm>
            <a:off x="695326" y="2032001"/>
            <a:ext cx="3949826" cy="4060824"/>
          </a:xfrm>
        </p:spPr>
        <p:txBody>
          <a:bodyPr/>
          <a:lstStyle/>
          <a:p>
            <a:r>
              <a:rPr lang="nb-NO" b="1" dirty="0"/>
              <a:t>Forslaget er ikke vedtatt</a:t>
            </a:r>
          </a:p>
          <a:p>
            <a:r>
              <a:rPr lang="nb-NO" dirty="0"/>
              <a:t>Fornebubanen i dialog med Bærum kommune</a:t>
            </a:r>
          </a:p>
          <a:p>
            <a:r>
              <a:rPr lang="nb-NO" dirty="0"/>
              <a:t>Eventuell transport av masser med lekter vil kunne redusere antall lastebiler inn og ut av Fornebulandet betydelig</a:t>
            </a:r>
          </a:p>
          <a:p>
            <a:r>
              <a:rPr lang="nb-NO" dirty="0"/>
              <a:t>Økt belastning lokalt i Martin Linges vei</a:t>
            </a:r>
          </a:p>
        </p:txBody>
      </p:sp>
      <p:sp>
        <p:nvSpPr>
          <p:cNvPr id="4" name="Plassholder for dato 3">
            <a:extLst>
              <a:ext uri="{FF2B5EF4-FFF2-40B4-BE49-F238E27FC236}">
                <a16:creationId xmlns:a16="http://schemas.microsoft.com/office/drawing/2014/main" id="{8C350ED9-D092-4B33-9EB6-CDDCD3FB954C}"/>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BD3C61CA-511F-4ACB-B2EF-2EF5E4E210A6}"/>
              </a:ext>
            </a:extLst>
          </p:cNvPr>
          <p:cNvSpPr>
            <a:spLocks noGrp="1"/>
          </p:cNvSpPr>
          <p:nvPr>
            <p:ph type="sldNum" sz="quarter" idx="12"/>
          </p:nvPr>
        </p:nvSpPr>
        <p:spPr/>
        <p:txBody>
          <a:bodyPr/>
          <a:lstStyle/>
          <a:p>
            <a:fld id="{8ACEFDFC-287E-0A4D-81A7-6CC8C070690D}" type="slidenum">
              <a:rPr lang="nb-NO" smtClean="0"/>
              <a:t>19</a:t>
            </a:fld>
            <a:endParaRPr lang="nb-NO"/>
          </a:p>
        </p:txBody>
      </p:sp>
      <p:pic>
        <p:nvPicPr>
          <p:cNvPr id="7" name="Bilde 6">
            <a:extLst>
              <a:ext uri="{FF2B5EF4-FFF2-40B4-BE49-F238E27FC236}">
                <a16:creationId xmlns:a16="http://schemas.microsoft.com/office/drawing/2014/main" id="{9882CF31-1F87-45B0-AAB4-83886245A6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4020" y="3782862"/>
            <a:ext cx="6963983" cy="2934555"/>
          </a:xfrm>
          <a:prstGeom prst="rect">
            <a:avLst/>
          </a:prstGeom>
        </p:spPr>
      </p:pic>
      <p:pic>
        <p:nvPicPr>
          <p:cNvPr id="9" name="Bilde 8">
            <a:extLst>
              <a:ext uri="{FF2B5EF4-FFF2-40B4-BE49-F238E27FC236}">
                <a16:creationId xmlns:a16="http://schemas.microsoft.com/office/drawing/2014/main" id="{32D85E1B-6BC9-45E1-8202-8196F5F803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9627" y="1512274"/>
            <a:ext cx="3754395" cy="2210647"/>
          </a:xfrm>
          <a:prstGeom prst="rect">
            <a:avLst/>
          </a:prstGeom>
        </p:spPr>
      </p:pic>
    </p:spTree>
    <p:extLst>
      <p:ext uri="{BB962C8B-B14F-4D97-AF65-F5344CB8AC3E}">
        <p14:creationId xmlns:p14="http://schemas.microsoft.com/office/powerpoint/2010/main" val="2585912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solidFill>
                  <a:schemeClr val="accent1"/>
                </a:solidFill>
              </a:rPr>
              <a:t>Agenda</a:t>
            </a:r>
            <a:br>
              <a:rPr lang="nb-NO" dirty="0">
                <a:solidFill>
                  <a:schemeClr val="accent1"/>
                </a:solidFill>
              </a:rPr>
            </a:br>
            <a:br>
              <a:rPr lang="nb-NO" dirty="0">
                <a:solidFill>
                  <a:schemeClr val="accent1"/>
                </a:solidFill>
              </a:rPr>
            </a:br>
            <a:br>
              <a:rPr lang="nb-NO" dirty="0">
                <a:solidFill>
                  <a:schemeClr val="accent1"/>
                </a:solidFill>
              </a:rPr>
            </a:br>
            <a:endParaRPr lang="nb-NO" dirty="0">
              <a:solidFill>
                <a:schemeClr val="accent1"/>
              </a:solidFill>
            </a:endParaRPr>
          </a:p>
        </p:txBody>
      </p:sp>
      <p:sp>
        <p:nvSpPr>
          <p:cNvPr id="3" name="Plassholder for innhold 2"/>
          <p:cNvSpPr>
            <a:spLocks noGrp="1"/>
          </p:cNvSpPr>
          <p:nvPr>
            <p:ph idx="1"/>
          </p:nvPr>
        </p:nvSpPr>
        <p:spPr/>
        <p:txBody>
          <a:bodyPr/>
          <a:lstStyle/>
          <a:p>
            <a:pPr marL="0" indent="0">
              <a:buNone/>
            </a:pPr>
            <a:endParaRPr lang="nb-NO" dirty="0"/>
          </a:p>
          <a:p>
            <a:pPr marL="0" indent="0">
              <a:buNone/>
            </a:pPr>
            <a:r>
              <a:rPr lang="nb-NO" dirty="0">
                <a:solidFill>
                  <a:schemeClr val="accent1"/>
                </a:solidFill>
              </a:rPr>
              <a:t>Første spadetak  - hva innebærer det for deg som nabo</a:t>
            </a:r>
            <a:endParaRPr lang="nb-NO" dirty="0"/>
          </a:p>
          <a:p>
            <a:pPr marL="0" indent="0">
              <a:buNone/>
            </a:pPr>
            <a:endParaRPr lang="nb-NO" dirty="0"/>
          </a:p>
          <a:p>
            <a:pPr marL="0" indent="0">
              <a:buNone/>
            </a:pPr>
            <a:r>
              <a:rPr lang="nb-NO" dirty="0"/>
              <a:t>Send inn dine spørsmål i kommentarfeltet her i arrangementet</a:t>
            </a:r>
          </a:p>
          <a:p>
            <a:endParaRPr lang="nb-NO" dirty="0"/>
          </a:p>
          <a:p>
            <a:r>
              <a:rPr lang="nb-NO" dirty="0"/>
              <a:t>Presentasjon av planene for oppstart av Fornebu sør og tunnel</a:t>
            </a:r>
          </a:p>
          <a:p>
            <a:r>
              <a:rPr lang="nb-NO" dirty="0"/>
              <a:t>Spørsmål og svar </a:t>
            </a:r>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2</a:t>
            </a:fld>
            <a:endParaRPr lang="nb-NO"/>
          </a:p>
        </p:txBody>
      </p:sp>
    </p:spTree>
    <p:extLst>
      <p:ext uri="{BB962C8B-B14F-4D97-AF65-F5344CB8AC3E}">
        <p14:creationId xmlns:p14="http://schemas.microsoft.com/office/powerpoint/2010/main" val="1530928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CAC879-DCC0-4111-950B-4508D9F1E07B}"/>
              </a:ext>
            </a:extLst>
          </p:cNvPr>
          <p:cNvSpPr>
            <a:spLocks noGrp="1"/>
          </p:cNvSpPr>
          <p:nvPr>
            <p:ph type="title"/>
          </p:nvPr>
        </p:nvSpPr>
        <p:spPr/>
        <p:txBody>
          <a:bodyPr/>
          <a:lstStyle/>
          <a:p>
            <a:r>
              <a:rPr lang="nb-NO" dirty="0">
                <a:solidFill>
                  <a:schemeClr val="accent5"/>
                </a:solidFill>
              </a:rPr>
              <a:t>Sjøledninger</a:t>
            </a:r>
          </a:p>
        </p:txBody>
      </p:sp>
      <p:sp>
        <p:nvSpPr>
          <p:cNvPr id="3" name="Plassholder for innhold 2">
            <a:extLst>
              <a:ext uri="{FF2B5EF4-FFF2-40B4-BE49-F238E27FC236}">
                <a16:creationId xmlns:a16="http://schemas.microsoft.com/office/drawing/2014/main" id="{6B2440EA-BD68-4F10-8357-8ABF7DEC2CF4}"/>
              </a:ext>
            </a:extLst>
          </p:cNvPr>
          <p:cNvSpPr>
            <a:spLocks noGrp="1"/>
          </p:cNvSpPr>
          <p:nvPr>
            <p:ph idx="1"/>
          </p:nvPr>
        </p:nvSpPr>
        <p:spPr>
          <a:xfrm>
            <a:off x="695326" y="2032001"/>
            <a:ext cx="3986402" cy="4060824"/>
          </a:xfrm>
        </p:spPr>
        <p:txBody>
          <a:bodyPr/>
          <a:lstStyle/>
          <a:p>
            <a:r>
              <a:rPr lang="nb-NO" dirty="0"/>
              <a:t>Leder vann ut fra anleggsområder</a:t>
            </a:r>
          </a:p>
          <a:p>
            <a:r>
              <a:rPr lang="nb-NO" dirty="0"/>
              <a:t>Vannet renses før det slippes ut på 20 meters dyp i fjorden</a:t>
            </a:r>
          </a:p>
          <a:p>
            <a:r>
              <a:rPr lang="nb-NO" dirty="0"/>
              <a:t>Sjøledninger plasseres i </a:t>
            </a:r>
            <a:r>
              <a:rPr lang="nb-NO" dirty="0" err="1"/>
              <a:t>Fornebukta</a:t>
            </a:r>
            <a:r>
              <a:rPr lang="nb-NO" dirty="0"/>
              <a:t>, </a:t>
            </a:r>
            <a:r>
              <a:rPr lang="nb-NO" dirty="0" err="1"/>
              <a:t>Rolfsbukta</a:t>
            </a:r>
            <a:r>
              <a:rPr lang="nb-NO" dirty="0"/>
              <a:t>, </a:t>
            </a:r>
            <a:r>
              <a:rPr lang="nb-NO" dirty="0" err="1"/>
              <a:t>Lysakerelva</a:t>
            </a:r>
            <a:r>
              <a:rPr lang="nb-NO" dirty="0"/>
              <a:t> og Bestumkilen</a:t>
            </a:r>
          </a:p>
        </p:txBody>
      </p:sp>
      <p:sp>
        <p:nvSpPr>
          <p:cNvPr id="4" name="Plassholder for dato 3">
            <a:extLst>
              <a:ext uri="{FF2B5EF4-FFF2-40B4-BE49-F238E27FC236}">
                <a16:creationId xmlns:a16="http://schemas.microsoft.com/office/drawing/2014/main" id="{45D02A78-A761-49EB-BEEA-A8117DA0DC8F}"/>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CCD8F1AB-4488-4B44-91D6-170489068C03}"/>
              </a:ext>
            </a:extLst>
          </p:cNvPr>
          <p:cNvSpPr>
            <a:spLocks noGrp="1"/>
          </p:cNvSpPr>
          <p:nvPr>
            <p:ph type="sldNum" sz="quarter" idx="12"/>
          </p:nvPr>
        </p:nvSpPr>
        <p:spPr/>
        <p:txBody>
          <a:bodyPr/>
          <a:lstStyle/>
          <a:p>
            <a:fld id="{8ACEFDFC-287E-0A4D-81A7-6CC8C070690D}" type="slidenum">
              <a:rPr lang="nb-NO" smtClean="0"/>
              <a:t>20</a:t>
            </a:fld>
            <a:endParaRPr lang="nb-NO"/>
          </a:p>
        </p:txBody>
      </p:sp>
      <p:pic>
        <p:nvPicPr>
          <p:cNvPr id="7" name="Bilde 6">
            <a:extLst>
              <a:ext uri="{FF2B5EF4-FFF2-40B4-BE49-F238E27FC236}">
                <a16:creationId xmlns:a16="http://schemas.microsoft.com/office/drawing/2014/main" id="{F71801F5-E609-4A87-8660-7A40E84641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9200" y="2190306"/>
            <a:ext cx="6998208" cy="3674059"/>
          </a:xfrm>
          <a:prstGeom prst="rect">
            <a:avLst/>
          </a:prstGeom>
        </p:spPr>
      </p:pic>
    </p:spTree>
    <p:extLst>
      <p:ext uri="{BB962C8B-B14F-4D97-AF65-F5344CB8AC3E}">
        <p14:creationId xmlns:p14="http://schemas.microsoft.com/office/powerpoint/2010/main" val="1724859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77908" y="345533"/>
            <a:ext cx="10242641" cy="1311999"/>
          </a:xfrm>
        </p:spPr>
        <p:txBody>
          <a:bodyPr>
            <a:normAutofit/>
          </a:bodyPr>
          <a:lstStyle/>
          <a:p>
            <a:pPr algn="ctr"/>
            <a:r>
              <a:rPr lang="nb-NO" dirty="0">
                <a:solidFill>
                  <a:schemeClr val="accent1"/>
                </a:solidFill>
              </a:rPr>
              <a:t> Tunnel</a:t>
            </a:r>
          </a:p>
        </p:txBody>
      </p:sp>
      <p:pic>
        <p:nvPicPr>
          <p:cNvPr id="5" name="Plassholder for inn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1116" y="1657532"/>
            <a:ext cx="7187406" cy="5390555"/>
          </a:xfrm>
        </p:spPr>
      </p:pic>
    </p:spTree>
    <p:extLst>
      <p:ext uri="{BB962C8B-B14F-4D97-AF65-F5344CB8AC3E}">
        <p14:creationId xmlns:p14="http://schemas.microsoft.com/office/powerpoint/2010/main" val="341917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descr="Et bilde som inneholder tekst, kart&#10;&#10;Automatisk generert beskrivelse">
            <a:extLst>
              <a:ext uri="{FF2B5EF4-FFF2-40B4-BE49-F238E27FC236}">
                <a16:creationId xmlns:a16="http://schemas.microsoft.com/office/drawing/2014/main" id="{A0EADF13-DA15-45CC-9D4C-E00F8ABCF77A}"/>
              </a:ext>
            </a:extLst>
          </p:cNvPr>
          <p:cNvPicPr>
            <a:picLocks noGrp="1" noChangeAspect="1"/>
          </p:cNvPicPr>
          <p:nvPr>
            <p:ph idx="1"/>
          </p:nvPr>
        </p:nvPicPr>
        <p:blipFill>
          <a:blip r:embed="rId2"/>
          <a:stretch>
            <a:fillRect/>
          </a:stretch>
        </p:blipFill>
        <p:spPr>
          <a:xfrm>
            <a:off x="85724" y="1045029"/>
            <a:ext cx="12111329" cy="4570456"/>
          </a:xfrm>
        </p:spPr>
      </p:pic>
      <p:sp>
        <p:nvSpPr>
          <p:cNvPr id="4" name="Plassholder for dato 3">
            <a:extLst>
              <a:ext uri="{FF2B5EF4-FFF2-40B4-BE49-F238E27FC236}">
                <a16:creationId xmlns:a16="http://schemas.microsoft.com/office/drawing/2014/main" id="{C56DD27E-8BFD-4170-83A0-538DCC9E8FCC}"/>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2F67B88E-51CE-46FF-9A7E-872F9F648664}"/>
              </a:ext>
            </a:extLst>
          </p:cNvPr>
          <p:cNvSpPr>
            <a:spLocks noGrp="1"/>
          </p:cNvSpPr>
          <p:nvPr>
            <p:ph type="sldNum" sz="quarter" idx="12"/>
          </p:nvPr>
        </p:nvSpPr>
        <p:spPr/>
        <p:txBody>
          <a:bodyPr/>
          <a:lstStyle/>
          <a:p>
            <a:fld id="{8ACEFDFC-287E-0A4D-81A7-6CC8C070690D}" type="slidenum">
              <a:rPr lang="nb-NO" smtClean="0"/>
              <a:t>22</a:t>
            </a:fld>
            <a:endParaRPr lang="nb-NO"/>
          </a:p>
        </p:txBody>
      </p:sp>
    </p:spTree>
    <p:extLst>
      <p:ext uri="{BB962C8B-B14F-4D97-AF65-F5344CB8AC3E}">
        <p14:creationId xmlns:p14="http://schemas.microsoft.com/office/powerpoint/2010/main" val="900921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14BECE5-1EE6-4BD5-9BAC-7019D4C2DDAA}"/>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F267F555-2CA3-4654-B433-60CCDA8681FB}"/>
              </a:ext>
            </a:extLst>
          </p:cNvPr>
          <p:cNvSpPr>
            <a:spLocks noGrp="1"/>
          </p:cNvSpPr>
          <p:nvPr>
            <p:ph type="sldNum" sz="quarter" idx="12"/>
          </p:nvPr>
        </p:nvSpPr>
        <p:spPr/>
        <p:txBody>
          <a:bodyPr/>
          <a:lstStyle/>
          <a:p>
            <a:fld id="{8ACEFDFC-287E-0A4D-81A7-6CC8C070690D}" type="slidenum">
              <a:rPr lang="nb-NO" smtClean="0"/>
              <a:t>23</a:t>
            </a:fld>
            <a:endParaRPr lang="nb-NO"/>
          </a:p>
        </p:txBody>
      </p:sp>
      <p:pic>
        <p:nvPicPr>
          <p:cNvPr id="7" name="Bilde 6">
            <a:extLst>
              <a:ext uri="{FF2B5EF4-FFF2-40B4-BE49-F238E27FC236}">
                <a16:creationId xmlns:a16="http://schemas.microsoft.com/office/drawing/2014/main" id="{35AF8119-08FF-4042-9664-88B13D863101}"/>
              </a:ext>
            </a:extLst>
          </p:cNvPr>
          <p:cNvPicPr>
            <a:picLocks noChangeAspect="1"/>
          </p:cNvPicPr>
          <p:nvPr/>
        </p:nvPicPr>
        <p:blipFill>
          <a:blip r:embed="rId2"/>
          <a:stretch>
            <a:fillRect/>
          </a:stretch>
        </p:blipFill>
        <p:spPr>
          <a:xfrm>
            <a:off x="181944" y="0"/>
            <a:ext cx="12192000" cy="6858000"/>
          </a:xfrm>
          <a:prstGeom prst="rect">
            <a:avLst/>
          </a:prstGeom>
        </p:spPr>
      </p:pic>
    </p:spTree>
    <p:extLst>
      <p:ext uri="{BB962C8B-B14F-4D97-AF65-F5344CB8AC3E}">
        <p14:creationId xmlns:p14="http://schemas.microsoft.com/office/powerpoint/2010/main" val="1635804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E54AFC14-8F6A-3047-82D5-49063097D43B}"/>
              </a:ext>
            </a:extLst>
          </p:cNvPr>
          <p:cNvSpPr>
            <a:spLocks noGrp="1"/>
          </p:cNvSpPr>
          <p:nvPr>
            <p:ph idx="1"/>
          </p:nvPr>
        </p:nvSpPr>
        <p:spPr>
          <a:xfrm>
            <a:off x="594937" y="1494573"/>
            <a:ext cx="6616568" cy="4797779"/>
          </a:xfrm>
        </p:spPr>
        <p:txBody>
          <a:bodyPr>
            <a:normAutofit/>
          </a:bodyPr>
          <a:lstStyle/>
          <a:p>
            <a:pPr marL="0" indent="0">
              <a:lnSpc>
                <a:spcPct val="150000"/>
              </a:lnSpc>
              <a:buClr>
                <a:schemeClr val="accent5"/>
              </a:buClr>
              <a:buSzPct val="150000"/>
              <a:buNone/>
            </a:pPr>
            <a:endParaRPr lang="nb-NO" sz="1800" dirty="0">
              <a:solidFill>
                <a:schemeClr val="accent1"/>
              </a:solidFill>
            </a:endParaRPr>
          </a:p>
          <a:p>
            <a:pPr>
              <a:lnSpc>
                <a:spcPct val="150000"/>
              </a:lnSpc>
              <a:buClr>
                <a:schemeClr val="accent5"/>
              </a:buClr>
              <a:buSzPct val="150000"/>
              <a:buFont typeface="Wingdings" pitchFamily="2" charset="2"/>
              <a:buChar char="§"/>
            </a:pPr>
            <a:r>
              <a:rPr lang="nb-NO" sz="1800" dirty="0">
                <a:solidFill>
                  <a:schemeClr val="accent1"/>
                </a:solidFill>
              </a:rPr>
              <a:t>Første tunnelkontrakt med oppstart våren 2021</a:t>
            </a:r>
          </a:p>
          <a:p>
            <a:pPr>
              <a:lnSpc>
                <a:spcPct val="150000"/>
              </a:lnSpc>
              <a:buClr>
                <a:schemeClr val="accent5"/>
              </a:buClr>
              <a:buSzPct val="150000"/>
              <a:buFont typeface="Wingdings" pitchFamily="2" charset="2"/>
              <a:buChar char="§"/>
            </a:pPr>
            <a:r>
              <a:rPr lang="nb-NO" sz="1800" dirty="0"/>
              <a:t>1,9 km tunnel, ett tverrslag på Fornebuporten</a:t>
            </a:r>
          </a:p>
          <a:p>
            <a:pPr>
              <a:lnSpc>
                <a:spcPct val="150000"/>
              </a:lnSpc>
              <a:buClr>
                <a:schemeClr val="accent5"/>
              </a:buClr>
              <a:buSzPct val="150000"/>
              <a:buFont typeface="Wingdings" pitchFamily="2" charset="2"/>
              <a:buChar char="§"/>
            </a:pPr>
            <a:r>
              <a:rPr lang="nb-NO" sz="1800" dirty="0"/>
              <a:t>2 stasjonshaller, Fornebuporten og Flytårnet</a:t>
            </a:r>
          </a:p>
          <a:p>
            <a:pPr lvl="1">
              <a:lnSpc>
                <a:spcPct val="150000"/>
              </a:lnSpc>
              <a:buClr>
                <a:schemeClr val="accent5"/>
              </a:buClr>
              <a:buSzPct val="150000"/>
              <a:buFont typeface="Wingdings" pitchFamily="2" charset="2"/>
              <a:buChar char="§"/>
            </a:pPr>
            <a:r>
              <a:rPr lang="nb-NO" sz="1600" dirty="0"/>
              <a:t>Bygges med sjakter opp fra tunnel og med nødvendige byggegroper fra dagen</a:t>
            </a:r>
            <a:endParaRPr lang="nb-NO" sz="1500" dirty="0"/>
          </a:p>
          <a:p>
            <a:pPr>
              <a:lnSpc>
                <a:spcPct val="150000"/>
              </a:lnSpc>
              <a:buClr>
                <a:schemeClr val="accent5"/>
              </a:buClr>
              <a:buSzPct val="150000"/>
              <a:buFont typeface="Wingdings" pitchFamily="2" charset="2"/>
              <a:buChar char="§"/>
            </a:pPr>
            <a:r>
              <a:rPr lang="nb-NO" sz="1800" dirty="0"/>
              <a:t>Geologien i området er </a:t>
            </a:r>
            <a:r>
              <a:rPr lang="nb-NO" sz="1800" dirty="0" err="1"/>
              <a:t>knollekalk</a:t>
            </a:r>
            <a:r>
              <a:rPr lang="nb-NO" sz="1800" dirty="0"/>
              <a:t> og leirskifer</a:t>
            </a:r>
          </a:p>
          <a:p>
            <a:pPr>
              <a:lnSpc>
                <a:spcPct val="150000"/>
              </a:lnSpc>
              <a:buClr>
                <a:schemeClr val="accent5"/>
              </a:buClr>
              <a:buSzPct val="150000"/>
              <a:buFont typeface="Wingdings" pitchFamily="2" charset="2"/>
              <a:buChar char="§"/>
            </a:pPr>
            <a:r>
              <a:rPr lang="nb-NO" sz="1800" dirty="0"/>
              <a:t>Tunnelen skal drives med boring og sprengning og sikres med bolter og sprøytebetong</a:t>
            </a:r>
          </a:p>
          <a:p>
            <a:pPr>
              <a:lnSpc>
                <a:spcPct val="150000"/>
              </a:lnSpc>
              <a:buClr>
                <a:schemeClr val="accent5"/>
              </a:buClr>
              <a:buSzPct val="150000"/>
              <a:buFont typeface="Wingdings" pitchFamily="2" charset="2"/>
              <a:buChar char="§"/>
            </a:pPr>
            <a:endParaRPr lang="nb-NO" sz="1800" dirty="0"/>
          </a:p>
          <a:p>
            <a:pPr>
              <a:lnSpc>
                <a:spcPct val="150000"/>
              </a:lnSpc>
              <a:buClr>
                <a:schemeClr val="accent5"/>
              </a:buClr>
              <a:buSzPct val="150000"/>
              <a:buFont typeface="Wingdings" pitchFamily="2" charset="2"/>
              <a:buChar char="§"/>
            </a:pPr>
            <a:endParaRPr lang="nb-NO" sz="1800" dirty="0"/>
          </a:p>
          <a:p>
            <a:pPr>
              <a:lnSpc>
                <a:spcPct val="150000"/>
              </a:lnSpc>
              <a:buClr>
                <a:schemeClr val="accent5"/>
              </a:buClr>
              <a:buSzPct val="150000"/>
              <a:buFont typeface="Wingdings" pitchFamily="2" charset="2"/>
              <a:buChar char="§"/>
            </a:pPr>
            <a:endParaRPr lang="nb-NO" sz="1800" dirty="0">
              <a:solidFill>
                <a:schemeClr val="accent1"/>
              </a:solidFill>
            </a:endParaRPr>
          </a:p>
          <a:p>
            <a:pPr>
              <a:lnSpc>
                <a:spcPct val="150000"/>
              </a:lnSpc>
              <a:buClr>
                <a:schemeClr val="accent5"/>
              </a:buClr>
              <a:buSzPct val="150000"/>
              <a:buFont typeface="Wingdings" pitchFamily="2" charset="2"/>
              <a:buChar char="§"/>
            </a:pPr>
            <a:endParaRPr lang="nb-NO" sz="1800" dirty="0">
              <a:solidFill>
                <a:schemeClr val="accent1"/>
              </a:solidFill>
            </a:endParaRPr>
          </a:p>
          <a:p>
            <a:pPr marL="0" indent="0">
              <a:lnSpc>
                <a:spcPct val="150000"/>
              </a:lnSpc>
              <a:buClr>
                <a:schemeClr val="accent5"/>
              </a:buClr>
              <a:buSzPct val="150000"/>
              <a:buNone/>
            </a:pPr>
            <a:endParaRPr lang="nb-NO" sz="1800" dirty="0">
              <a:solidFill>
                <a:schemeClr val="accent1"/>
              </a:solidFill>
            </a:endParaRPr>
          </a:p>
          <a:p>
            <a:pPr>
              <a:lnSpc>
                <a:spcPct val="150000"/>
              </a:lnSpc>
              <a:buClr>
                <a:schemeClr val="accent5"/>
              </a:buClr>
              <a:buSzPct val="150000"/>
              <a:buFont typeface="Wingdings" pitchFamily="2" charset="2"/>
              <a:buChar char="§"/>
            </a:pPr>
            <a:endParaRPr lang="nb-NO" sz="1300" dirty="0">
              <a:solidFill>
                <a:schemeClr val="accent1"/>
              </a:solidFill>
            </a:endParaRPr>
          </a:p>
          <a:p>
            <a:pPr marL="0" indent="0">
              <a:lnSpc>
                <a:spcPct val="150000"/>
              </a:lnSpc>
              <a:buClr>
                <a:schemeClr val="accent5"/>
              </a:buClr>
              <a:buSzPct val="150000"/>
              <a:buNone/>
            </a:pPr>
            <a:endParaRPr lang="nb-NO" sz="1300" dirty="0">
              <a:solidFill>
                <a:schemeClr val="accent1"/>
              </a:solidFill>
            </a:endParaRPr>
          </a:p>
          <a:p>
            <a:pPr>
              <a:lnSpc>
                <a:spcPct val="150000"/>
              </a:lnSpc>
              <a:buClr>
                <a:schemeClr val="accent5"/>
              </a:buClr>
              <a:buSzPct val="150000"/>
              <a:buFont typeface="Wingdings" pitchFamily="2" charset="2"/>
              <a:buChar char="§"/>
            </a:pPr>
            <a:endParaRPr lang="nb-NO" sz="1300" dirty="0">
              <a:solidFill>
                <a:schemeClr val="accent1"/>
              </a:solidFill>
            </a:endParaRPr>
          </a:p>
          <a:p>
            <a:pPr>
              <a:lnSpc>
                <a:spcPct val="150000"/>
              </a:lnSpc>
              <a:buClr>
                <a:schemeClr val="accent5"/>
              </a:buClr>
              <a:buSzPct val="150000"/>
              <a:buFont typeface="Wingdings" pitchFamily="2" charset="2"/>
              <a:buChar char="§"/>
            </a:pPr>
            <a:endParaRPr lang="nb-NO" sz="1300" dirty="0">
              <a:solidFill>
                <a:schemeClr val="accent1"/>
              </a:solidFill>
            </a:endParaRPr>
          </a:p>
        </p:txBody>
      </p:sp>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p:txBody>
          <a:bodyPr/>
          <a:lstStyle/>
          <a:p>
            <a:fld id="{C20DE0DF-BE6B-D248-92A9-54242D212695}" type="datetime1">
              <a:rPr lang="nb-NO" smtClean="0">
                <a:solidFill>
                  <a:schemeClr val="accent1"/>
                </a:solidFill>
              </a:rPr>
              <a:t>08.12.2020</a:t>
            </a:fld>
            <a:endParaRPr lang="nb-NO" dirty="0">
              <a:solidFill>
                <a:schemeClr val="accent1"/>
              </a:solidFill>
            </a:endParaRPr>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p:txBody>
          <a:bodyPr/>
          <a:lstStyle/>
          <a:p>
            <a:fld id="{8ACEFDFC-287E-0A4D-81A7-6CC8C070690D}" type="slidenum">
              <a:rPr lang="nb-NO" smtClean="0">
                <a:solidFill>
                  <a:schemeClr val="accent1"/>
                </a:solidFill>
              </a:rPr>
              <a:t>24</a:t>
            </a:fld>
            <a:endParaRPr lang="nb-NO" dirty="0">
              <a:solidFill>
                <a:schemeClr val="accent1"/>
              </a:solidFill>
            </a:endParaRPr>
          </a:p>
        </p:txBody>
      </p:sp>
      <p:sp>
        <p:nvSpPr>
          <p:cNvPr id="13" name="Plassholder for innhold 6">
            <a:extLst>
              <a:ext uri="{FF2B5EF4-FFF2-40B4-BE49-F238E27FC236}">
                <a16:creationId xmlns:a16="http://schemas.microsoft.com/office/drawing/2014/main" id="{E54AFC14-8F6A-3047-82D5-49063097D43B}"/>
              </a:ext>
            </a:extLst>
          </p:cNvPr>
          <p:cNvSpPr txBox="1">
            <a:spLocks/>
          </p:cNvSpPr>
          <p:nvPr/>
        </p:nvSpPr>
        <p:spPr>
          <a:xfrm>
            <a:off x="469431" y="4148577"/>
            <a:ext cx="4921705" cy="2207773"/>
          </a:xfrm>
          <a:prstGeom prst="rect">
            <a:avLst/>
          </a:prstGeom>
        </p:spPr>
        <p:txBody>
          <a:bodyPr vert="horz" lIns="0" tIns="0" rIns="360000" bIns="0" rtlCol="0" anchor="t">
            <a:noAutofit/>
          </a:bodyPr>
          <a:lstStyle>
            <a:lvl1pPr marL="216000" indent="-216000" algn="l" defTabSz="914400" rtl="0" eaLnBrk="1" latinLnBrk="0" hangingPunct="1">
              <a:lnSpc>
                <a:spcPct val="100000"/>
              </a:lnSpc>
              <a:spcBef>
                <a:spcPts val="1200"/>
              </a:spcBef>
              <a:buSzPct val="100000"/>
              <a:buFontTx/>
              <a:buBlip>
                <a:blip r:embed="rId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nb-NO" dirty="0"/>
          </a:p>
        </p:txBody>
      </p:sp>
      <p:pic>
        <p:nvPicPr>
          <p:cNvPr id="8" name="Bilde 7" descr="Et bilde som inneholder tekst, kart&#10;&#10;Automatisk generert beskrivelse">
            <a:extLst>
              <a:ext uri="{FF2B5EF4-FFF2-40B4-BE49-F238E27FC236}">
                <a16:creationId xmlns:a16="http://schemas.microsoft.com/office/drawing/2014/main" id="{6F582373-4E7C-4426-8504-C863A984381C}"/>
              </a:ext>
            </a:extLst>
          </p:cNvPr>
          <p:cNvPicPr>
            <a:picLocks noChangeAspect="1"/>
          </p:cNvPicPr>
          <p:nvPr/>
        </p:nvPicPr>
        <p:blipFill rotWithShape="1">
          <a:blip r:embed="rId3"/>
          <a:srcRect l="17714"/>
          <a:stretch/>
        </p:blipFill>
        <p:spPr>
          <a:xfrm>
            <a:off x="7057748" y="346229"/>
            <a:ext cx="4786587" cy="6010121"/>
          </a:xfrm>
          <a:prstGeom prst="rect">
            <a:avLst/>
          </a:prstGeom>
        </p:spPr>
      </p:pic>
      <p:sp>
        <p:nvSpPr>
          <p:cNvPr id="6" name="Tittel 5">
            <a:extLst>
              <a:ext uri="{FF2B5EF4-FFF2-40B4-BE49-F238E27FC236}">
                <a16:creationId xmlns:a16="http://schemas.microsoft.com/office/drawing/2014/main" id="{7BEA1E6E-7396-D947-B7D4-3C28AC8256AC}"/>
              </a:ext>
            </a:extLst>
          </p:cNvPr>
          <p:cNvSpPr>
            <a:spLocks noGrp="1"/>
          </p:cNvSpPr>
          <p:nvPr>
            <p:ph type="title"/>
          </p:nvPr>
        </p:nvSpPr>
        <p:spPr>
          <a:xfrm>
            <a:off x="722008" y="565648"/>
            <a:ext cx="6335740" cy="1311999"/>
          </a:xfrm>
        </p:spPr>
        <p:txBody>
          <a:bodyPr>
            <a:normAutofit/>
          </a:bodyPr>
          <a:lstStyle/>
          <a:p>
            <a:r>
              <a:rPr lang="en-GB" sz="4000" dirty="0">
                <a:solidFill>
                  <a:schemeClr val="accent1"/>
                </a:solidFill>
              </a:rPr>
              <a:t>Tunnel </a:t>
            </a:r>
            <a:r>
              <a:rPr lang="en-GB" sz="4000" dirty="0" err="1">
                <a:solidFill>
                  <a:schemeClr val="accent1"/>
                </a:solidFill>
              </a:rPr>
              <a:t>og</a:t>
            </a:r>
            <a:r>
              <a:rPr lang="en-GB" sz="4000" dirty="0">
                <a:solidFill>
                  <a:schemeClr val="accent1"/>
                </a:solidFill>
              </a:rPr>
              <a:t> </a:t>
            </a:r>
            <a:r>
              <a:rPr lang="en-GB" sz="4000" dirty="0" err="1">
                <a:solidFill>
                  <a:schemeClr val="accent1"/>
                </a:solidFill>
              </a:rPr>
              <a:t>grunnarbeider</a:t>
            </a:r>
            <a:r>
              <a:rPr lang="en-GB" sz="4000" dirty="0">
                <a:solidFill>
                  <a:schemeClr val="accent1"/>
                </a:solidFill>
              </a:rPr>
              <a:t> </a:t>
            </a:r>
            <a:r>
              <a:rPr lang="en-GB" sz="4000" dirty="0" err="1">
                <a:solidFill>
                  <a:schemeClr val="accent1"/>
                </a:solidFill>
              </a:rPr>
              <a:t>Fornebu</a:t>
            </a:r>
            <a:r>
              <a:rPr lang="en-GB" sz="4000" dirty="0">
                <a:solidFill>
                  <a:schemeClr val="accent1"/>
                </a:solidFill>
              </a:rPr>
              <a:t>-Lysaker </a:t>
            </a:r>
            <a:endParaRPr lang="nb-NO" sz="4000" dirty="0">
              <a:solidFill>
                <a:schemeClr val="accent1"/>
              </a:solidFill>
            </a:endParaRPr>
          </a:p>
        </p:txBody>
      </p:sp>
    </p:spTree>
    <p:extLst>
      <p:ext uri="{BB962C8B-B14F-4D97-AF65-F5344CB8AC3E}">
        <p14:creationId xmlns:p14="http://schemas.microsoft.com/office/powerpoint/2010/main" val="975841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14BECE5-1EE6-4BD5-9BAC-7019D4C2DDAA}"/>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F267F555-2CA3-4654-B433-60CCDA8681FB}"/>
              </a:ext>
            </a:extLst>
          </p:cNvPr>
          <p:cNvSpPr>
            <a:spLocks noGrp="1"/>
          </p:cNvSpPr>
          <p:nvPr>
            <p:ph type="sldNum" sz="quarter" idx="12"/>
          </p:nvPr>
        </p:nvSpPr>
        <p:spPr/>
        <p:txBody>
          <a:bodyPr/>
          <a:lstStyle/>
          <a:p>
            <a:fld id="{8ACEFDFC-287E-0A4D-81A7-6CC8C070690D}" type="slidenum">
              <a:rPr lang="nb-NO" smtClean="0"/>
              <a:t>25</a:t>
            </a:fld>
            <a:endParaRPr lang="nb-NO"/>
          </a:p>
        </p:txBody>
      </p:sp>
      <p:pic>
        <p:nvPicPr>
          <p:cNvPr id="7" name="Bilde 6">
            <a:extLst>
              <a:ext uri="{FF2B5EF4-FFF2-40B4-BE49-F238E27FC236}">
                <a16:creationId xmlns:a16="http://schemas.microsoft.com/office/drawing/2014/main" id="{35AF8119-08FF-4042-9664-88B13D863101}"/>
              </a:ext>
            </a:extLst>
          </p:cNvPr>
          <p:cNvPicPr>
            <a:picLocks noChangeAspect="1"/>
          </p:cNvPicPr>
          <p:nvPr/>
        </p:nvPicPr>
        <p:blipFill>
          <a:blip r:embed="rId2"/>
          <a:stretch>
            <a:fillRect/>
          </a:stretch>
        </p:blipFill>
        <p:spPr>
          <a:xfrm>
            <a:off x="-1" y="0"/>
            <a:ext cx="12192000" cy="6858000"/>
          </a:xfrm>
          <a:prstGeom prst="rect">
            <a:avLst/>
          </a:prstGeom>
        </p:spPr>
      </p:pic>
      <p:sp>
        <p:nvSpPr>
          <p:cNvPr id="3" name="Rektangel 2">
            <a:extLst>
              <a:ext uri="{FF2B5EF4-FFF2-40B4-BE49-F238E27FC236}">
                <a16:creationId xmlns:a16="http://schemas.microsoft.com/office/drawing/2014/main" id="{70BD6732-C776-4BD9-91E3-AD7BE2E2E7E3}"/>
              </a:ext>
            </a:extLst>
          </p:cNvPr>
          <p:cNvSpPr/>
          <p:nvPr/>
        </p:nvSpPr>
        <p:spPr>
          <a:xfrm>
            <a:off x="1" y="8031"/>
            <a:ext cx="3675888" cy="705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88D8F5A3-99AD-4683-988B-8D09648438C4}"/>
              </a:ext>
            </a:extLst>
          </p:cNvPr>
          <p:cNvSpPr txBox="1"/>
          <p:nvPr/>
        </p:nvSpPr>
        <p:spPr>
          <a:xfrm>
            <a:off x="196595" y="160576"/>
            <a:ext cx="4091941" cy="400110"/>
          </a:xfrm>
          <a:prstGeom prst="rect">
            <a:avLst/>
          </a:prstGeom>
          <a:noFill/>
        </p:spPr>
        <p:txBody>
          <a:bodyPr wrap="square" rtlCol="0">
            <a:spAutoFit/>
          </a:bodyPr>
          <a:lstStyle/>
          <a:p>
            <a:r>
              <a:rPr lang="nb-NO" sz="2000" dirty="0">
                <a:solidFill>
                  <a:srgbClr val="FF0000"/>
                </a:solidFill>
              </a:rPr>
              <a:t>Anleggsområder i rødt</a:t>
            </a:r>
          </a:p>
        </p:txBody>
      </p:sp>
    </p:spTree>
    <p:extLst>
      <p:ext uri="{BB962C8B-B14F-4D97-AF65-F5344CB8AC3E}">
        <p14:creationId xmlns:p14="http://schemas.microsoft.com/office/powerpoint/2010/main" val="1081317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Tittel 43">
            <a:extLst>
              <a:ext uri="{FF2B5EF4-FFF2-40B4-BE49-F238E27FC236}">
                <a16:creationId xmlns:a16="http://schemas.microsoft.com/office/drawing/2014/main" id="{93F794C2-24DC-49A2-9F46-6CD0E4E744CA}"/>
              </a:ext>
            </a:extLst>
          </p:cNvPr>
          <p:cNvSpPr>
            <a:spLocks noGrp="1"/>
          </p:cNvSpPr>
          <p:nvPr>
            <p:ph type="title"/>
          </p:nvPr>
        </p:nvSpPr>
        <p:spPr/>
        <p:txBody>
          <a:bodyPr/>
          <a:lstStyle/>
          <a:p>
            <a:r>
              <a:rPr lang="nb-NO" dirty="0"/>
              <a:t>Anleggssikring og transport</a:t>
            </a:r>
            <a:br>
              <a:rPr lang="nb-NO" dirty="0"/>
            </a:br>
            <a:endParaRPr lang="nb-NO" dirty="0"/>
          </a:p>
        </p:txBody>
      </p:sp>
      <p:pic>
        <p:nvPicPr>
          <p:cNvPr id="7" name="Plassholder for innhold 6" descr="Riggområde fase 2.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2345" t="2347" r="1909" b="24991"/>
          <a:stretch/>
        </p:blipFill>
        <p:spPr>
          <a:xfrm>
            <a:off x="695326" y="1512344"/>
            <a:ext cx="7786235" cy="4260352"/>
          </a:xfrm>
        </p:spPr>
      </p:pic>
      <p:sp>
        <p:nvSpPr>
          <p:cNvPr id="4" name="Plassholder for dato 3"/>
          <p:cNvSpPr>
            <a:spLocks noGrp="1"/>
          </p:cNvSpPr>
          <p:nvPr>
            <p:ph type="dt" sz="half" idx="10"/>
          </p:nvPr>
        </p:nvSpPr>
        <p:spPr/>
        <p:txBody>
          <a:bodyPr/>
          <a:lstStyle/>
          <a:p>
            <a:fld id="{A2434FEE-7D88-AA46-8139-80D9197567F4}"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26</a:t>
            </a:fld>
            <a:endParaRPr lang="nb-NO"/>
          </a:p>
        </p:txBody>
      </p:sp>
      <p:sp>
        <p:nvSpPr>
          <p:cNvPr id="8" name="Rektangel 7"/>
          <p:cNvSpPr/>
          <p:nvPr/>
        </p:nvSpPr>
        <p:spPr>
          <a:xfrm>
            <a:off x="7203359" y="4028022"/>
            <a:ext cx="2189924" cy="276999"/>
          </a:xfrm>
          <a:prstGeom prst="rect">
            <a:avLst/>
          </a:prstGeom>
        </p:spPr>
        <p:txBody>
          <a:bodyPr wrap="square">
            <a:spAutoFit/>
          </a:bodyPr>
          <a:lstStyle/>
          <a:p>
            <a:r>
              <a:rPr lang="nb-NO" sz="1200" dirty="0">
                <a:solidFill>
                  <a:srgbClr val="FF0000"/>
                </a:solidFill>
              </a:rPr>
              <a:t>Hovedadkomst</a:t>
            </a:r>
          </a:p>
        </p:txBody>
      </p:sp>
      <p:sp>
        <p:nvSpPr>
          <p:cNvPr id="9" name="Pil høyre 8"/>
          <p:cNvSpPr/>
          <p:nvPr/>
        </p:nvSpPr>
        <p:spPr>
          <a:xfrm rot="10647693">
            <a:off x="7108591" y="3917385"/>
            <a:ext cx="389488" cy="2003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0000"/>
              </a:solidFill>
            </a:endParaRPr>
          </a:p>
        </p:txBody>
      </p:sp>
      <p:sp>
        <p:nvSpPr>
          <p:cNvPr id="10" name="Pil høyre 9"/>
          <p:cNvSpPr/>
          <p:nvPr/>
        </p:nvSpPr>
        <p:spPr>
          <a:xfrm>
            <a:off x="6616723" y="3944174"/>
            <a:ext cx="403366" cy="21597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860342" y="4739584"/>
            <a:ext cx="798512"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Rett linje 13"/>
          <p:cNvCxnSpPr>
            <a:cxnSpLocks/>
          </p:cNvCxnSpPr>
          <p:nvPr/>
        </p:nvCxnSpPr>
        <p:spPr>
          <a:xfrm flipV="1">
            <a:off x="2053985" y="2023613"/>
            <a:ext cx="4508528" cy="19083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Rett linje 15"/>
          <p:cNvCxnSpPr>
            <a:cxnSpLocks/>
          </p:cNvCxnSpPr>
          <p:nvPr/>
        </p:nvCxnSpPr>
        <p:spPr>
          <a:xfrm>
            <a:off x="6558488" y="2035538"/>
            <a:ext cx="401590" cy="24048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Rett linje 19"/>
          <p:cNvCxnSpPr/>
          <p:nvPr/>
        </p:nvCxnSpPr>
        <p:spPr>
          <a:xfrm>
            <a:off x="6960078" y="2276027"/>
            <a:ext cx="159026" cy="252355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Rett linje 22"/>
          <p:cNvCxnSpPr/>
          <p:nvPr/>
        </p:nvCxnSpPr>
        <p:spPr>
          <a:xfrm flipH="1">
            <a:off x="6960078" y="4799582"/>
            <a:ext cx="159027" cy="18784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Rett linje 26"/>
          <p:cNvCxnSpPr>
            <a:cxnSpLocks/>
          </p:cNvCxnSpPr>
          <p:nvPr/>
        </p:nvCxnSpPr>
        <p:spPr>
          <a:xfrm flipH="1">
            <a:off x="6372822" y="4987422"/>
            <a:ext cx="625564" cy="19878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Rett linje 30"/>
          <p:cNvCxnSpPr>
            <a:cxnSpLocks/>
          </p:cNvCxnSpPr>
          <p:nvPr/>
        </p:nvCxnSpPr>
        <p:spPr>
          <a:xfrm>
            <a:off x="4980170" y="3976945"/>
            <a:ext cx="24143" cy="92961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Rett linje 33"/>
          <p:cNvCxnSpPr>
            <a:cxnSpLocks/>
          </p:cNvCxnSpPr>
          <p:nvPr/>
        </p:nvCxnSpPr>
        <p:spPr>
          <a:xfrm flipH="1">
            <a:off x="4166080" y="4912786"/>
            <a:ext cx="837977" cy="1555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Rett linje 36"/>
          <p:cNvCxnSpPr>
            <a:cxnSpLocks/>
          </p:cNvCxnSpPr>
          <p:nvPr/>
        </p:nvCxnSpPr>
        <p:spPr>
          <a:xfrm>
            <a:off x="4185074" y="4893502"/>
            <a:ext cx="7950" cy="29270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Rett linje 39"/>
          <p:cNvCxnSpPr/>
          <p:nvPr/>
        </p:nvCxnSpPr>
        <p:spPr>
          <a:xfrm flipH="1" flipV="1">
            <a:off x="3588725" y="5106418"/>
            <a:ext cx="604299" cy="634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Rett linje 42"/>
          <p:cNvCxnSpPr/>
          <p:nvPr/>
        </p:nvCxnSpPr>
        <p:spPr>
          <a:xfrm flipV="1">
            <a:off x="3588725" y="4647400"/>
            <a:ext cx="0" cy="47534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Rett linje 45"/>
          <p:cNvCxnSpPr/>
          <p:nvPr/>
        </p:nvCxnSpPr>
        <p:spPr>
          <a:xfrm flipH="1">
            <a:off x="3358137" y="4647400"/>
            <a:ext cx="23058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Rett linje 48"/>
          <p:cNvCxnSpPr/>
          <p:nvPr/>
        </p:nvCxnSpPr>
        <p:spPr>
          <a:xfrm flipH="1">
            <a:off x="3024183" y="4647400"/>
            <a:ext cx="333954" cy="3400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Rett linje 53"/>
          <p:cNvCxnSpPr>
            <a:cxnSpLocks/>
          </p:cNvCxnSpPr>
          <p:nvPr/>
        </p:nvCxnSpPr>
        <p:spPr>
          <a:xfrm>
            <a:off x="2053985" y="2212611"/>
            <a:ext cx="71700" cy="142025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Rett linje 56"/>
          <p:cNvCxnSpPr/>
          <p:nvPr/>
        </p:nvCxnSpPr>
        <p:spPr>
          <a:xfrm flipH="1">
            <a:off x="1942805" y="3632861"/>
            <a:ext cx="190833" cy="17776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Rett linje 60"/>
          <p:cNvCxnSpPr/>
          <p:nvPr/>
        </p:nvCxnSpPr>
        <p:spPr>
          <a:xfrm>
            <a:off x="1942805" y="3810629"/>
            <a:ext cx="0" cy="54864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Rett linje 65"/>
          <p:cNvCxnSpPr/>
          <p:nvPr/>
        </p:nvCxnSpPr>
        <p:spPr>
          <a:xfrm>
            <a:off x="1942805" y="4359269"/>
            <a:ext cx="95416" cy="28813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Rett linje 68"/>
          <p:cNvCxnSpPr/>
          <p:nvPr/>
        </p:nvCxnSpPr>
        <p:spPr>
          <a:xfrm>
            <a:off x="2038221" y="4647400"/>
            <a:ext cx="174929" cy="24610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Rett linje 71"/>
          <p:cNvCxnSpPr/>
          <p:nvPr/>
        </p:nvCxnSpPr>
        <p:spPr>
          <a:xfrm>
            <a:off x="2213150" y="4893502"/>
            <a:ext cx="151074" cy="93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Rett linje 73"/>
          <p:cNvCxnSpPr/>
          <p:nvPr/>
        </p:nvCxnSpPr>
        <p:spPr>
          <a:xfrm>
            <a:off x="2213150" y="4893502"/>
            <a:ext cx="457200" cy="19331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Rett linje 76"/>
          <p:cNvCxnSpPr/>
          <p:nvPr/>
        </p:nvCxnSpPr>
        <p:spPr>
          <a:xfrm flipV="1">
            <a:off x="2670350" y="4987422"/>
            <a:ext cx="353833" cy="9939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79" name="TekstSylinder 78"/>
          <p:cNvSpPr txBox="1"/>
          <p:nvPr/>
        </p:nvSpPr>
        <p:spPr>
          <a:xfrm>
            <a:off x="3473431" y="1727387"/>
            <a:ext cx="184731" cy="369332"/>
          </a:xfrm>
          <a:prstGeom prst="rect">
            <a:avLst/>
          </a:prstGeom>
          <a:noFill/>
        </p:spPr>
        <p:txBody>
          <a:bodyPr wrap="none" rtlCol="0">
            <a:spAutoFit/>
          </a:bodyPr>
          <a:lstStyle/>
          <a:p>
            <a:pPr algn="l"/>
            <a:endParaRPr lang="nb-NO" dirty="0"/>
          </a:p>
        </p:txBody>
      </p:sp>
      <p:sp>
        <p:nvSpPr>
          <p:cNvPr id="80" name="TekstSylinder 79"/>
          <p:cNvSpPr txBox="1"/>
          <p:nvPr/>
        </p:nvSpPr>
        <p:spPr>
          <a:xfrm>
            <a:off x="2038221" y="1486572"/>
            <a:ext cx="2965836" cy="646331"/>
          </a:xfrm>
          <a:prstGeom prst="rect">
            <a:avLst/>
          </a:prstGeom>
          <a:solidFill>
            <a:schemeClr val="bg1">
              <a:alpha val="0"/>
            </a:schemeClr>
          </a:solidFill>
          <a:ln>
            <a:noFill/>
          </a:ln>
        </p:spPr>
        <p:txBody>
          <a:bodyPr wrap="square" rtlCol="0">
            <a:spAutoFit/>
          </a:bodyPr>
          <a:lstStyle/>
          <a:p>
            <a:r>
              <a:rPr lang="nb-NO" dirty="0">
                <a:solidFill>
                  <a:srgbClr val="00B050"/>
                </a:solidFill>
              </a:rPr>
              <a:t>Flettverksgjerde industri, 2meter høyt</a:t>
            </a:r>
          </a:p>
        </p:txBody>
      </p:sp>
      <p:cxnSp>
        <p:nvCxnSpPr>
          <p:cNvPr id="82" name="Rett linje 81"/>
          <p:cNvCxnSpPr/>
          <p:nvPr/>
        </p:nvCxnSpPr>
        <p:spPr>
          <a:xfrm flipH="1">
            <a:off x="5763358" y="2023612"/>
            <a:ext cx="795130" cy="2385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8" name="Rett linje 87"/>
          <p:cNvCxnSpPr/>
          <p:nvPr/>
        </p:nvCxnSpPr>
        <p:spPr>
          <a:xfrm>
            <a:off x="6960078" y="2276027"/>
            <a:ext cx="39756" cy="58044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1" name="TekstSylinder 90"/>
          <p:cNvSpPr txBox="1"/>
          <p:nvPr/>
        </p:nvSpPr>
        <p:spPr>
          <a:xfrm>
            <a:off x="5448273" y="1462718"/>
            <a:ext cx="2505717" cy="646331"/>
          </a:xfrm>
          <a:prstGeom prst="rect">
            <a:avLst/>
          </a:prstGeom>
          <a:solidFill>
            <a:schemeClr val="bg1">
              <a:alpha val="0"/>
            </a:schemeClr>
          </a:solidFill>
          <a:ln>
            <a:noFill/>
          </a:ln>
        </p:spPr>
        <p:txBody>
          <a:bodyPr wrap="square" rtlCol="0">
            <a:spAutoFit/>
          </a:bodyPr>
          <a:lstStyle/>
          <a:p>
            <a:pPr algn="l"/>
            <a:r>
              <a:rPr lang="nb-NO" dirty="0">
                <a:solidFill>
                  <a:srgbClr val="FFC000"/>
                </a:solidFill>
              </a:rPr>
              <a:t>Tung sikring, 3 meter høyt tett gjerde</a:t>
            </a:r>
          </a:p>
        </p:txBody>
      </p:sp>
      <p:cxnSp>
        <p:nvCxnSpPr>
          <p:cNvPr id="63" name="Rett linje 62">
            <a:extLst>
              <a:ext uri="{FF2B5EF4-FFF2-40B4-BE49-F238E27FC236}">
                <a16:creationId xmlns:a16="http://schemas.microsoft.com/office/drawing/2014/main" id="{BA828605-590F-47DF-939C-9CCF1E5661E4}"/>
              </a:ext>
            </a:extLst>
          </p:cNvPr>
          <p:cNvCxnSpPr>
            <a:cxnSpLocks/>
          </p:cNvCxnSpPr>
          <p:nvPr/>
        </p:nvCxnSpPr>
        <p:spPr>
          <a:xfrm flipH="1">
            <a:off x="4992241" y="3833821"/>
            <a:ext cx="775142" cy="17720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E53534B4-D549-407F-8096-EF7591B284A5}"/>
              </a:ext>
            </a:extLst>
          </p:cNvPr>
          <p:cNvCxnSpPr>
            <a:cxnSpLocks/>
          </p:cNvCxnSpPr>
          <p:nvPr/>
        </p:nvCxnSpPr>
        <p:spPr>
          <a:xfrm flipH="1" flipV="1">
            <a:off x="5697209" y="3849862"/>
            <a:ext cx="456537" cy="48907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Rett linje 66">
            <a:extLst>
              <a:ext uri="{FF2B5EF4-FFF2-40B4-BE49-F238E27FC236}">
                <a16:creationId xmlns:a16="http://schemas.microsoft.com/office/drawing/2014/main" id="{1C4F549E-CF36-4145-AB91-D6AF520AE7B2}"/>
              </a:ext>
            </a:extLst>
          </p:cNvPr>
          <p:cNvCxnSpPr>
            <a:cxnSpLocks/>
          </p:cNvCxnSpPr>
          <p:nvPr/>
        </p:nvCxnSpPr>
        <p:spPr>
          <a:xfrm flipV="1">
            <a:off x="6089095" y="4361057"/>
            <a:ext cx="54201" cy="86469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Rektangel 11"/>
          <p:cNvSpPr/>
          <p:nvPr/>
        </p:nvSpPr>
        <p:spPr>
          <a:xfrm>
            <a:off x="6268321" y="4867238"/>
            <a:ext cx="1528129" cy="276999"/>
          </a:xfrm>
          <a:prstGeom prst="rect">
            <a:avLst/>
          </a:prstGeom>
        </p:spPr>
        <p:txBody>
          <a:bodyPr wrap="square">
            <a:spAutoFit/>
          </a:bodyPr>
          <a:lstStyle/>
          <a:p>
            <a:r>
              <a:rPr lang="nb-NO" sz="1200" dirty="0">
                <a:solidFill>
                  <a:srgbClr val="FF0000"/>
                </a:solidFill>
              </a:rPr>
              <a:t>Hovedadkomst</a:t>
            </a:r>
          </a:p>
        </p:txBody>
      </p:sp>
      <p:sp>
        <p:nvSpPr>
          <p:cNvPr id="13" name="TekstSylinder 12">
            <a:extLst>
              <a:ext uri="{FF2B5EF4-FFF2-40B4-BE49-F238E27FC236}">
                <a16:creationId xmlns:a16="http://schemas.microsoft.com/office/drawing/2014/main" id="{8391267D-0D5F-419C-9BE9-FD5AA38F50A0}"/>
              </a:ext>
            </a:extLst>
          </p:cNvPr>
          <p:cNvSpPr txBox="1"/>
          <p:nvPr/>
        </p:nvSpPr>
        <p:spPr>
          <a:xfrm>
            <a:off x="8839200" y="1512344"/>
            <a:ext cx="2843388" cy="1754326"/>
          </a:xfrm>
          <a:prstGeom prst="rect">
            <a:avLst/>
          </a:prstGeom>
          <a:noFill/>
        </p:spPr>
        <p:txBody>
          <a:bodyPr wrap="square" rtlCol="0">
            <a:spAutoFit/>
          </a:bodyPr>
          <a:lstStyle/>
          <a:p>
            <a:pPr marL="285750" indent="-285750" algn="l">
              <a:buClr>
                <a:schemeClr val="accent5"/>
              </a:buClr>
              <a:buFont typeface="Wingdings" panose="05000000000000000000" pitchFamily="2" charset="2"/>
              <a:buChar char="§"/>
            </a:pPr>
            <a:r>
              <a:rPr lang="nb-NO" dirty="0"/>
              <a:t>To hovedadkomster</a:t>
            </a:r>
          </a:p>
          <a:p>
            <a:pPr marL="285750" indent="-285750" algn="l">
              <a:buClr>
                <a:schemeClr val="accent5"/>
              </a:buClr>
              <a:buFont typeface="Wingdings" panose="05000000000000000000" pitchFamily="2" charset="2"/>
              <a:buChar char="§"/>
            </a:pPr>
            <a:endParaRPr lang="nb-NO" dirty="0"/>
          </a:p>
          <a:p>
            <a:pPr marL="285750" indent="-285750" algn="l">
              <a:buClr>
                <a:schemeClr val="accent5"/>
              </a:buClr>
              <a:buFont typeface="Wingdings" panose="05000000000000000000" pitchFamily="2" charset="2"/>
              <a:buChar char="§"/>
            </a:pPr>
            <a:r>
              <a:rPr lang="nb-NO" dirty="0"/>
              <a:t>I tillegg vil det være inn- og utkjøring på flere steder langs hele området</a:t>
            </a:r>
          </a:p>
        </p:txBody>
      </p:sp>
    </p:spTree>
    <p:extLst>
      <p:ext uri="{BB962C8B-B14F-4D97-AF65-F5344CB8AC3E}">
        <p14:creationId xmlns:p14="http://schemas.microsoft.com/office/powerpoint/2010/main" val="397509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BEA1E6E-7396-D947-B7D4-3C28AC8256AC}"/>
              </a:ext>
            </a:extLst>
          </p:cNvPr>
          <p:cNvSpPr>
            <a:spLocks noGrp="1"/>
          </p:cNvSpPr>
          <p:nvPr>
            <p:ph type="title"/>
          </p:nvPr>
        </p:nvSpPr>
        <p:spPr>
          <a:xfrm>
            <a:off x="695325" y="720001"/>
            <a:ext cx="10801349" cy="1311999"/>
          </a:xfrm>
        </p:spPr>
        <p:txBody>
          <a:bodyPr anchor="t">
            <a:normAutofit/>
          </a:bodyPr>
          <a:lstStyle/>
          <a:p>
            <a:r>
              <a:rPr lang="nb-NO" dirty="0"/>
              <a:t>Forberedende arbeider tverrslag Fornebuporten</a:t>
            </a:r>
          </a:p>
        </p:txBody>
      </p:sp>
      <p:pic>
        <p:nvPicPr>
          <p:cNvPr id="13" name="Bilde 12">
            <a:extLst>
              <a:ext uri="{FF2B5EF4-FFF2-40B4-BE49-F238E27FC236}">
                <a16:creationId xmlns:a16="http://schemas.microsoft.com/office/drawing/2014/main" id="{234835B0-A0AD-49B8-A048-444FBCEB216E}"/>
              </a:ext>
            </a:extLst>
          </p:cNvPr>
          <p:cNvPicPr>
            <a:picLocks noChangeAspect="1"/>
          </p:cNvPicPr>
          <p:nvPr/>
        </p:nvPicPr>
        <p:blipFill rotWithShape="1">
          <a:blip r:embed="rId2"/>
          <a:srcRect b="27116"/>
          <a:stretch/>
        </p:blipFill>
        <p:spPr>
          <a:xfrm>
            <a:off x="695325" y="2032000"/>
            <a:ext cx="5181600" cy="4060826"/>
          </a:xfrm>
          <a:prstGeom prst="rect">
            <a:avLst/>
          </a:prstGeom>
          <a:noFill/>
        </p:spPr>
      </p:pic>
      <p:pic>
        <p:nvPicPr>
          <p:cNvPr id="10" name="Bilde 9">
            <a:extLst>
              <a:ext uri="{FF2B5EF4-FFF2-40B4-BE49-F238E27FC236}">
                <a16:creationId xmlns:a16="http://schemas.microsoft.com/office/drawing/2014/main" id="{9BFDE9BC-8BD8-43AE-8445-7D848FD9E1F2}"/>
              </a:ext>
            </a:extLst>
          </p:cNvPr>
          <p:cNvPicPr/>
          <p:nvPr/>
        </p:nvPicPr>
        <p:blipFill rotWithShape="1">
          <a:blip r:embed="rId3"/>
          <a:srcRect l="1343" r="10612" b="-1"/>
          <a:stretch/>
        </p:blipFill>
        <p:spPr>
          <a:xfrm>
            <a:off x="6315074" y="2032000"/>
            <a:ext cx="5181600" cy="4060826"/>
          </a:xfrm>
          <a:prstGeom prst="rect">
            <a:avLst/>
          </a:prstGeom>
          <a:noFill/>
        </p:spPr>
      </p:pic>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a:xfrm>
            <a:off x="10156825" y="6292352"/>
            <a:ext cx="1339850" cy="365125"/>
          </a:xfrm>
        </p:spPr>
        <p:txBody>
          <a:bodyPr anchor="ctr">
            <a:normAutofit/>
          </a:bodyPr>
          <a:lstStyle/>
          <a:p>
            <a:pPr>
              <a:spcAft>
                <a:spcPts val="600"/>
              </a:spcAft>
            </a:pPr>
            <a:fld id="{C20DE0DF-BE6B-D248-92A9-54242D212695}" type="datetime1">
              <a:rPr lang="nb-NO" smtClean="0"/>
              <a:pPr>
                <a:spcAft>
                  <a:spcPts val="600"/>
                </a:spcAft>
              </a:pPr>
              <a:t>08.12.2020</a:t>
            </a:fld>
            <a:endParaRPr lang="nb-NO"/>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27</a:t>
            </a:fld>
            <a:endParaRPr lang="nb-NO"/>
          </a:p>
        </p:txBody>
      </p:sp>
      <p:sp>
        <p:nvSpPr>
          <p:cNvPr id="9" name="Plassholder for innhold 7">
            <a:extLst>
              <a:ext uri="{FF2B5EF4-FFF2-40B4-BE49-F238E27FC236}">
                <a16:creationId xmlns:a16="http://schemas.microsoft.com/office/drawing/2014/main" id="{D0C7B600-FD27-42D5-9A7B-EEADED145125}"/>
              </a:ext>
            </a:extLst>
          </p:cNvPr>
          <p:cNvSpPr txBox="1">
            <a:spLocks/>
          </p:cNvSpPr>
          <p:nvPr/>
        </p:nvSpPr>
        <p:spPr>
          <a:xfrm>
            <a:off x="695325" y="2169271"/>
            <a:ext cx="5400675" cy="3924272"/>
          </a:xfrm>
          <a:prstGeom prst="rect">
            <a:avLst/>
          </a:prstGeom>
        </p:spPr>
        <p:txBody>
          <a:bodyPr vert="horz" lIns="0" tIns="0" rIns="360000" bIns="0" rtlCol="0" anchor="t">
            <a:noAutofit/>
          </a:bodyPr>
          <a:lstStyle>
            <a:lvl1pPr marL="216000" indent="-216000" algn="l" defTabSz="914400" rtl="0" eaLnBrk="1" latinLnBrk="0" hangingPunct="1">
              <a:lnSpc>
                <a:spcPct val="100000"/>
              </a:lnSpc>
              <a:spcBef>
                <a:spcPts val="1200"/>
              </a:spcBef>
              <a:buSzPct val="100000"/>
              <a:buFontTx/>
              <a:buBlip>
                <a:blip r:embed="rId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nb-NO" dirty="0"/>
          </a:p>
        </p:txBody>
      </p:sp>
    </p:spTree>
    <p:extLst>
      <p:ext uri="{BB962C8B-B14F-4D97-AF65-F5344CB8AC3E}">
        <p14:creationId xmlns:p14="http://schemas.microsoft.com/office/powerpoint/2010/main" val="585513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FB4838-FEA1-4CB1-BC86-891D57137604}"/>
              </a:ext>
            </a:extLst>
          </p:cNvPr>
          <p:cNvSpPr>
            <a:spLocks noGrp="1"/>
          </p:cNvSpPr>
          <p:nvPr>
            <p:ph type="title"/>
          </p:nvPr>
        </p:nvSpPr>
        <p:spPr/>
        <p:txBody>
          <a:bodyPr/>
          <a:lstStyle/>
          <a:p>
            <a:r>
              <a:rPr lang="nb-NO" dirty="0"/>
              <a:t>Hva skjer ved Fornebuporten</a:t>
            </a:r>
          </a:p>
        </p:txBody>
      </p:sp>
      <p:sp>
        <p:nvSpPr>
          <p:cNvPr id="4" name="Plassholder for dato 3">
            <a:extLst>
              <a:ext uri="{FF2B5EF4-FFF2-40B4-BE49-F238E27FC236}">
                <a16:creationId xmlns:a16="http://schemas.microsoft.com/office/drawing/2014/main" id="{837633AB-C63A-429A-B219-0C91B8C5911F}"/>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ED89A44A-0FA3-449E-B497-D43F38259B6D}"/>
              </a:ext>
            </a:extLst>
          </p:cNvPr>
          <p:cNvSpPr>
            <a:spLocks noGrp="1"/>
          </p:cNvSpPr>
          <p:nvPr>
            <p:ph type="sldNum" sz="quarter" idx="12"/>
          </p:nvPr>
        </p:nvSpPr>
        <p:spPr/>
        <p:txBody>
          <a:bodyPr/>
          <a:lstStyle/>
          <a:p>
            <a:fld id="{8ACEFDFC-287E-0A4D-81A7-6CC8C070690D}" type="slidenum">
              <a:rPr lang="nb-NO" smtClean="0"/>
              <a:t>28</a:t>
            </a:fld>
            <a:endParaRPr lang="nb-NO"/>
          </a:p>
        </p:txBody>
      </p:sp>
      <p:pic>
        <p:nvPicPr>
          <p:cNvPr id="8" name="Plassholder for innhold 3">
            <a:extLst>
              <a:ext uri="{FF2B5EF4-FFF2-40B4-BE49-F238E27FC236}">
                <a16:creationId xmlns:a16="http://schemas.microsoft.com/office/drawing/2014/main" id="{B0AA39C0-6240-4264-ABBA-4E88AF22A2FB}"/>
              </a:ext>
            </a:extLst>
          </p:cNvPr>
          <p:cNvPicPr>
            <a:picLocks noGrp="1" noChangeAspect="1"/>
          </p:cNvPicPr>
          <p:nvPr>
            <p:ph idx="1"/>
          </p:nvPr>
        </p:nvPicPr>
        <p:blipFill>
          <a:blip r:embed="rId2"/>
          <a:stretch>
            <a:fillRect/>
          </a:stretch>
        </p:blipFill>
        <p:spPr>
          <a:xfrm>
            <a:off x="695326" y="1376000"/>
            <a:ext cx="8427528" cy="4632491"/>
          </a:xfrm>
          <a:prstGeom prst="rect">
            <a:avLst/>
          </a:prstGeom>
        </p:spPr>
      </p:pic>
    </p:spTree>
    <p:extLst>
      <p:ext uri="{BB962C8B-B14F-4D97-AF65-F5344CB8AC3E}">
        <p14:creationId xmlns:p14="http://schemas.microsoft.com/office/powerpoint/2010/main" val="673434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5" name="Plassholder for inn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9462" y="2032000"/>
            <a:ext cx="5232400" cy="3924300"/>
          </a:xfrm>
        </p:spPr>
      </p:pic>
      <p:pic>
        <p:nvPicPr>
          <p:cNvPr id="6" name="Plassholder for bilde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93" r="16693"/>
          <a:stretch>
            <a:fillRect/>
          </a:stretch>
        </p:blipFill>
        <p:spPr>
          <a:xfrm>
            <a:off x="7663541" y="101692"/>
            <a:ext cx="4458790" cy="5020092"/>
          </a:xfrm>
        </p:spPr>
      </p:pic>
      <p:pic>
        <p:nvPicPr>
          <p:cNvPr id="7" name="Bil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97581" y="3153302"/>
            <a:ext cx="3931920" cy="2948940"/>
          </a:xfrm>
          <a:prstGeom prst="rect">
            <a:avLst/>
          </a:prstGeom>
        </p:spPr>
      </p:pic>
    </p:spTree>
    <p:extLst>
      <p:ext uri="{BB962C8B-B14F-4D97-AF65-F5344CB8AC3E}">
        <p14:creationId xmlns:p14="http://schemas.microsoft.com/office/powerpoint/2010/main" val="487111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Deltagere: </a:t>
            </a:r>
          </a:p>
        </p:txBody>
      </p:sp>
      <p:sp>
        <p:nvSpPr>
          <p:cNvPr id="3" name="Plassholder for tekst 2"/>
          <p:cNvSpPr>
            <a:spLocks noGrp="1"/>
          </p:cNvSpPr>
          <p:nvPr>
            <p:ph type="body" idx="1"/>
          </p:nvPr>
        </p:nvSpPr>
        <p:spPr/>
        <p:txBody>
          <a:bodyPr/>
          <a:lstStyle/>
          <a:p>
            <a:pPr marL="285750" indent="-285750">
              <a:buFont typeface="Arial" panose="020B0604020202020204" pitchFamily="34" charset="0"/>
              <a:buChar char="•"/>
            </a:pPr>
            <a:r>
              <a:rPr lang="nb-NO" dirty="0"/>
              <a:t>Line Johanne S. Pedersen  - prosjektleder Fornebu sør</a:t>
            </a:r>
          </a:p>
          <a:p>
            <a:pPr marL="285750" indent="-285750">
              <a:buFont typeface="Arial" panose="020B0604020202020204" pitchFamily="34" charset="0"/>
              <a:buChar char="•"/>
            </a:pPr>
            <a:r>
              <a:rPr lang="nb-NO" dirty="0"/>
              <a:t>Einar Skarveland -  byggeleder Fornebu sør</a:t>
            </a:r>
          </a:p>
          <a:p>
            <a:pPr marL="285750" indent="-285750">
              <a:buFont typeface="Arial" panose="020B0604020202020204" pitchFamily="34" charset="0"/>
              <a:buChar char="•"/>
            </a:pPr>
            <a:r>
              <a:rPr lang="nb-NO" dirty="0"/>
              <a:t>Ruth G. Haug - prosjektleder tunnel</a:t>
            </a:r>
          </a:p>
          <a:p>
            <a:pPr marL="285750" indent="-285750">
              <a:buFont typeface="Arial" panose="020B0604020202020204" pitchFamily="34" charset="0"/>
              <a:buChar char="•"/>
            </a:pPr>
            <a:r>
              <a:rPr lang="nb-NO" dirty="0"/>
              <a:t>Hilde E. Håve - kommunikasjonsrådgiver og nabokontakt</a:t>
            </a:r>
          </a:p>
        </p:txBody>
      </p:sp>
      <p:sp>
        <p:nvSpPr>
          <p:cNvPr id="4" name="Plassholder for dato 3"/>
          <p:cNvSpPr>
            <a:spLocks noGrp="1"/>
          </p:cNvSpPr>
          <p:nvPr>
            <p:ph type="dt" sz="half" idx="10"/>
          </p:nvPr>
        </p:nvSpPr>
        <p:spPr/>
        <p:txBody>
          <a:bodyPr/>
          <a:lstStyle/>
          <a:p>
            <a:fld id="{98A61E71-7A1D-A54A-9414-5611E8B1051A}"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09C020DA-48BB-BA49-A10E-0DA718F220D6}" type="slidenum">
              <a:rPr lang="nb-NO" smtClean="0"/>
              <a:pPr/>
              <a:t>3</a:t>
            </a:fld>
            <a:endParaRPr lang="nb-NO"/>
          </a:p>
        </p:txBody>
      </p:sp>
    </p:spTree>
    <p:extLst>
      <p:ext uri="{BB962C8B-B14F-4D97-AF65-F5344CB8AC3E}">
        <p14:creationId xmlns:p14="http://schemas.microsoft.com/office/powerpoint/2010/main" val="271572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447B155-6045-426A-9377-D7FA919D1C0E}"/>
              </a:ext>
            </a:extLst>
          </p:cNvPr>
          <p:cNvPicPr>
            <a:picLocks noChangeAspect="1"/>
          </p:cNvPicPr>
          <p:nvPr/>
        </p:nvPicPr>
        <p:blipFill>
          <a:blip r:embed="rId2"/>
          <a:stretch>
            <a:fillRect/>
          </a:stretch>
        </p:blipFill>
        <p:spPr>
          <a:xfrm>
            <a:off x="68238" y="95821"/>
            <a:ext cx="11921319" cy="6612044"/>
          </a:xfrm>
          <a:prstGeom prst="rect">
            <a:avLst/>
          </a:prstGeom>
        </p:spPr>
      </p:pic>
    </p:spTree>
    <p:extLst>
      <p:ext uri="{BB962C8B-B14F-4D97-AF65-F5344CB8AC3E}">
        <p14:creationId xmlns:p14="http://schemas.microsoft.com/office/powerpoint/2010/main" val="3126724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CB0EE70-D0CA-47C5-8878-4EE099FD5DE7}"/>
              </a:ext>
            </a:extLst>
          </p:cNvPr>
          <p:cNvPicPr>
            <a:picLocks noChangeAspect="1"/>
          </p:cNvPicPr>
          <p:nvPr/>
        </p:nvPicPr>
        <p:blipFill>
          <a:blip r:embed="rId2"/>
          <a:stretch>
            <a:fillRect/>
          </a:stretch>
        </p:blipFill>
        <p:spPr>
          <a:xfrm>
            <a:off x="627797" y="96668"/>
            <a:ext cx="10643660" cy="6542968"/>
          </a:xfrm>
          <a:prstGeom prst="rect">
            <a:avLst/>
          </a:prstGeom>
        </p:spPr>
      </p:pic>
    </p:spTree>
    <p:extLst>
      <p:ext uri="{BB962C8B-B14F-4D97-AF65-F5344CB8AC3E}">
        <p14:creationId xmlns:p14="http://schemas.microsoft.com/office/powerpoint/2010/main" val="1532405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366ED8-5014-4F5E-903B-D0EB910C72A5}"/>
              </a:ext>
            </a:extLst>
          </p:cNvPr>
          <p:cNvSpPr>
            <a:spLocks noGrp="1"/>
          </p:cNvSpPr>
          <p:nvPr>
            <p:ph type="title"/>
          </p:nvPr>
        </p:nvSpPr>
        <p:spPr>
          <a:xfrm>
            <a:off x="516481" y="1580460"/>
            <a:ext cx="2132105" cy="1924739"/>
          </a:xfrm>
        </p:spPr>
        <p:txBody>
          <a:bodyPr>
            <a:normAutofit/>
          </a:bodyPr>
          <a:lstStyle/>
          <a:p>
            <a:r>
              <a:rPr lang="nb-NO" sz="2000" dirty="0"/>
              <a:t>Riggområder ved Fornebuporten</a:t>
            </a:r>
          </a:p>
        </p:txBody>
      </p:sp>
      <p:sp>
        <p:nvSpPr>
          <p:cNvPr id="4" name="Plassholder for dato 3">
            <a:extLst>
              <a:ext uri="{FF2B5EF4-FFF2-40B4-BE49-F238E27FC236}">
                <a16:creationId xmlns:a16="http://schemas.microsoft.com/office/drawing/2014/main" id="{495476CE-35D2-4200-A8BC-6512ED06D928}"/>
              </a:ext>
            </a:extLst>
          </p:cNvPr>
          <p:cNvSpPr>
            <a:spLocks noGrp="1"/>
          </p:cNvSpPr>
          <p:nvPr>
            <p:ph type="dt" sz="half" idx="10"/>
          </p:nvPr>
        </p:nvSpPr>
        <p:spPr/>
        <p:txBody>
          <a:bodyPr/>
          <a:lstStyle/>
          <a:p>
            <a:fld id="{A2434FEE-7D88-AA46-8139-80D9197567F4}" type="datetime1">
              <a:rPr lang="nb-NO" smtClean="0"/>
              <a:t>08.12.2020</a:t>
            </a:fld>
            <a:endParaRPr lang="nb-NO"/>
          </a:p>
        </p:txBody>
      </p:sp>
      <p:sp>
        <p:nvSpPr>
          <p:cNvPr id="5" name="Plassholder for lysbildenummer 4">
            <a:extLst>
              <a:ext uri="{FF2B5EF4-FFF2-40B4-BE49-F238E27FC236}">
                <a16:creationId xmlns:a16="http://schemas.microsoft.com/office/drawing/2014/main" id="{83ECFDBB-06BD-48FE-A225-7BE046AE46A9}"/>
              </a:ext>
            </a:extLst>
          </p:cNvPr>
          <p:cNvSpPr>
            <a:spLocks noGrp="1"/>
          </p:cNvSpPr>
          <p:nvPr>
            <p:ph type="sldNum" sz="quarter" idx="12"/>
          </p:nvPr>
        </p:nvSpPr>
        <p:spPr/>
        <p:txBody>
          <a:bodyPr/>
          <a:lstStyle/>
          <a:p>
            <a:fld id="{8ACEFDFC-287E-0A4D-81A7-6CC8C070690D}" type="slidenum">
              <a:rPr lang="nb-NO" smtClean="0"/>
              <a:t>32</a:t>
            </a:fld>
            <a:endParaRPr lang="nb-NO"/>
          </a:p>
        </p:txBody>
      </p:sp>
      <p:pic>
        <p:nvPicPr>
          <p:cNvPr id="10" name="Plassholder for innhold 9" descr="Et bilde som inneholder tekst, kart&#10;&#10;Automatisk generert beskrivelse">
            <a:extLst>
              <a:ext uri="{FF2B5EF4-FFF2-40B4-BE49-F238E27FC236}">
                <a16:creationId xmlns:a16="http://schemas.microsoft.com/office/drawing/2014/main" id="{DD42E524-D38D-4A34-A727-6A93C391B98B}"/>
              </a:ext>
            </a:extLst>
          </p:cNvPr>
          <p:cNvPicPr>
            <a:picLocks noGrp="1" noChangeAspect="1"/>
          </p:cNvPicPr>
          <p:nvPr>
            <p:ph sz="half" idx="1"/>
          </p:nvPr>
        </p:nvPicPr>
        <p:blipFill>
          <a:blip r:embed="rId2"/>
          <a:stretch>
            <a:fillRect/>
          </a:stretch>
        </p:blipFill>
        <p:spPr>
          <a:xfrm>
            <a:off x="3058160" y="122279"/>
            <a:ext cx="8724265" cy="6246412"/>
          </a:xfrm>
        </p:spPr>
      </p:pic>
    </p:spTree>
    <p:extLst>
      <p:ext uri="{BB962C8B-B14F-4D97-AF65-F5344CB8AC3E}">
        <p14:creationId xmlns:p14="http://schemas.microsoft.com/office/powerpoint/2010/main" val="1860112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B38679-F3D9-4663-A60C-3EA684350540}"/>
              </a:ext>
            </a:extLst>
          </p:cNvPr>
          <p:cNvSpPr>
            <a:spLocks noGrp="1"/>
          </p:cNvSpPr>
          <p:nvPr>
            <p:ph type="title"/>
          </p:nvPr>
        </p:nvSpPr>
        <p:spPr>
          <a:xfrm>
            <a:off x="838199" y="548464"/>
            <a:ext cx="3807187" cy="2228074"/>
          </a:xfrm>
        </p:spPr>
        <p:txBody>
          <a:bodyPr>
            <a:normAutofit/>
          </a:bodyPr>
          <a:lstStyle/>
          <a:p>
            <a:r>
              <a:rPr lang="nb-NO" sz="4000" dirty="0"/>
              <a:t>Anlegg under bakken</a:t>
            </a:r>
          </a:p>
        </p:txBody>
      </p:sp>
      <p:sp>
        <p:nvSpPr>
          <p:cNvPr id="9" name="Content Placeholder 8">
            <a:extLst>
              <a:ext uri="{FF2B5EF4-FFF2-40B4-BE49-F238E27FC236}">
                <a16:creationId xmlns:a16="http://schemas.microsoft.com/office/drawing/2014/main" id="{1C1D23D9-43FB-4A3E-8DF9-AD4152BA5B19}"/>
              </a:ext>
            </a:extLst>
          </p:cNvPr>
          <p:cNvSpPr>
            <a:spLocks noGrp="1"/>
          </p:cNvSpPr>
          <p:nvPr>
            <p:ph idx="1"/>
          </p:nvPr>
        </p:nvSpPr>
        <p:spPr>
          <a:xfrm>
            <a:off x="838201" y="2962279"/>
            <a:ext cx="3799425" cy="3143241"/>
          </a:xfrm>
        </p:spPr>
        <p:txBody>
          <a:bodyPr>
            <a:normAutofit/>
          </a:bodyPr>
          <a:lstStyle/>
          <a:p>
            <a:endParaRPr lang="en-US" sz="2000" dirty="0"/>
          </a:p>
        </p:txBody>
      </p:sp>
      <p:pic>
        <p:nvPicPr>
          <p:cNvPr id="5" name="Plassholder for innhold 4" descr="Et bilde som inneholder kart, tekst&#10;&#10;Automatisk generert beskrivelse">
            <a:extLst>
              <a:ext uri="{FF2B5EF4-FFF2-40B4-BE49-F238E27FC236}">
                <a16:creationId xmlns:a16="http://schemas.microsoft.com/office/drawing/2014/main" id="{E5FFB92F-CF2D-427D-A994-5CCAF5535E2D}"/>
              </a:ext>
            </a:extLst>
          </p:cNvPr>
          <p:cNvPicPr>
            <a:picLocks noChangeAspect="1"/>
          </p:cNvPicPr>
          <p:nvPr/>
        </p:nvPicPr>
        <p:blipFill rotWithShape="1">
          <a:blip r:embed="rId2">
            <a:extLst>
              <a:ext uri="{28A0092B-C50C-407E-A947-70E740481C1C}">
                <a14:useLocalDpi xmlns:a14="http://schemas.microsoft.com/office/drawing/2010/main" val="0"/>
              </a:ext>
            </a:extLst>
          </a:blip>
          <a:srcRect l="15344" r="32558" b="-1"/>
          <a:stretch/>
        </p:blipFill>
        <p:spPr>
          <a:xfrm>
            <a:off x="5010386" y="10"/>
            <a:ext cx="7181613" cy="6857990"/>
          </a:xfrm>
          <a:prstGeom prst="rect">
            <a:avLst/>
          </a:prstGeom>
          <a:effectLst/>
        </p:spPr>
      </p:pic>
    </p:spTree>
    <p:extLst>
      <p:ext uri="{BB962C8B-B14F-4D97-AF65-F5344CB8AC3E}">
        <p14:creationId xmlns:p14="http://schemas.microsoft.com/office/powerpoint/2010/main" val="2633366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2B79087-DDE1-4542-89FE-131B993E4CA9}"/>
              </a:ext>
            </a:extLst>
          </p:cNvPr>
          <p:cNvSpPr>
            <a:spLocks noGrp="1"/>
          </p:cNvSpPr>
          <p:nvPr>
            <p:ph type="title"/>
          </p:nvPr>
        </p:nvSpPr>
        <p:spPr/>
        <p:txBody>
          <a:bodyPr/>
          <a:lstStyle/>
          <a:p>
            <a:endParaRPr lang="nb-NO"/>
          </a:p>
        </p:txBody>
      </p:sp>
      <p:sp>
        <p:nvSpPr>
          <p:cNvPr id="8" name="Plassholder for innhold 7">
            <a:extLst>
              <a:ext uri="{FF2B5EF4-FFF2-40B4-BE49-F238E27FC236}">
                <a16:creationId xmlns:a16="http://schemas.microsoft.com/office/drawing/2014/main" id="{3588571F-3B27-45A7-A410-9ACD963BEDD4}"/>
              </a:ext>
            </a:extLst>
          </p:cNvPr>
          <p:cNvSpPr>
            <a:spLocks noGrp="1"/>
          </p:cNvSpPr>
          <p:nvPr>
            <p:ph idx="1"/>
          </p:nvPr>
        </p:nvSpPr>
        <p:spPr/>
        <p:txBody>
          <a:bodyPr/>
          <a:lstStyle/>
          <a:p>
            <a:endParaRPr lang="nb-NO"/>
          </a:p>
        </p:txBody>
      </p:sp>
      <p:sp>
        <p:nvSpPr>
          <p:cNvPr id="4" name="Slide Number Placeholder 3">
            <a:extLst>
              <a:ext uri="{FF2B5EF4-FFF2-40B4-BE49-F238E27FC236}">
                <a16:creationId xmlns:a16="http://schemas.microsoft.com/office/drawing/2014/main" id="{43FD9D66-EF68-47B7-ADEB-E03AC905669E}"/>
              </a:ext>
            </a:extLst>
          </p:cNvPr>
          <p:cNvSpPr>
            <a:spLocks noGrp="1"/>
          </p:cNvSpPr>
          <p:nvPr>
            <p:ph type="sldNum" sz="quarter" idx="12"/>
          </p:nvPr>
        </p:nvSpPr>
        <p:spPr/>
        <p:txBody>
          <a:bodyPr/>
          <a:lstStyle/>
          <a:p>
            <a:fld id="{AF54B9EF-527F-4F31-BDA9-861CCA0FE377}" type="slidenum">
              <a:rPr lang="en-GB" smtClean="0"/>
              <a:pPr/>
              <a:t>34</a:t>
            </a:fld>
            <a:endParaRPr lang="en-GB" dirty="0"/>
          </a:p>
        </p:txBody>
      </p:sp>
      <p:pic>
        <p:nvPicPr>
          <p:cNvPr id="6" name="Picture 5" descr="A picture containing boat, water, table&#10;&#10;Description automatically generated">
            <a:extLst>
              <a:ext uri="{FF2B5EF4-FFF2-40B4-BE49-F238E27FC236}">
                <a16:creationId xmlns:a16="http://schemas.microsoft.com/office/drawing/2014/main" id="{5C7A20EB-9950-48EF-A1D4-42C951CB6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270"/>
            <a:ext cx="12185116" cy="6092558"/>
          </a:xfrm>
          <a:prstGeom prst="rect">
            <a:avLst/>
          </a:prstGeom>
        </p:spPr>
      </p:pic>
      <p:sp>
        <p:nvSpPr>
          <p:cNvPr id="7" name="TextBox 6">
            <a:extLst>
              <a:ext uri="{FF2B5EF4-FFF2-40B4-BE49-F238E27FC236}">
                <a16:creationId xmlns:a16="http://schemas.microsoft.com/office/drawing/2014/main" id="{92BCACE9-D8E2-4654-A454-5C49BB6DAD21}"/>
              </a:ext>
            </a:extLst>
          </p:cNvPr>
          <p:cNvSpPr txBox="1"/>
          <p:nvPr/>
        </p:nvSpPr>
        <p:spPr>
          <a:xfrm>
            <a:off x="5003800" y="4064001"/>
            <a:ext cx="1744388" cy="461665"/>
          </a:xfrm>
          <a:prstGeom prst="rect">
            <a:avLst/>
          </a:prstGeom>
          <a:noFill/>
        </p:spPr>
        <p:txBody>
          <a:bodyPr wrap="none" rtlCol="0">
            <a:spAutoFit/>
          </a:bodyPr>
          <a:lstStyle/>
          <a:p>
            <a:r>
              <a:rPr lang="nb-NO" sz="2400" dirty="0">
                <a:latin typeface="+mj-lt"/>
                <a:cs typeface="Arial" pitchFamily="34" charset="0"/>
              </a:rPr>
              <a:t>A </a:t>
            </a:r>
            <a:r>
              <a:rPr lang="nb-NO" sz="2400" dirty="0">
                <a:cs typeface="Arial" pitchFamily="34" charset="0"/>
              </a:rPr>
              <a:t>= 300</a:t>
            </a:r>
            <a:r>
              <a:rPr lang="nb-NO" sz="2400" dirty="0"/>
              <a:t>m</a:t>
            </a:r>
            <a:r>
              <a:rPr lang="nb-NO" sz="2400" baseline="30000" dirty="0"/>
              <a:t>2</a:t>
            </a:r>
            <a:endParaRPr lang="nb-NO" sz="2400" dirty="0">
              <a:cs typeface="Arial" pitchFamily="34" charset="0"/>
            </a:endParaRPr>
          </a:p>
        </p:txBody>
      </p:sp>
      <p:sp>
        <p:nvSpPr>
          <p:cNvPr id="16" name="TextBox 15">
            <a:extLst>
              <a:ext uri="{FF2B5EF4-FFF2-40B4-BE49-F238E27FC236}">
                <a16:creationId xmlns:a16="http://schemas.microsoft.com/office/drawing/2014/main" id="{76BFB047-C6AE-41BB-9CBC-A43BA5B4998D}"/>
              </a:ext>
            </a:extLst>
          </p:cNvPr>
          <p:cNvSpPr txBox="1"/>
          <p:nvPr/>
        </p:nvSpPr>
        <p:spPr>
          <a:xfrm>
            <a:off x="2257666" y="395978"/>
            <a:ext cx="5737468" cy="461665"/>
          </a:xfrm>
          <a:prstGeom prst="rect">
            <a:avLst/>
          </a:prstGeom>
          <a:noFill/>
        </p:spPr>
        <p:txBody>
          <a:bodyPr wrap="none" rtlCol="0">
            <a:spAutoFit/>
          </a:bodyPr>
          <a:lstStyle/>
          <a:p>
            <a:r>
              <a:rPr lang="nb-NO" sz="2400" dirty="0">
                <a:latin typeface="+mj-lt"/>
                <a:cs typeface="Arial" pitchFamily="34" charset="0"/>
              </a:rPr>
              <a:t>Tverrsnitt stasjonshall Fornebuporten</a:t>
            </a:r>
          </a:p>
        </p:txBody>
      </p:sp>
      <p:sp>
        <p:nvSpPr>
          <p:cNvPr id="17" name="TextBox 16">
            <a:extLst>
              <a:ext uri="{FF2B5EF4-FFF2-40B4-BE49-F238E27FC236}">
                <a16:creationId xmlns:a16="http://schemas.microsoft.com/office/drawing/2014/main" id="{AC778FA5-1EE6-4BE4-A309-014F97304ACF}"/>
              </a:ext>
            </a:extLst>
          </p:cNvPr>
          <p:cNvSpPr txBox="1"/>
          <p:nvPr/>
        </p:nvSpPr>
        <p:spPr>
          <a:xfrm>
            <a:off x="143325" y="5041070"/>
            <a:ext cx="4640950" cy="830997"/>
          </a:xfrm>
          <a:prstGeom prst="rect">
            <a:avLst/>
          </a:prstGeom>
          <a:noFill/>
        </p:spPr>
        <p:txBody>
          <a:bodyPr wrap="none" rtlCol="0">
            <a:spAutoFit/>
          </a:bodyPr>
          <a:lstStyle/>
          <a:p>
            <a:r>
              <a:rPr lang="nb-NO" sz="2400" dirty="0">
                <a:solidFill>
                  <a:srgbClr val="FFFFFF"/>
                </a:solidFill>
                <a:latin typeface="+mj-lt"/>
                <a:cs typeface="Arial" pitchFamily="34" charset="0"/>
              </a:rPr>
              <a:t>Lengde Fornebuporten: 233 m</a:t>
            </a:r>
          </a:p>
          <a:p>
            <a:r>
              <a:rPr lang="nb-NO" sz="2400" dirty="0">
                <a:solidFill>
                  <a:srgbClr val="FFFFFF"/>
                </a:solidFill>
                <a:cs typeface="Arial" pitchFamily="34" charset="0"/>
              </a:rPr>
              <a:t>Berguttak ca.: </a:t>
            </a:r>
            <a:r>
              <a:rPr lang="nb-NO" sz="2400" u="sng" dirty="0">
                <a:solidFill>
                  <a:srgbClr val="FFFFFF"/>
                </a:solidFill>
                <a:cs typeface="Arial" pitchFamily="34" charset="0"/>
              </a:rPr>
              <a:t>65 000 </a:t>
            </a:r>
            <a:r>
              <a:rPr lang="nb-NO" sz="2400" u="sng" dirty="0">
                <a:solidFill>
                  <a:srgbClr val="FFFFFF"/>
                </a:solidFill>
                <a:hlinkClick r:id="rId3" tooltip="Kubikkmillimeter">
                  <a:extLst>
                    <a:ext uri="{A12FA001-AC4F-418D-AE19-62706E023703}">
                      <ahyp:hlinkClr xmlns:ahyp="http://schemas.microsoft.com/office/drawing/2018/hyperlinkcolor" val="tx"/>
                    </a:ext>
                  </a:extLst>
                </a:hlinkClick>
              </a:rPr>
              <a:t>m³</a:t>
            </a:r>
            <a:endParaRPr lang="nb-NO" sz="2400" u="sng" dirty="0">
              <a:solidFill>
                <a:srgbClr val="FFFFFF"/>
              </a:solidFill>
              <a:cs typeface="Arial" pitchFamily="34" charset="0"/>
            </a:endParaRPr>
          </a:p>
        </p:txBody>
      </p:sp>
    </p:spTree>
    <p:extLst>
      <p:ext uri="{BB962C8B-B14F-4D97-AF65-F5344CB8AC3E}">
        <p14:creationId xmlns:p14="http://schemas.microsoft.com/office/powerpoint/2010/main" val="891263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C3E322-83A2-47AE-B079-AD9F3E6D3150}"/>
              </a:ext>
            </a:extLst>
          </p:cNvPr>
          <p:cNvSpPr>
            <a:spLocks noGrp="1"/>
          </p:cNvSpPr>
          <p:nvPr>
            <p:ph type="title"/>
          </p:nvPr>
        </p:nvSpPr>
        <p:spPr>
          <a:xfrm>
            <a:off x="695325" y="720001"/>
            <a:ext cx="9944965" cy="1311999"/>
          </a:xfrm>
        </p:spPr>
        <p:txBody>
          <a:bodyPr>
            <a:normAutofit/>
          </a:bodyPr>
          <a:lstStyle/>
          <a:p>
            <a:r>
              <a:rPr lang="nb-NO" sz="4000" dirty="0">
                <a:solidFill>
                  <a:schemeClr val="accent1"/>
                </a:solidFill>
              </a:rPr>
              <a:t>Stasjonsområde Flytårnet</a:t>
            </a:r>
          </a:p>
        </p:txBody>
      </p:sp>
      <p:sp>
        <p:nvSpPr>
          <p:cNvPr id="3" name="Plassholder for innhold 2">
            <a:extLst>
              <a:ext uri="{FF2B5EF4-FFF2-40B4-BE49-F238E27FC236}">
                <a16:creationId xmlns:a16="http://schemas.microsoft.com/office/drawing/2014/main" id="{749ED277-0FA2-49C6-8B6B-1636010AF243}"/>
              </a:ext>
            </a:extLst>
          </p:cNvPr>
          <p:cNvSpPr>
            <a:spLocks noGrp="1"/>
          </p:cNvSpPr>
          <p:nvPr>
            <p:ph sz="half" idx="1"/>
          </p:nvPr>
        </p:nvSpPr>
        <p:spPr>
          <a:xfrm>
            <a:off x="695324" y="2032000"/>
            <a:ext cx="10231293" cy="4060826"/>
          </a:xfrm>
        </p:spPr>
        <p:txBody>
          <a:bodyPr/>
          <a:lstStyle/>
          <a:p>
            <a:r>
              <a:rPr lang="nb-NO" dirty="0"/>
              <a:t>Ligger i eksisterende Snarøyvei – denne må legges om midlertidig</a:t>
            </a:r>
          </a:p>
          <a:p>
            <a:r>
              <a:rPr lang="nb-NO" dirty="0"/>
              <a:t>Rive eksisterende teknisk installasjon, asfalt, VA m.m.</a:t>
            </a:r>
          </a:p>
          <a:p>
            <a:r>
              <a:rPr lang="nb-NO" dirty="0"/>
              <a:t>To byggegroper med sjakter</a:t>
            </a:r>
          </a:p>
          <a:p>
            <a:r>
              <a:rPr lang="nb-NO" dirty="0"/>
              <a:t>Vanntett spunt</a:t>
            </a:r>
          </a:p>
          <a:p>
            <a:endParaRPr lang="nb-NO" dirty="0"/>
          </a:p>
        </p:txBody>
      </p:sp>
      <p:sp>
        <p:nvSpPr>
          <p:cNvPr id="4" name="Plassholder for dato 3">
            <a:extLst>
              <a:ext uri="{FF2B5EF4-FFF2-40B4-BE49-F238E27FC236}">
                <a16:creationId xmlns:a16="http://schemas.microsoft.com/office/drawing/2014/main" id="{8A1D8BAF-C525-457B-AA78-F433C01B469B}"/>
              </a:ext>
            </a:extLst>
          </p:cNvPr>
          <p:cNvSpPr>
            <a:spLocks noGrp="1"/>
          </p:cNvSpPr>
          <p:nvPr>
            <p:ph type="dt" sz="half" idx="10"/>
          </p:nvPr>
        </p:nvSpPr>
        <p:spPr/>
        <p:txBody>
          <a:bodyPr/>
          <a:lstStyle/>
          <a:p>
            <a:fld id="{A2434FEE-7D88-AA46-8139-80D9197567F4}" type="datetime1">
              <a:rPr lang="nb-NO" smtClean="0"/>
              <a:t>08.12.2020</a:t>
            </a:fld>
            <a:endParaRPr lang="nb-NO"/>
          </a:p>
        </p:txBody>
      </p:sp>
      <p:sp>
        <p:nvSpPr>
          <p:cNvPr id="5" name="Plassholder for lysbildenummer 4">
            <a:extLst>
              <a:ext uri="{FF2B5EF4-FFF2-40B4-BE49-F238E27FC236}">
                <a16:creationId xmlns:a16="http://schemas.microsoft.com/office/drawing/2014/main" id="{BBD81120-0665-441F-9EB9-289EAE215A0A}"/>
              </a:ext>
            </a:extLst>
          </p:cNvPr>
          <p:cNvSpPr>
            <a:spLocks noGrp="1"/>
          </p:cNvSpPr>
          <p:nvPr>
            <p:ph type="sldNum" sz="quarter" idx="12"/>
          </p:nvPr>
        </p:nvSpPr>
        <p:spPr/>
        <p:txBody>
          <a:bodyPr/>
          <a:lstStyle/>
          <a:p>
            <a:fld id="{8ACEFDFC-287E-0A4D-81A7-6CC8C070690D}" type="slidenum">
              <a:rPr lang="nb-NO" smtClean="0"/>
              <a:t>35</a:t>
            </a:fld>
            <a:endParaRPr lang="nb-NO"/>
          </a:p>
        </p:txBody>
      </p:sp>
      <p:pic>
        <p:nvPicPr>
          <p:cNvPr id="7" name="Picture 5" descr="A picture containing screenshot&#10;&#10;Description automatically generated">
            <a:extLst>
              <a:ext uri="{FF2B5EF4-FFF2-40B4-BE49-F238E27FC236}">
                <a16:creationId xmlns:a16="http://schemas.microsoft.com/office/drawing/2014/main" id="{BD3DC2A7-12DE-4EE0-97BF-C5BCCBA0E0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77" t="36679" r="532" b="-2"/>
          <a:stretch/>
        </p:blipFill>
        <p:spPr>
          <a:xfrm>
            <a:off x="3292786" y="3343999"/>
            <a:ext cx="8551550" cy="3045913"/>
          </a:xfrm>
          <a:prstGeom prst="rect">
            <a:avLst/>
          </a:prstGeom>
          <a:noFill/>
        </p:spPr>
      </p:pic>
    </p:spTree>
    <p:extLst>
      <p:ext uri="{BB962C8B-B14F-4D97-AF65-F5344CB8AC3E}">
        <p14:creationId xmlns:p14="http://schemas.microsoft.com/office/powerpoint/2010/main" val="3625418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5208B3-DAD0-40B3-8B2F-F91653CF3681}"/>
              </a:ext>
            </a:extLst>
          </p:cNvPr>
          <p:cNvSpPr>
            <a:spLocks noGrp="1"/>
          </p:cNvSpPr>
          <p:nvPr>
            <p:ph type="title"/>
          </p:nvPr>
        </p:nvSpPr>
        <p:spPr/>
        <p:txBody>
          <a:bodyPr>
            <a:normAutofit/>
          </a:bodyPr>
          <a:lstStyle/>
          <a:p>
            <a:r>
              <a:rPr lang="nb-NO" dirty="0"/>
              <a:t>Omlegging av Snarøyveien ved Flytårnet</a:t>
            </a:r>
          </a:p>
        </p:txBody>
      </p:sp>
      <p:sp>
        <p:nvSpPr>
          <p:cNvPr id="3" name="Plassholder for innhold 2">
            <a:extLst>
              <a:ext uri="{FF2B5EF4-FFF2-40B4-BE49-F238E27FC236}">
                <a16:creationId xmlns:a16="http://schemas.microsoft.com/office/drawing/2014/main" id="{45577C8D-3EDC-42F6-959D-8EEAEB8597AD}"/>
              </a:ext>
            </a:extLst>
          </p:cNvPr>
          <p:cNvSpPr>
            <a:spLocks noGrp="1"/>
          </p:cNvSpPr>
          <p:nvPr>
            <p:ph sz="half" idx="1"/>
          </p:nvPr>
        </p:nvSpPr>
        <p:spPr/>
        <p:txBody>
          <a:bodyPr/>
          <a:lstStyle/>
          <a:p>
            <a:r>
              <a:rPr lang="nb-NO" dirty="0"/>
              <a:t>Omregulering er søkt Bærum kommune</a:t>
            </a:r>
          </a:p>
          <a:p>
            <a:r>
              <a:rPr lang="nb-NO" dirty="0"/>
              <a:t>Oppstart arbeid i dagsone planlagt fra sommer 2021</a:t>
            </a:r>
          </a:p>
        </p:txBody>
      </p:sp>
      <p:sp>
        <p:nvSpPr>
          <p:cNvPr id="4" name="Plassholder for dato 3">
            <a:extLst>
              <a:ext uri="{FF2B5EF4-FFF2-40B4-BE49-F238E27FC236}">
                <a16:creationId xmlns:a16="http://schemas.microsoft.com/office/drawing/2014/main" id="{BCC5428B-BE86-41FF-8B2F-2B8EA2EC47BF}"/>
              </a:ext>
            </a:extLst>
          </p:cNvPr>
          <p:cNvSpPr>
            <a:spLocks noGrp="1"/>
          </p:cNvSpPr>
          <p:nvPr>
            <p:ph type="dt" sz="half" idx="10"/>
          </p:nvPr>
        </p:nvSpPr>
        <p:spPr/>
        <p:txBody>
          <a:bodyPr/>
          <a:lstStyle/>
          <a:p>
            <a:fld id="{A2434FEE-7D88-AA46-8139-80D9197567F4}" type="datetime1">
              <a:rPr lang="nb-NO" smtClean="0"/>
              <a:t>08.12.2020</a:t>
            </a:fld>
            <a:endParaRPr lang="nb-NO"/>
          </a:p>
        </p:txBody>
      </p:sp>
      <p:sp>
        <p:nvSpPr>
          <p:cNvPr id="5" name="Plassholder for lysbildenummer 4">
            <a:extLst>
              <a:ext uri="{FF2B5EF4-FFF2-40B4-BE49-F238E27FC236}">
                <a16:creationId xmlns:a16="http://schemas.microsoft.com/office/drawing/2014/main" id="{D2D67171-0AC3-41AB-A0D8-218248702684}"/>
              </a:ext>
            </a:extLst>
          </p:cNvPr>
          <p:cNvSpPr>
            <a:spLocks noGrp="1"/>
          </p:cNvSpPr>
          <p:nvPr>
            <p:ph type="sldNum" sz="quarter" idx="12"/>
          </p:nvPr>
        </p:nvSpPr>
        <p:spPr/>
        <p:txBody>
          <a:bodyPr/>
          <a:lstStyle/>
          <a:p>
            <a:fld id="{8ACEFDFC-287E-0A4D-81A7-6CC8C070690D}" type="slidenum">
              <a:rPr lang="nb-NO" smtClean="0"/>
              <a:t>36</a:t>
            </a:fld>
            <a:endParaRPr lang="nb-NO"/>
          </a:p>
        </p:txBody>
      </p:sp>
      <p:pic>
        <p:nvPicPr>
          <p:cNvPr id="9" name="Bilde 8">
            <a:extLst>
              <a:ext uri="{FF2B5EF4-FFF2-40B4-BE49-F238E27FC236}">
                <a16:creationId xmlns:a16="http://schemas.microsoft.com/office/drawing/2014/main" id="{06B1E969-2A19-43E2-AA98-D43782DD05D9}"/>
              </a:ext>
            </a:extLst>
          </p:cNvPr>
          <p:cNvPicPr>
            <a:picLocks noChangeAspect="1"/>
          </p:cNvPicPr>
          <p:nvPr/>
        </p:nvPicPr>
        <p:blipFill>
          <a:blip r:embed="rId2"/>
          <a:stretch>
            <a:fillRect/>
          </a:stretch>
        </p:blipFill>
        <p:spPr>
          <a:xfrm>
            <a:off x="7668500" y="0"/>
            <a:ext cx="4523500" cy="6916479"/>
          </a:xfrm>
          <a:prstGeom prst="rect">
            <a:avLst/>
          </a:prstGeom>
        </p:spPr>
      </p:pic>
    </p:spTree>
    <p:extLst>
      <p:ext uri="{BB962C8B-B14F-4D97-AF65-F5344CB8AC3E}">
        <p14:creationId xmlns:p14="http://schemas.microsoft.com/office/powerpoint/2010/main" val="1602268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D65A-AA04-4E49-9883-569DD9C5D97E}"/>
              </a:ext>
            </a:extLst>
          </p:cNvPr>
          <p:cNvSpPr>
            <a:spLocks noGrp="1"/>
          </p:cNvSpPr>
          <p:nvPr>
            <p:ph type="title"/>
          </p:nvPr>
        </p:nvSpPr>
        <p:spPr>
          <a:xfrm>
            <a:off x="559761" y="591932"/>
            <a:ext cx="11072484" cy="662608"/>
          </a:xfrm>
        </p:spPr>
        <p:txBody>
          <a:bodyPr>
            <a:normAutofit fontScale="90000"/>
          </a:bodyPr>
          <a:lstStyle/>
          <a:p>
            <a:r>
              <a:rPr lang="nb-NO" dirty="0"/>
              <a:t>Omlegging av Snarøyveien ved Flytårnet</a:t>
            </a:r>
            <a:br>
              <a:rPr lang="nb-NO" dirty="0"/>
            </a:br>
            <a:br>
              <a:rPr lang="nb-NO" dirty="0"/>
            </a:br>
            <a:endParaRPr lang="nb-NO" dirty="0"/>
          </a:p>
        </p:txBody>
      </p:sp>
      <p:sp>
        <p:nvSpPr>
          <p:cNvPr id="3" name="Date Placeholder 2">
            <a:extLst>
              <a:ext uri="{FF2B5EF4-FFF2-40B4-BE49-F238E27FC236}">
                <a16:creationId xmlns:a16="http://schemas.microsoft.com/office/drawing/2014/main" id="{7EF6B092-EDED-4C00-8F44-ED31CEEAE4DF}"/>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96D2758C-1793-49B8-8E80-9F1B633F17E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474783C-878A-4FA5-9F32-E0A8DD071509}"/>
              </a:ext>
            </a:extLst>
          </p:cNvPr>
          <p:cNvSpPr>
            <a:spLocks noGrp="1"/>
          </p:cNvSpPr>
          <p:nvPr>
            <p:ph type="sldNum" sz="quarter" idx="12"/>
          </p:nvPr>
        </p:nvSpPr>
        <p:spPr/>
        <p:txBody>
          <a:bodyPr/>
          <a:lstStyle/>
          <a:p>
            <a:fld id="{AF54B9EF-527F-4F31-BDA9-861CCA0FE377}" type="slidenum">
              <a:rPr lang="en-GB" smtClean="0"/>
              <a:pPr/>
              <a:t>37</a:t>
            </a:fld>
            <a:endParaRPr lang="en-GB" dirty="0"/>
          </a:p>
        </p:txBody>
      </p:sp>
      <p:pic>
        <p:nvPicPr>
          <p:cNvPr id="6" name="Content Placeholder 5">
            <a:extLst>
              <a:ext uri="{FF2B5EF4-FFF2-40B4-BE49-F238E27FC236}">
                <a16:creationId xmlns:a16="http://schemas.microsoft.com/office/drawing/2014/main" id="{B74B67D8-B127-4389-9653-BEB7E0C23682}"/>
              </a:ext>
            </a:extLst>
          </p:cNvPr>
          <p:cNvPicPr>
            <a:picLocks noGrp="1" noChangeAspect="1"/>
          </p:cNvPicPr>
          <p:nvPr>
            <p:ph sz="quarter" idx="15"/>
          </p:nvPr>
        </p:nvPicPr>
        <p:blipFill>
          <a:blip r:embed="rId2"/>
          <a:stretch>
            <a:fillRect/>
          </a:stretch>
        </p:blipFill>
        <p:spPr>
          <a:xfrm>
            <a:off x="721436" y="1254541"/>
            <a:ext cx="10666795" cy="5376340"/>
          </a:xfrm>
          <a:prstGeom prst="rect">
            <a:avLst/>
          </a:prstGeom>
        </p:spPr>
      </p:pic>
    </p:spTree>
    <p:extLst>
      <p:ext uri="{BB962C8B-B14F-4D97-AF65-F5344CB8AC3E}">
        <p14:creationId xmlns:p14="http://schemas.microsoft.com/office/powerpoint/2010/main" val="349134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Fornebuporten stasjon</a:t>
            </a:r>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326" y="1376000"/>
            <a:ext cx="10440079" cy="4846899"/>
          </a:xfrm>
        </p:spPr>
      </p:pic>
      <p:sp>
        <p:nvSpPr>
          <p:cNvPr id="4" name="Plassholder for dato 3"/>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38</a:t>
            </a:fld>
            <a:endParaRPr lang="nb-NO"/>
          </a:p>
        </p:txBody>
      </p:sp>
    </p:spTree>
    <p:extLst>
      <p:ext uri="{BB962C8B-B14F-4D97-AF65-F5344CB8AC3E}">
        <p14:creationId xmlns:p14="http://schemas.microsoft.com/office/powerpoint/2010/main" val="3866032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Flytårnet stasjon</a:t>
            </a:r>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6380" y="1260836"/>
            <a:ext cx="10790295" cy="4831989"/>
          </a:xfrm>
        </p:spPr>
      </p:pic>
      <p:sp>
        <p:nvSpPr>
          <p:cNvPr id="4" name="Plassholder for dato 3"/>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39</a:t>
            </a:fld>
            <a:endParaRPr lang="nb-NO"/>
          </a:p>
        </p:txBody>
      </p:sp>
    </p:spTree>
    <p:extLst>
      <p:ext uri="{BB962C8B-B14F-4D97-AF65-F5344CB8AC3E}">
        <p14:creationId xmlns:p14="http://schemas.microsoft.com/office/powerpoint/2010/main" val="1890161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FB4838-FEA1-4CB1-BC86-891D57137604}"/>
              </a:ext>
            </a:extLst>
          </p:cNvPr>
          <p:cNvSpPr>
            <a:spLocks noGrp="1"/>
          </p:cNvSpPr>
          <p:nvPr>
            <p:ph type="title"/>
          </p:nvPr>
        </p:nvSpPr>
        <p:spPr/>
        <p:txBody>
          <a:bodyPr/>
          <a:lstStyle/>
          <a:p>
            <a:r>
              <a:rPr lang="nb-NO" dirty="0"/>
              <a:t>Hva skjer på Fornebu sør</a:t>
            </a:r>
          </a:p>
        </p:txBody>
      </p:sp>
      <p:pic>
        <p:nvPicPr>
          <p:cNvPr id="6" name="Plassholder for innhold 5">
            <a:extLst>
              <a:ext uri="{FF2B5EF4-FFF2-40B4-BE49-F238E27FC236}">
                <a16:creationId xmlns:a16="http://schemas.microsoft.com/office/drawing/2014/main" id="{C23458AC-C009-40BF-9786-27DD3D12FF2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87387" y="1823275"/>
            <a:ext cx="11236254" cy="4120325"/>
          </a:xfrm>
          <a:prstGeom prst="rect">
            <a:avLst/>
          </a:prstGeom>
        </p:spPr>
      </p:pic>
      <p:sp>
        <p:nvSpPr>
          <p:cNvPr id="4" name="Plassholder for dato 3">
            <a:extLst>
              <a:ext uri="{FF2B5EF4-FFF2-40B4-BE49-F238E27FC236}">
                <a16:creationId xmlns:a16="http://schemas.microsoft.com/office/drawing/2014/main" id="{837633AB-C63A-429A-B219-0C91B8C5911F}"/>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ED89A44A-0FA3-449E-B497-D43F38259B6D}"/>
              </a:ext>
            </a:extLst>
          </p:cNvPr>
          <p:cNvSpPr>
            <a:spLocks noGrp="1"/>
          </p:cNvSpPr>
          <p:nvPr>
            <p:ph type="sldNum" sz="quarter" idx="12"/>
          </p:nvPr>
        </p:nvSpPr>
        <p:spPr/>
        <p:txBody>
          <a:bodyPr/>
          <a:lstStyle/>
          <a:p>
            <a:fld id="{8ACEFDFC-287E-0A4D-81A7-6CC8C070690D}" type="slidenum">
              <a:rPr lang="nb-NO" smtClean="0"/>
              <a:t>4</a:t>
            </a:fld>
            <a:endParaRPr lang="nb-NO"/>
          </a:p>
        </p:txBody>
      </p:sp>
    </p:spTree>
    <p:extLst>
      <p:ext uri="{BB962C8B-B14F-4D97-AF65-F5344CB8AC3E}">
        <p14:creationId xmlns:p14="http://schemas.microsoft.com/office/powerpoint/2010/main" val="1011621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5" y="736693"/>
            <a:ext cx="5857875" cy="1311999"/>
          </a:xfrm>
        </p:spPr>
        <p:txBody>
          <a:bodyPr>
            <a:noAutofit/>
          </a:bodyPr>
          <a:lstStyle/>
          <a:p>
            <a:r>
              <a:rPr lang="nb-NO" sz="4000" dirty="0">
                <a:solidFill>
                  <a:schemeClr val="accent1"/>
                </a:solidFill>
              </a:rPr>
              <a:t>Kompleksitet og størrelser på sjakter</a:t>
            </a:r>
          </a:p>
        </p:txBody>
      </p:sp>
      <p:pic>
        <p:nvPicPr>
          <p:cNvPr id="5" name="Plassholder for inn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64960" y="268026"/>
            <a:ext cx="5141220" cy="5307496"/>
          </a:xfrm>
        </p:spPr>
      </p:pic>
      <p:pic>
        <p:nvPicPr>
          <p:cNvPr id="6" name="Bilde 5">
            <a:extLst>
              <a:ext uri="{FF2B5EF4-FFF2-40B4-BE49-F238E27FC236}">
                <a16:creationId xmlns:a16="http://schemas.microsoft.com/office/drawing/2014/main" id="{0FB65DD5-982C-4F7B-A8B9-E23CEE04AFFB}"/>
              </a:ext>
            </a:extLst>
          </p:cNvPr>
          <p:cNvPicPr>
            <a:picLocks noChangeAspect="1"/>
          </p:cNvPicPr>
          <p:nvPr/>
        </p:nvPicPr>
        <p:blipFill>
          <a:blip r:embed="rId3"/>
          <a:stretch>
            <a:fillRect/>
          </a:stretch>
        </p:blipFill>
        <p:spPr>
          <a:xfrm>
            <a:off x="695325" y="2769230"/>
            <a:ext cx="3743510" cy="2786719"/>
          </a:xfrm>
          <a:prstGeom prst="rect">
            <a:avLst/>
          </a:prstGeom>
        </p:spPr>
      </p:pic>
      <p:sp>
        <p:nvSpPr>
          <p:cNvPr id="3" name="TekstSylinder 2">
            <a:extLst>
              <a:ext uri="{FF2B5EF4-FFF2-40B4-BE49-F238E27FC236}">
                <a16:creationId xmlns:a16="http://schemas.microsoft.com/office/drawing/2014/main" id="{CEF9EF94-E6CC-4D3F-9842-0752ED69564C}"/>
              </a:ext>
            </a:extLst>
          </p:cNvPr>
          <p:cNvSpPr txBox="1"/>
          <p:nvPr/>
        </p:nvSpPr>
        <p:spPr>
          <a:xfrm>
            <a:off x="6664960" y="5679440"/>
            <a:ext cx="4470400" cy="369332"/>
          </a:xfrm>
          <a:prstGeom prst="rect">
            <a:avLst/>
          </a:prstGeom>
          <a:noFill/>
        </p:spPr>
        <p:txBody>
          <a:bodyPr wrap="square" rtlCol="0">
            <a:spAutoFit/>
          </a:bodyPr>
          <a:lstStyle/>
          <a:p>
            <a:r>
              <a:rPr lang="nb-NO" dirty="0"/>
              <a:t>Fornebuporten oppgang A</a:t>
            </a:r>
          </a:p>
        </p:txBody>
      </p:sp>
      <p:sp>
        <p:nvSpPr>
          <p:cNvPr id="4" name="TekstSylinder 3">
            <a:extLst>
              <a:ext uri="{FF2B5EF4-FFF2-40B4-BE49-F238E27FC236}">
                <a16:creationId xmlns:a16="http://schemas.microsoft.com/office/drawing/2014/main" id="{CD3C3057-E55F-42F8-AD57-7970D4F2E97C}"/>
              </a:ext>
            </a:extLst>
          </p:cNvPr>
          <p:cNvSpPr txBox="1"/>
          <p:nvPr/>
        </p:nvSpPr>
        <p:spPr>
          <a:xfrm>
            <a:off x="592640" y="5679440"/>
            <a:ext cx="4815840" cy="369332"/>
          </a:xfrm>
          <a:prstGeom prst="rect">
            <a:avLst/>
          </a:prstGeom>
          <a:noFill/>
        </p:spPr>
        <p:txBody>
          <a:bodyPr wrap="square" rtlCol="0">
            <a:spAutoFit/>
          </a:bodyPr>
          <a:lstStyle/>
          <a:p>
            <a:r>
              <a:rPr lang="nb-NO" dirty="0"/>
              <a:t>Området rundt byggegrop (</a:t>
            </a:r>
            <a:r>
              <a:rPr lang="nb-NO" dirty="0" err="1"/>
              <a:t>Akerkvartalet</a:t>
            </a:r>
            <a:r>
              <a:rPr lang="nb-NO" dirty="0"/>
              <a:t>)</a:t>
            </a:r>
          </a:p>
        </p:txBody>
      </p:sp>
    </p:spTree>
    <p:extLst>
      <p:ext uri="{BB962C8B-B14F-4D97-AF65-F5344CB8AC3E}">
        <p14:creationId xmlns:p14="http://schemas.microsoft.com/office/powerpoint/2010/main" val="3650281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14BECE5-1EE6-4BD5-9BAC-7019D4C2DDAA}"/>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F267F555-2CA3-4654-B433-60CCDA8681FB}"/>
              </a:ext>
            </a:extLst>
          </p:cNvPr>
          <p:cNvSpPr>
            <a:spLocks noGrp="1"/>
          </p:cNvSpPr>
          <p:nvPr>
            <p:ph type="sldNum" sz="quarter" idx="12"/>
          </p:nvPr>
        </p:nvSpPr>
        <p:spPr/>
        <p:txBody>
          <a:bodyPr/>
          <a:lstStyle/>
          <a:p>
            <a:fld id="{8ACEFDFC-287E-0A4D-81A7-6CC8C070690D}" type="slidenum">
              <a:rPr lang="nb-NO" smtClean="0"/>
              <a:t>41</a:t>
            </a:fld>
            <a:endParaRPr lang="nb-NO"/>
          </a:p>
        </p:txBody>
      </p:sp>
      <p:pic>
        <p:nvPicPr>
          <p:cNvPr id="7" name="Bilde 6">
            <a:extLst>
              <a:ext uri="{FF2B5EF4-FFF2-40B4-BE49-F238E27FC236}">
                <a16:creationId xmlns:a16="http://schemas.microsoft.com/office/drawing/2014/main" id="{35AF8119-08FF-4042-9664-88B13D863101}"/>
              </a:ext>
            </a:extLst>
          </p:cNvPr>
          <p:cNvPicPr>
            <a:picLocks noChangeAspect="1"/>
          </p:cNvPicPr>
          <p:nvPr/>
        </p:nvPicPr>
        <p:blipFill>
          <a:blip r:embed="rId2"/>
          <a:stretch>
            <a:fillRect/>
          </a:stretch>
        </p:blipFill>
        <p:spPr>
          <a:xfrm>
            <a:off x="-1" y="0"/>
            <a:ext cx="12192000" cy="6858000"/>
          </a:xfrm>
          <a:prstGeom prst="rect">
            <a:avLst/>
          </a:prstGeom>
        </p:spPr>
      </p:pic>
      <p:sp>
        <p:nvSpPr>
          <p:cNvPr id="6" name="Rektangel 5">
            <a:extLst>
              <a:ext uri="{FF2B5EF4-FFF2-40B4-BE49-F238E27FC236}">
                <a16:creationId xmlns:a16="http://schemas.microsoft.com/office/drawing/2014/main" id="{CFF56C27-89FC-4E79-AB43-C973A823AD0C}"/>
              </a:ext>
            </a:extLst>
          </p:cNvPr>
          <p:cNvSpPr/>
          <p:nvPr/>
        </p:nvSpPr>
        <p:spPr>
          <a:xfrm>
            <a:off x="0" y="8031"/>
            <a:ext cx="4206240" cy="705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E9339860-861A-489D-A769-16B4EE26BAAB}"/>
              </a:ext>
            </a:extLst>
          </p:cNvPr>
          <p:cNvSpPr txBox="1"/>
          <p:nvPr/>
        </p:nvSpPr>
        <p:spPr>
          <a:xfrm>
            <a:off x="196595" y="160576"/>
            <a:ext cx="4091941" cy="369332"/>
          </a:xfrm>
          <a:prstGeom prst="rect">
            <a:avLst/>
          </a:prstGeom>
          <a:noFill/>
        </p:spPr>
        <p:txBody>
          <a:bodyPr wrap="square" rtlCol="0">
            <a:spAutoFit/>
          </a:bodyPr>
          <a:lstStyle/>
          <a:p>
            <a:r>
              <a:rPr lang="nb-NO" dirty="0">
                <a:solidFill>
                  <a:schemeClr val="accent3">
                    <a:lumMod val="25000"/>
                  </a:schemeClr>
                </a:solidFill>
              </a:rPr>
              <a:t>Trasé for anleggstransport i grønt</a:t>
            </a:r>
          </a:p>
        </p:txBody>
      </p:sp>
    </p:spTree>
    <p:extLst>
      <p:ext uri="{BB962C8B-B14F-4D97-AF65-F5344CB8AC3E}">
        <p14:creationId xmlns:p14="http://schemas.microsoft.com/office/powerpoint/2010/main" val="2208159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25BF72-B409-4FC6-9B2C-29046EFD4FF8}"/>
              </a:ext>
            </a:extLst>
          </p:cNvPr>
          <p:cNvSpPr>
            <a:spLocks noGrp="1"/>
          </p:cNvSpPr>
          <p:nvPr>
            <p:ph type="title"/>
          </p:nvPr>
        </p:nvSpPr>
        <p:spPr/>
        <p:txBody>
          <a:bodyPr/>
          <a:lstStyle/>
          <a:p>
            <a:r>
              <a:rPr lang="nb-NO" dirty="0"/>
              <a:t>Massetransport</a:t>
            </a:r>
          </a:p>
        </p:txBody>
      </p:sp>
      <p:sp>
        <p:nvSpPr>
          <p:cNvPr id="3" name="Plassholder for innhold 2">
            <a:extLst>
              <a:ext uri="{FF2B5EF4-FFF2-40B4-BE49-F238E27FC236}">
                <a16:creationId xmlns:a16="http://schemas.microsoft.com/office/drawing/2014/main" id="{451C6488-C10E-4231-8587-38C5427D9389}"/>
              </a:ext>
            </a:extLst>
          </p:cNvPr>
          <p:cNvSpPr>
            <a:spLocks noGrp="1"/>
          </p:cNvSpPr>
          <p:nvPr>
            <p:ph idx="1"/>
          </p:nvPr>
        </p:nvSpPr>
        <p:spPr>
          <a:xfrm>
            <a:off x="695326" y="1620520"/>
            <a:ext cx="9747122" cy="4671831"/>
          </a:xfrm>
        </p:spPr>
        <p:txBody>
          <a:bodyPr/>
          <a:lstStyle/>
          <a:p>
            <a:r>
              <a:rPr lang="nb-NO" sz="1600" dirty="0"/>
              <a:t>Transport av masser foregår med lastebil med henger</a:t>
            </a:r>
          </a:p>
          <a:p>
            <a:r>
              <a:rPr lang="nb-NO" sz="1600" dirty="0"/>
              <a:t>Lastebilene skal ut på E18 og vestover</a:t>
            </a:r>
          </a:p>
          <a:p>
            <a:r>
              <a:rPr lang="nb-NO" sz="1600" dirty="0"/>
              <a:t>Massetransport med lekter fra Sjøflyhavna vurderes som tilleggsalternativ</a:t>
            </a:r>
          </a:p>
          <a:p>
            <a:r>
              <a:rPr lang="nb-NO" sz="1600" dirty="0"/>
              <a:t>Lastebilene fra tunnel spyles og sjekkes for løs stein når de forlater anleggsområdene</a:t>
            </a:r>
          </a:p>
          <a:p>
            <a:r>
              <a:rPr lang="nb-NO" sz="1600" dirty="0"/>
              <a:t>Gater feies og spyles i samarbeid med entreprenørene</a:t>
            </a:r>
          </a:p>
          <a:p>
            <a:r>
              <a:rPr lang="nb-NO" sz="1600" dirty="0" err="1"/>
              <a:t>Fornebubanens</a:t>
            </a:r>
            <a:r>
              <a:rPr lang="nb-NO" sz="1600" dirty="0"/>
              <a:t> entreprenører avgjør detaljene for inn- og utkjøring fra byggeplassene, innenfor rammer gitt Fornebubanen av Bærum kommune</a:t>
            </a:r>
          </a:p>
          <a:p>
            <a:r>
              <a:rPr lang="nb-NO" sz="1600" dirty="0"/>
              <a:t>Transport av masser fra Fornebubanen vil gi økning av lastebiltrafikk på den allerede belastede Snarøyveien</a:t>
            </a:r>
          </a:p>
          <a:p>
            <a:r>
              <a:rPr lang="nb-NO" sz="1600" dirty="0"/>
              <a:t>Anslag: En lastebil hvert 3,5 minutt i arbeidstiden, ca. 150 biler ut av tunnel daglig = ca. 300 passeringer av lastebil per døgn på Snarøyveien ved innkjøring til Fornebulandet. Annen anleggstrafikk i tillegg. Antall lastebiler vil variere med aktiviteten i delprosjektene.</a:t>
            </a:r>
          </a:p>
        </p:txBody>
      </p:sp>
      <p:sp>
        <p:nvSpPr>
          <p:cNvPr id="4" name="Plassholder for dato 3">
            <a:extLst>
              <a:ext uri="{FF2B5EF4-FFF2-40B4-BE49-F238E27FC236}">
                <a16:creationId xmlns:a16="http://schemas.microsoft.com/office/drawing/2014/main" id="{13C58D08-5C6A-485F-B39A-A1DFE5A5922C}"/>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48B78A7F-FFE4-4E67-8ADA-57F53C8C4B44}"/>
              </a:ext>
            </a:extLst>
          </p:cNvPr>
          <p:cNvSpPr>
            <a:spLocks noGrp="1"/>
          </p:cNvSpPr>
          <p:nvPr>
            <p:ph type="sldNum" sz="quarter" idx="12"/>
          </p:nvPr>
        </p:nvSpPr>
        <p:spPr/>
        <p:txBody>
          <a:bodyPr/>
          <a:lstStyle/>
          <a:p>
            <a:fld id="{8ACEFDFC-287E-0A4D-81A7-6CC8C070690D}" type="slidenum">
              <a:rPr lang="nb-NO" smtClean="0"/>
              <a:t>42</a:t>
            </a:fld>
            <a:endParaRPr lang="nb-NO"/>
          </a:p>
        </p:txBody>
      </p:sp>
    </p:spTree>
    <p:extLst>
      <p:ext uri="{BB962C8B-B14F-4D97-AF65-F5344CB8AC3E}">
        <p14:creationId xmlns:p14="http://schemas.microsoft.com/office/powerpoint/2010/main" val="2309289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C54595-E42C-46A7-8421-D8F81F1A20F7}"/>
              </a:ext>
            </a:extLst>
          </p:cNvPr>
          <p:cNvSpPr>
            <a:spLocks noGrp="1"/>
          </p:cNvSpPr>
          <p:nvPr>
            <p:ph type="title"/>
          </p:nvPr>
        </p:nvSpPr>
        <p:spPr>
          <a:xfrm>
            <a:off x="695326" y="720001"/>
            <a:ext cx="10597514" cy="1311999"/>
          </a:xfrm>
        </p:spPr>
        <p:txBody>
          <a:bodyPr/>
          <a:lstStyle/>
          <a:p>
            <a:r>
              <a:rPr lang="nb-NO" dirty="0"/>
              <a:t>Alternativ massetransport med lekter fra Sjøflyhavna</a:t>
            </a:r>
          </a:p>
        </p:txBody>
      </p:sp>
      <p:sp>
        <p:nvSpPr>
          <p:cNvPr id="3" name="Plassholder for innhold 2">
            <a:extLst>
              <a:ext uri="{FF2B5EF4-FFF2-40B4-BE49-F238E27FC236}">
                <a16:creationId xmlns:a16="http://schemas.microsoft.com/office/drawing/2014/main" id="{46B553C6-5981-4C7A-AD77-0C8CA460DDD3}"/>
              </a:ext>
            </a:extLst>
          </p:cNvPr>
          <p:cNvSpPr>
            <a:spLocks noGrp="1"/>
          </p:cNvSpPr>
          <p:nvPr>
            <p:ph idx="1"/>
          </p:nvPr>
        </p:nvSpPr>
        <p:spPr>
          <a:xfrm>
            <a:off x="695326" y="2032001"/>
            <a:ext cx="3949826" cy="4060824"/>
          </a:xfrm>
        </p:spPr>
        <p:txBody>
          <a:bodyPr>
            <a:normAutofit/>
          </a:bodyPr>
          <a:lstStyle/>
          <a:p>
            <a:r>
              <a:rPr lang="nb-NO" b="1" dirty="0"/>
              <a:t>Forslaget er ikke vedtatt</a:t>
            </a:r>
          </a:p>
          <a:p>
            <a:r>
              <a:rPr lang="nb-NO" dirty="0"/>
              <a:t>Fornebubanen klar til å be om forhåndskonferanse med Bærum kommune</a:t>
            </a:r>
          </a:p>
          <a:p>
            <a:r>
              <a:rPr lang="nb-NO" dirty="0"/>
              <a:t>Eventuell transport av masser med lekter vil kunne redusere antall lastebiler inn og ut av Fornebulandet betydelig</a:t>
            </a:r>
          </a:p>
          <a:p>
            <a:r>
              <a:rPr lang="nb-NO" dirty="0"/>
              <a:t>Økt belastning lokalt i Martin Linges vei</a:t>
            </a:r>
          </a:p>
        </p:txBody>
      </p:sp>
      <p:sp>
        <p:nvSpPr>
          <p:cNvPr id="4" name="Plassholder for dato 3">
            <a:extLst>
              <a:ext uri="{FF2B5EF4-FFF2-40B4-BE49-F238E27FC236}">
                <a16:creationId xmlns:a16="http://schemas.microsoft.com/office/drawing/2014/main" id="{8C350ED9-D092-4B33-9EB6-CDDCD3FB954C}"/>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BD3C61CA-511F-4ACB-B2EF-2EF5E4E210A6}"/>
              </a:ext>
            </a:extLst>
          </p:cNvPr>
          <p:cNvSpPr>
            <a:spLocks noGrp="1"/>
          </p:cNvSpPr>
          <p:nvPr>
            <p:ph type="sldNum" sz="quarter" idx="12"/>
          </p:nvPr>
        </p:nvSpPr>
        <p:spPr/>
        <p:txBody>
          <a:bodyPr/>
          <a:lstStyle/>
          <a:p>
            <a:fld id="{8ACEFDFC-287E-0A4D-81A7-6CC8C070690D}" type="slidenum">
              <a:rPr lang="nb-NO" smtClean="0"/>
              <a:t>43</a:t>
            </a:fld>
            <a:endParaRPr lang="nb-NO"/>
          </a:p>
        </p:txBody>
      </p:sp>
      <p:pic>
        <p:nvPicPr>
          <p:cNvPr id="7" name="Bilde 6">
            <a:extLst>
              <a:ext uri="{FF2B5EF4-FFF2-40B4-BE49-F238E27FC236}">
                <a16:creationId xmlns:a16="http://schemas.microsoft.com/office/drawing/2014/main" id="{9882CF31-1F87-45B0-AAB4-83886245A6ED}"/>
              </a:ext>
            </a:extLst>
          </p:cNvPr>
          <p:cNvPicPr>
            <a:picLocks noChangeAspect="1"/>
          </p:cNvPicPr>
          <p:nvPr/>
        </p:nvPicPr>
        <p:blipFill>
          <a:blip r:embed="rId2"/>
          <a:stretch>
            <a:fillRect/>
          </a:stretch>
        </p:blipFill>
        <p:spPr>
          <a:xfrm>
            <a:off x="5084020" y="3782862"/>
            <a:ext cx="6963983" cy="2934555"/>
          </a:xfrm>
          <a:prstGeom prst="rect">
            <a:avLst/>
          </a:prstGeom>
        </p:spPr>
      </p:pic>
      <p:pic>
        <p:nvPicPr>
          <p:cNvPr id="9" name="Bilde 8">
            <a:extLst>
              <a:ext uri="{FF2B5EF4-FFF2-40B4-BE49-F238E27FC236}">
                <a16:creationId xmlns:a16="http://schemas.microsoft.com/office/drawing/2014/main" id="{32D85E1B-6BC9-45E1-8202-8196F5F80395}"/>
              </a:ext>
            </a:extLst>
          </p:cNvPr>
          <p:cNvPicPr>
            <a:picLocks noChangeAspect="1"/>
          </p:cNvPicPr>
          <p:nvPr/>
        </p:nvPicPr>
        <p:blipFill>
          <a:blip r:embed="rId3"/>
          <a:stretch>
            <a:fillRect/>
          </a:stretch>
        </p:blipFill>
        <p:spPr>
          <a:xfrm>
            <a:off x="8279627" y="1512274"/>
            <a:ext cx="3754395" cy="2210647"/>
          </a:xfrm>
          <a:prstGeom prst="rect">
            <a:avLst/>
          </a:prstGeom>
        </p:spPr>
      </p:pic>
    </p:spTree>
    <p:extLst>
      <p:ext uri="{BB962C8B-B14F-4D97-AF65-F5344CB8AC3E}">
        <p14:creationId xmlns:p14="http://schemas.microsoft.com/office/powerpoint/2010/main" val="167769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16F81-68AB-4DB8-A4EE-E94ED79935CE}"/>
              </a:ext>
            </a:extLst>
          </p:cNvPr>
          <p:cNvSpPr>
            <a:spLocks noGrp="1"/>
          </p:cNvSpPr>
          <p:nvPr>
            <p:ph type="title"/>
          </p:nvPr>
        </p:nvSpPr>
        <p:spPr/>
        <p:txBody>
          <a:bodyPr/>
          <a:lstStyle/>
          <a:p>
            <a:r>
              <a:rPr lang="nb-NO" dirty="0">
                <a:solidFill>
                  <a:schemeClr val="accent1"/>
                </a:solidFill>
              </a:rPr>
              <a:t>Arbeidstider og støyende arbeider</a:t>
            </a:r>
          </a:p>
        </p:txBody>
      </p:sp>
      <p:sp>
        <p:nvSpPr>
          <p:cNvPr id="6" name="Plassholder for innhold 5">
            <a:extLst>
              <a:ext uri="{FF2B5EF4-FFF2-40B4-BE49-F238E27FC236}">
                <a16:creationId xmlns:a16="http://schemas.microsoft.com/office/drawing/2014/main" id="{69387A11-B9AE-40C0-B7AE-7C92D1ACFDCA}"/>
              </a:ext>
            </a:extLst>
          </p:cNvPr>
          <p:cNvSpPr>
            <a:spLocks noGrp="1"/>
          </p:cNvSpPr>
          <p:nvPr>
            <p:ph idx="1"/>
          </p:nvPr>
        </p:nvSpPr>
        <p:spPr/>
        <p:txBody>
          <a:bodyPr/>
          <a:lstStyle/>
          <a:p>
            <a:r>
              <a:rPr lang="nb-NO" dirty="0"/>
              <a:t>Fornebubanen gjør måling av støy og vibrasjoner underveis i byggefasen</a:t>
            </a:r>
          </a:p>
          <a:p>
            <a:r>
              <a:rPr lang="nb-NO" dirty="0"/>
              <a:t>Naboer skal varsles særskilt</a:t>
            </a:r>
          </a:p>
          <a:p>
            <a:pPr lvl="1"/>
            <a:r>
              <a:rPr lang="nb-NO" dirty="0"/>
              <a:t>To uker før oppstart ved sterkt støyende arbeider og nattarbeid</a:t>
            </a:r>
          </a:p>
          <a:p>
            <a:pPr lvl="1"/>
            <a:r>
              <a:rPr lang="nb-NO" dirty="0"/>
              <a:t>Tre dager før oppstart for annen støyende aktivitet</a:t>
            </a:r>
          </a:p>
          <a:p>
            <a:r>
              <a:rPr lang="nb-NO" dirty="0"/>
              <a:t>Kommunikasjon med naboer på Fornebu er svært viktig for Fornebubanen og vi ønsker så fort som mulig å etablere et god dialog med både berørte skoler, barnehager, vel, sameier </a:t>
            </a:r>
            <a:r>
              <a:rPr lang="nb-NO" dirty="0" err="1"/>
              <a:t>m.m</a:t>
            </a:r>
            <a:endParaRPr lang="nb-NO" dirty="0"/>
          </a:p>
          <a:p>
            <a:r>
              <a:rPr lang="nb-NO" dirty="0"/>
              <a:t>Informasjonsmøter og åpne dager på anlegget</a:t>
            </a:r>
          </a:p>
        </p:txBody>
      </p:sp>
      <p:sp>
        <p:nvSpPr>
          <p:cNvPr id="4" name="Plassholder for dato 3">
            <a:extLst>
              <a:ext uri="{FF2B5EF4-FFF2-40B4-BE49-F238E27FC236}">
                <a16:creationId xmlns:a16="http://schemas.microsoft.com/office/drawing/2014/main" id="{479B83E2-842B-4F51-8007-B9AEE55F2A88}"/>
              </a:ext>
            </a:extLst>
          </p:cNvPr>
          <p:cNvSpPr>
            <a:spLocks noGrp="1"/>
          </p:cNvSpPr>
          <p:nvPr>
            <p:ph type="dt" sz="half" idx="10"/>
          </p:nvPr>
        </p:nvSpPr>
        <p:spPr/>
        <p:txBody>
          <a:bodyPr/>
          <a:lstStyle/>
          <a:p>
            <a:r>
              <a:rPr lang="nb-NO"/>
              <a:t>01.04.2020</a:t>
            </a:r>
            <a:endParaRPr lang="nb-NO" dirty="0"/>
          </a:p>
        </p:txBody>
      </p:sp>
      <p:sp>
        <p:nvSpPr>
          <p:cNvPr id="5" name="Plassholder for lysbildenummer 4">
            <a:extLst>
              <a:ext uri="{FF2B5EF4-FFF2-40B4-BE49-F238E27FC236}">
                <a16:creationId xmlns:a16="http://schemas.microsoft.com/office/drawing/2014/main" id="{3C212A4C-D231-4B0C-AB11-05CC3173D6A7}"/>
              </a:ext>
            </a:extLst>
          </p:cNvPr>
          <p:cNvSpPr>
            <a:spLocks noGrp="1"/>
          </p:cNvSpPr>
          <p:nvPr>
            <p:ph type="sldNum" sz="quarter" idx="12"/>
          </p:nvPr>
        </p:nvSpPr>
        <p:spPr/>
        <p:txBody>
          <a:bodyPr/>
          <a:lstStyle/>
          <a:p>
            <a:fld id="{8ACEFDFC-287E-0A4D-81A7-6CC8C070690D}" type="slidenum">
              <a:rPr lang="nb-NO" smtClean="0"/>
              <a:t>44</a:t>
            </a:fld>
            <a:endParaRPr lang="nb-NO"/>
          </a:p>
        </p:txBody>
      </p:sp>
      <p:pic>
        <p:nvPicPr>
          <p:cNvPr id="3" name="Bilde 2">
            <a:extLst>
              <a:ext uri="{FF2B5EF4-FFF2-40B4-BE49-F238E27FC236}">
                <a16:creationId xmlns:a16="http://schemas.microsoft.com/office/drawing/2014/main" id="{0CAFC00B-A068-47F1-9764-D554EAC6532C}"/>
              </a:ext>
            </a:extLst>
          </p:cNvPr>
          <p:cNvPicPr>
            <a:picLocks noChangeAspect="1"/>
          </p:cNvPicPr>
          <p:nvPr/>
        </p:nvPicPr>
        <p:blipFill>
          <a:blip r:embed="rId3"/>
          <a:stretch>
            <a:fillRect/>
          </a:stretch>
        </p:blipFill>
        <p:spPr>
          <a:xfrm>
            <a:off x="8911648" y="4062413"/>
            <a:ext cx="3009900" cy="2152650"/>
          </a:xfrm>
          <a:prstGeom prst="rect">
            <a:avLst/>
          </a:prstGeom>
        </p:spPr>
      </p:pic>
      <p:pic>
        <p:nvPicPr>
          <p:cNvPr id="7" name="Bilde 6">
            <a:extLst>
              <a:ext uri="{FF2B5EF4-FFF2-40B4-BE49-F238E27FC236}">
                <a16:creationId xmlns:a16="http://schemas.microsoft.com/office/drawing/2014/main" id="{BF67A5F2-101F-4705-B359-8C334488E2E8}"/>
              </a:ext>
            </a:extLst>
          </p:cNvPr>
          <p:cNvPicPr>
            <a:picLocks noChangeAspect="1"/>
          </p:cNvPicPr>
          <p:nvPr/>
        </p:nvPicPr>
        <p:blipFill>
          <a:blip r:embed="rId4"/>
          <a:stretch>
            <a:fillRect/>
          </a:stretch>
        </p:blipFill>
        <p:spPr>
          <a:xfrm>
            <a:off x="7600979" y="4731507"/>
            <a:ext cx="1598123" cy="1743407"/>
          </a:xfrm>
          <a:prstGeom prst="rect">
            <a:avLst/>
          </a:prstGeom>
        </p:spPr>
      </p:pic>
      <p:pic>
        <p:nvPicPr>
          <p:cNvPr id="8" name="Bilde 7">
            <a:extLst>
              <a:ext uri="{FF2B5EF4-FFF2-40B4-BE49-F238E27FC236}">
                <a16:creationId xmlns:a16="http://schemas.microsoft.com/office/drawing/2014/main" id="{2631BFDD-6258-4E70-9971-2EF253F774BF}"/>
              </a:ext>
            </a:extLst>
          </p:cNvPr>
          <p:cNvPicPr>
            <a:picLocks noChangeAspect="1"/>
          </p:cNvPicPr>
          <p:nvPr/>
        </p:nvPicPr>
        <p:blipFill>
          <a:blip r:embed="rId5"/>
          <a:stretch>
            <a:fillRect/>
          </a:stretch>
        </p:blipFill>
        <p:spPr>
          <a:xfrm>
            <a:off x="6650601" y="4731507"/>
            <a:ext cx="1303324" cy="1743407"/>
          </a:xfrm>
          <a:prstGeom prst="rect">
            <a:avLst/>
          </a:prstGeom>
        </p:spPr>
      </p:pic>
    </p:spTree>
    <p:extLst>
      <p:ext uri="{BB962C8B-B14F-4D97-AF65-F5344CB8AC3E}">
        <p14:creationId xmlns:p14="http://schemas.microsoft.com/office/powerpoint/2010/main" val="3931089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24504" y="245784"/>
            <a:ext cx="9469438" cy="1311999"/>
          </a:xfrm>
        </p:spPr>
        <p:txBody>
          <a:bodyPr/>
          <a:lstStyle/>
          <a:p>
            <a:r>
              <a:rPr lang="nb-NO" dirty="0"/>
              <a:t>Oversikt over traseen </a:t>
            </a:r>
          </a:p>
        </p:txBody>
      </p:sp>
      <p:pic>
        <p:nvPicPr>
          <p:cNvPr id="6" name="Plassholder for innhol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906" y="713434"/>
            <a:ext cx="11900930" cy="5439058"/>
          </a:xfrm>
        </p:spPr>
      </p:pic>
      <p:sp>
        <p:nvSpPr>
          <p:cNvPr id="4" name="Plassholder for dato 3"/>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45</a:t>
            </a:fld>
            <a:endParaRPr lang="nb-NO"/>
          </a:p>
        </p:txBody>
      </p:sp>
    </p:spTree>
    <p:extLst>
      <p:ext uri="{BB962C8B-B14F-4D97-AF65-F5344CB8AC3E}">
        <p14:creationId xmlns:p14="http://schemas.microsoft.com/office/powerpoint/2010/main" val="1908546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ssholder for bilde 3"/>
          <p:cNvSpPr>
            <a:spLocks noGrp="1"/>
          </p:cNvSpPr>
          <p:nvPr>
            <p:ph type="pic" sz="quarter" idx="15"/>
          </p:nvPr>
        </p:nvSpPr>
        <p:spPr/>
      </p:sp>
      <p:sp>
        <p:nvSpPr>
          <p:cNvPr id="5" name="Plassholder for bilde 4"/>
          <p:cNvSpPr>
            <a:spLocks noGrp="1"/>
          </p:cNvSpPr>
          <p:nvPr>
            <p:ph type="pic" sz="quarter" idx="16"/>
          </p:nvPr>
        </p:nvSpPr>
        <p:spPr>
          <a:xfrm>
            <a:off x="6144000" y="-32627"/>
            <a:ext cx="6048000" cy="6858000"/>
          </a:xfrm>
        </p:spPr>
      </p:sp>
      <p:sp>
        <p:nvSpPr>
          <p:cNvPr id="2" name="Tittel 1"/>
          <p:cNvSpPr>
            <a:spLocks noGrp="1"/>
          </p:cNvSpPr>
          <p:nvPr>
            <p:ph type="title" idx="4294967295"/>
          </p:nvPr>
        </p:nvSpPr>
        <p:spPr>
          <a:xfrm>
            <a:off x="716757" y="644367"/>
            <a:ext cx="10758487" cy="868363"/>
          </a:xfrm>
        </p:spPr>
        <p:txBody>
          <a:bodyPr>
            <a:normAutofit/>
          </a:bodyPr>
          <a:lstStyle/>
          <a:p>
            <a:r>
              <a:rPr lang="nb-NO" dirty="0"/>
              <a:t>Tunneler (typiske tverrsnitt drenert løsning)</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0" y="1915301"/>
            <a:ext cx="5996520" cy="386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2756" y="1922456"/>
            <a:ext cx="4632874" cy="360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Sylinder 9"/>
          <p:cNvSpPr txBox="1"/>
          <p:nvPr/>
        </p:nvSpPr>
        <p:spPr>
          <a:xfrm>
            <a:off x="1644907" y="5779451"/>
            <a:ext cx="2808312" cy="576064"/>
          </a:xfrm>
          <a:prstGeom prst="rect">
            <a:avLst/>
          </a:prstGeom>
        </p:spPr>
        <p:txBody>
          <a:bodyPr vert="horz" wrap="none" lIns="91440" tIns="45720" rIns="91440" bIns="45720" rtlCol="0" anchor="t">
            <a:normAutofit/>
          </a:bodyPr>
          <a:lstStyle/>
          <a:p>
            <a:r>
              <a:rPr lang="nb-NO" sz="1600" b="1" dirty="0">
                <a:solidFill>
                  <a:schemeClr val="tx1">
                    <a:lumMod val="75000"/>
                    <a:lumOff val="25000"/>
                  </a:schemeClr>
                </a:solidFill>
              </a:rPr>
              <a:t>Ett-løps tunnel ca. 85 m</a:t>
            </a:r>
            <a:r>
              <a:rPr lang="nb-NO" sz="1600" b="1" baseline="30000" dirty="0">
                <a:solidFill>
                  <a:schemeClr val="tx1">
                    <a:lumMod val="75000"/>
                    <a:lumOff val="25000"/>
                  </a:schemeClr>
                </a:solidFill>
              </a:rPr>
              <a:t>2</a:t>
            </a:r>
          </a:p>
        </p:txBody>
      </p:sp>
      <p:sp>
        <p:nvSpPr>
          <p:cNvPr id="11" name="TekstSylinder 10"/>
          <p:cNvSpPr txBox="1"/>
          <p:nvPr/>
        </p:nvSpPr>
        <p:spPr>
          <a:xfrm>
            <a:off x="7726537" y="5779451"/>
            <a:ext cx="2520280" cy="504056"/>
          </a:xfrm>
          <a:prstGeom prst="rect">
            <a:avLst/>
          </a:prstGeom>
        </p:spPr>
        <p:txBody>
          <a:bodyPr vert="horz" wrap="none" lIns="91440" tIns="45720" rIns="91440" bIns="45720" rtlCol="0" anchor="t">
            <a:normAutofit/>
          </a:bodyPr>
          <a:lstStyle/>
          <a:p>
            <a:r>
              <a:rPr lang="nb-NO" sz="1600" b="1" dirty="0">
                <a:solidFill>
                  <a:schemeClr val="tx1">
                    <a:lumMod val="75000"/>
                    <a:lumOff val="25000"/>
                  </a:schemeClr>
                </a:solidFill>
              </a:rPr>
              <a:t>To-løps tunnel ca. 50 m</a:t>
            </a:r>
            <a:r>
              <a:rPr lang="nb-NO" sz="1600" b="1" baseline="30000" dirty="0">
                <a:solidFill>
                  <a:schemeClr val="tx1">
                    <a:lumMod val="75000"/>
                    <a:lumOff val="25000"/>
                  </a:schemeClr>
                </a:solidFill>
              </a:rPr>
              <a:t>2</a:t>
            </a:r>
          </a:p>
        </p:txBody>
      </p:sp>
    </p:spTree>
    <p:extLst>
      <p:ext uri="{BB962C8B-B14F-4D97-AF65-F5344CB8AC3E}">
        <p14:creationId xmlns:p14="http://schemas.microsoft.com/office/powerpoint/2010/main" val="3640373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48EEE-6AF8-4427-B42D-B97791801B32}"/>
              </a:ext>
            </a:extLst>
          </p:cNvPr>
          <p:cNvSpPr>
            <a:spLocks noGrp="1"/>
          </p:cNvSpPr>
          <p:nvPr>
            <p:ph type="title"/>
          </p:nvPr>
        </p:nvSpPr>
        <p:spPr/>
        <p:txBody>
          <a:bodyPr/>
          <a:lstStyle/>
          <a:p>
            <a:r>
              <a:rPr lang="nb-NO" dirty="0"/>
              <a:t>Flytårnet stasjon – injiseringskonsept og omfang</a:t>
            </a:r>
          </a:p>
        </p:txBody>
      </p:sp>
      <p:sp>
        <p:nvSpPr>
          <p:cNvPr id="3" name="Text Placeholder 2">
            <a:extLst>
              <a:ext uri="{FF2B5EF4-FFF2-40B4-BE49-F238E27FC236}">
                <a16:creationId xmlns:a16="http://schemas.microsoft.com/office/drawing/2014/main" id="{75139D9A-2485-45AA-8702-9B86ABA1A640}"/>
              </a:ext>
            </a:extLst>
          </p:cNvPr>
          <p:cNvSpPr>
            <a:spLocks noGrp="1"/>
          </p:cNvSpPr>
          <p:nvPr>
            <p:ph type="body" sz="quarter" idx="13"/>
          </p:nvPr>
        </p:nvSpPr>
        <p:spPr/>
        <p:txBody>
          <a:bodyPr>
            <a:normAutofit/>
          </a:bodyPr>
          <a:lstStyle/>
          <a:p>
            <a:endParaRPr lang="nb-NO" dirty="0"/>
          </a:p>
        </p:txBody>
      </p:sp>
      <p:pic>
        <p:nvPicPr>
          <p:cNvPr id="7" name="Content Placeholder 6">
            <a:extLst>
              <a:ext uri="{FF2B5EF4-FFF2-40B4-BE49-F238E27FC236}">
                <a16:creationId xmlns:a16="http://schemas.microsoft.com/office/drawing/2014/main" id="{B7F5321D-CCB2-468D-8479-9FE9E36EAC7B}"/>
              </a:ext>
            </a:extLst>
          </p:cNvPr>
          <p:cNvPicPr>
            <a:picLocks noGrp="1" noChangeAspect="1"/>
          </p:cNvPicPr>
          <p:nvPr>
            <p:ph sz="quarter" idx="15"/>
          </p:nvPr>
        </p:nvPicPr>
        <p:blipFill>
          <a:blip r:embed="rId2" cstate="print">
            <a:extLst>
              <a:ext uri="{28A0092B-C50C-407E-A947-70E740481C1C}">
                <a14:useLocalDpi xmlns:a14="http://schemas.microsoft.com/office/drawing/2010/main" val="0"/>
              </a:ext>
            </a:extLst>
          </a:blip>
          <a:stretch>
            <a:fillRect/>
          </a:stretch>
        </p:blipFill>
        <p:spPr>
          <a:xfrm>
            <a:off x="885065" y="1398156"/>
            <a:ext cx="9830744" cy="4915372"/>
          </a:xfrm>
        </p:spPr>
      </p:pic>
    </p:spTree>
    <p:extLst>
      <p:ext uri="{BB962C8B-B14F-4D97-AF65-F5344CB8AC3E}">
        <p14:creationId xmlns:p14="http://schemas.microsoft.com/office/powerpoint/2010/main" val="125903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95B52F3-AACE-44F0-928E-0387F20CF797}"/>
              </a:ext>
            </a:extLst>
          </p:cNvPr>
          <p:cNvPicPr>
            <a:picLocks noChangeAspect="1" noChangeArrowheads="1"/>
          </p:cNvPicPr>
          <p:nvPr/>
        </p:nvPicPr>
        <p:blipFill>
          <a:blip r:embed="rId3"/>
          <a:stretch>
            <a:fillRect/>
          </a:stretch>
        </p:blipFill>
        <p:spPr bwMode="auto">
          <a:xfrm>
            <a:off x="1197219" y="4981893"/>
            <a:ext cx="2125744" cy="1156106"/>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3F216F81-68AB-4DB8-A4EE-E94ED79935CE}"/>
              </a:ext>
            </a:extLst>
          </p:cNvPr>
          <p:cNvSpPr>
            <a:spLocks noGrp="1"/>
          </p:cNvSpPr>
          <p:nvPr>
            <p:ph type="title"/>
          </p:nvPr>
        </p:nvSpPr>
        <p:spPr/>
        <p:txBody>
          <a:bodyPr/>
          <a:lstStyle/>
          <a:p>
            <a:r>
              <a:rPr lang="nb-NO" dirty="0">
                <a:solidFill>
                  <a:schemeClr val="accent5"/>
                </a:solidFill>
              </a:rPr>
              <a:t>Bygningsbesiktigelse, støymåling og varsling</a:t>
            </a:r>
          </a:p>
        </p:txBody>
      </p:sp>
      <p:sp>
        <p:nvSpPr>
          <p:cNvPr id="6" name="Plassholder for innhold 5">
            <a:extLst>
              <a:ext uri="{FF2B5EF4-FFF2-40B4-BE49-F238E27FC236}">
                <a16:creationId xmlns:a16="http://schemas.microsoft.com/office/drawing/2014/main" id="{69387A11-B9AE-40C0-B7AE-7C92D1ACFDCA}"/>
              </a:ext>
            </a:extLst>
          </p:cNvPr>
          <p:cNvSpPr>
            <a:spLocks noGrp="1"/>
          </p:cNvSpPr>
          <p:nvPr>
            <p:ph idx="1"/>
          </p:nvPr>
        </p:nvSpPr>
        <p:spPr>
          <a:xfrm>
            <a:off x="695326" y="1574801"/>
            <a:ext cx="9469438" cy="4060824"/>
          </a:xfrm>
        </p:spPr>
        <p:txBody>
          <a:bodyPr/>
          <a:lstStyle/>
          <a:p>
            <a:pPr marL="0" indent="0">
              <a:buNone/>
            </a:pPr>
            <a:endParaRPr lang="nb-NO" dirty="0"/>
          </a:p>
          <a:p>
            <a:r>
              <a:rPr lang="nb-NO" dirty="0"/>
              <a:t>Fornebubanen utfører bygningsbesiktigelse på de nærmeste nabobygg før anleggsarbeidet starter.</a:t>
            </a:r>
          </a:p>
          <a:p>
            <a:r>
              <a:rPr lang="nb-NO" dirty="0"/>
              <a:t>Fornebubanen gjør måling av støy og vibrasjoner </a:t>
            </a:r>
            <a:br>
              <a:rPr lang="nb-NO" dirty="0"/>
            </a:br>
            <a:r>
              <a:rPr lang="nb-NO" dirty="0"/>
              <a:t>underveis i byggefasen</a:t>
            </a:r>
          </a:p>
          <a:p>
            <a:r>
              <a:rPr lang="nb-NO" dirty="0"/>
              <a:t>Naboer skal varsles særskilt</a:t>
            </a:r>
          </a:p>
          <a:p>
            <a:pPr lvl="1"/>
            <a:r>
              <a:rPr lang="nb-NO" dirty="0"/>
              <a:t>To uker før oppstart ved sterkt støyende arbeider og nattarbeid</a:t>
            </a:r>
          </a:p>
          <a:p>
            <a:pPr lvl="1"/>
            <a:r>
              <a:rPr lang="nb-NO" dirty="0"/>
              <a:t>Tre dager før oppstart for annen støyende aktivitet</a:t>
            </a:r>
          </a:p>
        </p:txBody>
      </p:sp>
      <p:sp>
        <p:nvSpPr>
          <p:cNvPr id="4" name="Plassholder for dato 3">
            <a:extLst>
              <a:ext uri="{FF2B5EF4-FFF2-40B4-BE49-F238E27FC236}">
                <a16:creationId xmlns:a16="http://schemas.microsoft.com/office/drawing/2014/main" id="{479B83E2-842B-4F51-8007-B9AEE55F2A88}"/>
              </a:ext>
            </a:extLst>
          </p:cNvPr>
          <p:cNvSpPr>
            <a:spLocks noGrp="1"/>
          </p:cNvSpPr>
          <p:nvPr>
            <p:ph type="dt" sz="half" idx="10"/>
          </p:nvPr>
        </p:nvSpPr>
        <p:spPr/>
        <p:txBody>
          <a:bodyPr/>
          <a:lstStyle/>
          <a:p>
            <a:r>
              <a:rPr lang="nb-NO"/>
              <a:t>01.04.2020</a:t>
            </a:r>
            <a:endParaRPr lang="nb-NO" dirty="0"/>
          </a:p>
        </p:txBody>
      </p:sp>
      <p:sp>
        <p:nvSpPr>
          <p:cNvPr id="5" name="Plassholder for lysbildenummer 4">
            <a:extLst>
              <a:ext uri="{FF2B5EF4-FFF2-40B4-BE49-F238E27FC236}">
                <a16:creationId xmlns:a16="http://schemas.microsoft.com/office/drawing/2014/main" id="{3C212A4C-D231-4B0C-AB11-05CC3173D6A7}"/>
              </a:ext>
            </a:extLst>
          </p:cNvPr>
          <p:cNvSpPr>
            <a:spLocks noGrp="1"/>
          </p:cNvSpPr>
          <p:nvPr>
            <p:ph type="sldNum" sz="quarter" idx="12"/>
          </p:nvPr>
        </p:nvSpPr>
        <p:spPr/>
        <p:txBody>
          <a:bodyPr/>
          <a:lstStyle/>
          <a:p>
            <a:fld id="{8ACEFDFC-287E-0A4D-81A7-6CC8C070690D}" type="slidenum">
              <a:rPr lang="nb-NO" smtClean="0"/>
              <a:t>48</a:t>
            </a:fld>
            <a:endParaRPr lang="nb-NO"/>
          </a:p>
        </p:txBody>
      </p:sp>
      <p:pic>
        <p:nvPicPr>
          <p:cNvPr id="7" name="Bilde 6">
            <a:extLst>
              <a:ext uri="{FF2B5EF4-FFF2-40B4-BE49-F238E27FC236}">
                <a16:creationId xmlns:a16="http://schemas.microsoft.com/office/drawing/2014/main" id="{A9CCB5AB-1D5D-4CC3-B52D-6F4442A3FB49}"/>
              </a:ext>
            </a:extLst>
          </p:cNvPr>
          <p:cNvPicPr>
            <a:picLocks noChangeAspect="1"/>
          </p:cNvPicPr>
          <p:nvPr/>
        </p:nvPicPr>
        <p:blipFill>
          <a:blip r:embed="rId4"/>
          <a:stretch>
            <a:fillRect/>
          </a:stretch>
        </p:blipFill>
        <p:spPr>
          <a:xfrm>
            <a:off x="8092820" y="3024889"/>
            <a:ext cx="3876675" cy="3632588"/>
          </a:xfrm>
          <a:prstGeom prst="rect">
            <a:avLst/>
          </a:prstGeom>
        </p:spPr>
      </p:pic>
    </p:spTree>
    <p:extLst>
      <p:ext uri="{BB962C8B-B14F-4D97-AF65-F5344CB8AC3E}">
        <p14:creationId xmlns:p14="http://schemas.microsoft.com/office/powerpoint/2010/main" val="252390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16F81-68AB-4DB8-A4EE-E94ED79935CE}"/>
              </a:ext>
            </a:extLst>
          </p:cNvPr>
          <p:cNvSpPr>
            <a:spLocks noGrp="1"/>
          </p:cNvSpPr>
          <p:nvPr>
            <p:ph type="title"/>
          </p:nvPr>
        </p:nvSpPr>
        <p:spPr>
          <a:xfrm>
            <a:off x="695325" y="720001"/>
            <a:ext cx="10801349" cy="1311999"/>
          </a:xfrm>
        </p:spPr>
        <p:txBody>
          <a:bodyPr anchor="t">
            <a:normAutofit/>
          </a:bodyPr>
          <a:lstStyle/>
          <a:p>
            <a:r>
              <a:rPr lang="nb-NO" dirty="0">
                <a:solidFill>
                  <a:schemeClr val="accent1"/>
                </a:solidFill>
              </a:rPr>
              <a:t>Arbeidstider og støyende arbeider tunnel</a:t>
            </a:r>
          </a:p>
        </p:txBody>
      </p:sp>
      <p:sp>
        <p:nvSpPr>
          <p:cNvPr id="6" name="Plassholder for innhold 5">
            <a:extLst>
              <a:ext uri="{FF2B5EF4-FFF2-40B4-BE49-F238E27FC236}">
                <a16:creationId xmlns:a16="http://schemas.microsoft.com/office/drawing/2014/main" id="{69387A11-B9AE-40C0-B7AE-7C92D1ACFDCA}"/>
              </a:ext>
            </a:extLst>
          </p:cNvPr>
          <p:cNvSpPr>
            <a:spLocks noGrp="1"/>
          </p:cNvSpPr>
          <p:nvPr>
            <p:ph sz="half" idx="1"/>
          </p:nvPr>
        </p:nvSpPr>
        <p:spPr>
          <a:xfrm>
            <a:off x="695325" y="2032000"/>
            <a:ext cx="5181600" cy="4060826"/>
          </a:xfrm>
        </p:spPr>
        <p:txBody>
          <a:bodyPr anchor="t">
            <a:normAutofit/>
          </a:bodyPr>
          <a:lstStyle/>
          <a:p>
            <a:r>
              <a:rPr lang="nb-NO" sz="2300" b="1" dirty="0"/>
              <a:t>Opplasting og transport fra tunnel </a:t>
            </a:r>
          </a:p>
          <a:p>
            <a:pPr lvl="1"/>
            <a:r>
              <a:rPr lang="nb-NO" sz="1900" dirty="0"/>
              <a:t>Mandag – fredag kl. 07.00-23.00</a:t>
            </a:r>
          </a:p>
          <a:p>
            <a:pPr lvl="1"/>
            <a:r>
              <a:rPr lang="nb-NO" sz="1900" dirty="0"/>
              <a:t>Lørdag kl. 07.00-19.00 </a:t>
            </a:r>
            <a:endParaRPr lang="nb-NO" sz="1900" dirty="0">
              <a:solidFill>
                <a:srgbClr val="FF0000"/>
              </a:solidFill>
            </a:endParaRPr>
          </a:p>
          <a:p>
            <a:pPr lvl="1"/>
            <a:r>
              <a:rPr lang="nb-NO" sz="1900" dirty="0"/>
              <a:t>Det er tillatt å kjøre inn betongbiler mm  </a:t>
            </a:r>
            <a:r>
              <a:rPr lang="nb-NO" sz="1900" dirty="0" err="1"/>
              <a:t>ifm</a:t>
            </a:r>
            <a:r>
              <a:rPr lang="nb-NO" sz="1900" dirty="0"/>
              <a:t> injeksjonsarbeider og sikring på natt</a:t>
            </a:r>
          </a:p>
          <a:p>
            <a:pPr lvl="1"/>
            <a:endParaRPr lang="nb-NO" sz="1900" dirty="0">
              <a:solidFill>
                <a:srgbClr val="FF0000"/>
              </a:solidFill>
            </a:endParaRPr>
          </a:p>
          <a:p>
            <a:r>
              <a:rPr lang="nb-NO" sz="2300" b="1" dirty="0"/>
              <a:t>Sprengningsarbeid i tunnel </a:t>
            </a:r>
          </a:p>
          <a:p>
            <a:pPr lvl="1"/>
            <a:r>
              <a:rPr lang="nb-NO" sz="1900" dirty="0"/>
              <a:t>Sprenging (salver ) skal foregå mellom kl. 07.00-22.00 </a:t>
            </a:r>
          </a:p>
          <a:p>
            <a:pPr marL="457200" lvl="1" indent="0">
              <a:buNone/>
            </a:pPr>
            <a:endParaRPr lang="nb-NO" sz="1900" dirty="0">
              <a:solidFill>
                <a:srgbClr val="FF0000"/>
              </a:solidFill>
            </a:endParaRPr>
          </a:p>
        </p:txBody>
      </p:sp>
      <p:sp>
        <p:nvSpPr>
          <p:cNvPr id="4" name="Plassholder for dato 3">
            <a:extLst>
              <a:ext uri="{FF2B5EF4-FFF2-40B4-BE49-F238E27FC236}">
                <a16:creationId xmlns:a16="http://schemas.microsoft.com/office/drawing/2014/main" id="{479B83E2-842B-4F51-8007-B9AEE55F2A88}"/>
              </a:ext>
            </a:extLst>
          </p:cNvPr>
          <p:cNvSpPr>
            <a:spLocks noGrp="1"/>
          </p:cNvSpPr>
          <p:nvPr>
            <p:ph type="dt" sz="half" idx="10"/>
          </p:nvPr>
        </p:nvSpPr>
        <p:spPr>
          <a:xfrm>
            <a:off x="10156825" y="6292352"/>
            <a:ext cx="1339850" cy="365125"/>
          </a:xfrm>
        </p:spPr>
        <p:txBody>
          <a:bodyPr anchor="ctr">
            <a:normAutofit/>
          </a:bodyPr>
          <a:lstStyle/>
          <a:p>
            <a:pPr>
              <a:spcAft>
                <a:spcPts val="600"/>
              </a:spcAft>
            </a:pPr>
            <a:r>
              <a:rPr lang="nb-NO"/>
              <a:t>01.04.2020</a:t>
            </a:r>
          </a:p>
        </p:txBody>
      </p:sp>
      <p:sp>
        <p:nvSpPr>
          <p:cNvPr id="5" name="Plassholder for lysbildenummer 4">
            <a:extLst>
              <a:ext uri="{FF2B5EF4-FFF2-40B4-BE49-F238E27FC236}">
                <a16:creationId xmlns:a16="http://schemas.microsoft.com/office/drawing/2014/main" id="{3C212A4C-D231-4B0C-AB11-05CC3173D6A7}"/>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49</a:t>
            </a:fld>
            <a:endParaRPr lang="nb-NO"/>
          </a:p>
        </p:txBody>
      </p:sp>
      <p:sp>
        <p:nvSpPr>
          <p:cNvPr id="3" name="AutoShape 4" descr="Norsk forening mot støy">
            <a:extLst>
              <a:ext uri="{FF2B5EF4-FFF2-40B4-BE49-F238E27FC236}">
                <a16:creationId xmlns:a16="http://schemas.microsoft.com/office/drawing/2014/main" id="{FEDB01BE-36AA-4D38-9B4D-6F02891855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 name="Bilde 6">
            <a:extLst>
              <a:ext uri="{FF2B5EF4-FFF2-40B4-BE49-F238E27FC236}">
                <a16:creationId xmlns:a16="http://schemas.microsoft.com/office/drawing/2014/main" id="{84C05F73-C166-43B4-8C7B-C50E9249963E}"/>
              </a:ext>
            </a:extLst>
          </p:cNvPr>
          <p:cNvPicPr>
            <a:picLocks noChangeAspect="1"/>
          </p:cNvPicPr>
          <p:nvPr/>
        </p:nvPicPr>
        <p:blipFill>
          <a:blip r:embed="rId3"/>
          <a:stretch>
            <a:fillRect/>
          </a:stretch>
        </p:blipFill>
        <p:spPr>
          <a:xfrm>
            <a:off x="6315075" y="2032000"/>
            <a:ext cx="5577062" cy="3740439"/>
          </a:xfrm>
          <a:prstGeom prst="rect">
            <a:avLst/>
          </a:prstGeom>
        </p:spPr>
      </p:pic>
    </p:spTree>
    <p:extLst>
      <p:ext uri="{BB962C8B-B14F-4D97-AF65-F5344CB8AC3E}">
        <p14:creationId xmlns:p14="http://schemas.microsoft.com/office/powerpoint/2010/main" val="1435374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490AFD7-85D2-4A6B-B786-9A9E45B9EBF7}"/>
              </a:ext>
            </a:extLst>
          </p:cNvPr>
          <p:cNvSpPr>
            <a:spLocks noGrp="1"/>
          </p:cNvSpPr>
          <p:nvPr>
            <p:ph type="dt" sz="half" idx="10"/>
          </p:nvPr>
        </p:nvSpPr>
        <p:spPr/>
        <p:txBody>
          <a:bodyPr/>
          <a:lstStyle/>
          <a:p>
            <a:fld id="{F29D7420-2B41-5A47-8224-27AB9025098A}" type="datetime1">
              <a:rPr lang="nb-NO" smtClean="0"/>
              <a:t>08.12.2020</a:t>
            </a:fld>
            <a:endParaRPr lang="nb-NO"/>
          </a:p>
        </p:txBody>
      </p:sp>
      <p:sp>
        <p:nvSpPr>
          <p:cNvPr id="3" name="Plassholder for lysbildenummer 2">
            <a:extLst>
              <a:ext uri="{FF2B5EF4-FFF2-40B4-BE49-F238E27FC236}">
                <a16:creationId xmlns:a16="http://schemas.microsoft.com/office/drawing/2014/main" id="{08D8EECA-A1AB-40B3-8F10-C0D387E58FBE}"/>
              </a:ext>
            </a:extLst>
          </p:cNvPr>
          <p:cNvSpPr>
            <a:spLocks noGrp="1"/>
          </p:cNvSpPr>
          <p:nvPr>
            <p:ph type="sldNum" sz="quarter" idx="12"/>
          </p:nvPr>
        </p:nvSpPr>
        <p:spPr/>
        <p:txBody>
          <a:bodyPr/>
          <a:lstStyle/>
          <a:p>
            <a:fld id="{8ACEFDFC-287E-0A4D-81A7-6CC8C070690D}" type="slidenum">
              <a:rPr lang="nb-NO" smtClean="0"/>
              <a:t>5</a:t>
            </a:fld>
            <a:endParaRPr lang="nb-NO"/>
          </a:p>
        </p:txBody>
      </p:sp>
      <p:pic>
        <p:nvPicPr>
          <p:cNvPr id="5" name="Pilot Entreprise K4">
            <a:hlinkClick r:id="" action="ppaction://media"/>
            <a:extLst>
              <a:ext uri="{FF2B5EF4-FFF2-40B4-BE49-F238E27FC236}">
                <a16:creationId xmlns:a16="http://schemas.microsoft.com/office/drawing/2014/main" id="{960EA128-F4AA-40EB-B114-FAA4C8175F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7586"/>
            <a:ext cx="12192000" cy="6858000"/>
          </a:xfrm>
          <a:prstGeom prst="rect">
            <a:avLst/>
          </a:prstGeom>
        </p:spPr>
      </p:pic>
    </p:spTree>
    <p:extLst>
      <p:ext uri="{BB962C8B-B14F-4D97-AF65-F5344CB8AC3E}">
        <p14:creationId xmlns:p14="http://schemas.microsoft.com/office/powerpoint/2010/main" val="393305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innhold 8">
            <a:extLst>
              <a:ext uri="{FF2B5EF4-FFF2-40B4-BE49-F238E27FC236}">
                <a16:creationId xmlns:a16="http://schemas.microsoft.com/office/drawing/2014/main" id="{655F5046-8A91-42AB-AB4D-A8A3DB7FC905}"/>
              </a:ext>
            </a:extLst>
          </p:cNvPr>
          <p:cNvSpPr>
            <a:spLocks noGrp="1"/>
          </p:cNvSpPr>
          <p:nvPr>
            <p:ph idx="1"/>
          </p:nvPr>
        </p:nvSpPr>
        <p:spPr/>
        <p:txBody>
          <a:bodyPr>
            <a:normAutofit/>
          </a:bodyPr>
          <a:lstStyle/>
          <a:p>
            <a:r>
              <a:rPr lang="nb-NO" dirty="0"/>
              <a:t>8 km  tunnel</a:t>
            </a:r>
          </a:p>
          <a:p>
            <a:r>
              <a:rPr lang="nb-NO" dirty="0"/>
              <a:t>6 stasjoner</a:t>
            </a:r>
          </a:p>
          <a:p>
            <a:r>
              <a:rPr lang="nb-NO" dirty="0"/>
              <a:t>Fornebu base og verksted</a:t>
            </a:r>
          </a:p>
          <a:p>
            <a:endParaRPr lang="nb-NO" dirty="0"/>
          </a:p>
          <a:p>
            <a:r>
              <a:rPr lang="nb-NO" dirty="0"/>
              <a:t>Tverrsnitt tunnel 85 m2</a:t>
            </a:r>
          </a:p>
          <a:p>
            <a:r>
              <a:rPr lang="nb-NO" dirty="0"/>
              <a:t>Tverrsnitt stasjoner 250 m2</a:t>
            </a:r>
          </a:p>
          <a:p>
            <a:endParaRPr lang="nb-NO" dirty="0"/>
          </a:p>
          <a:p>
            <a:r>
              <a:rPr lang="nb-NO" dirty="0" err="1"/>
              <a:t>Ca</a:t>
            </a:r>
            <a:r>
              <a:rPr lang="nb-NO" dirty="0"/>
              <a:t> 1,5 </a:t>
            </a:r>
            <a:r>
              <a:rPr lang="nb-NO" dirty="0" err="1"/>
              <a:t>mill</a:t>
            </a:r>
            <a:r>
              <a:rPr lang="nb-NO" dirty="0"/>
              <a:t> m3 fast berg skal ut av bakken</a:t>
            </a:r>
          </a:p>
        </p:txBody>
      </p:sp>
      <p:sp>
        <p:nvSpPr>
          <p:cNvPr id="4" name="Plassholder for dato 3">
            <a:extLst>
              <a:ext uri="{FF2B5EF4-FFF2-40B4-BE49-F238E27FC236}">
                <a16:creationId xmlns:a16="http://schemas.microsoft.com/office/drawing/2014/main" id="{E73F2773-D33A-45D1-9CEB-B2364F0DADA7}"/>
              </a:ext>
            </a:extLst>
          </p:cNvPr>
          <p:cNvSpPr>
            <a:spLocks noGrp="1"/>
          </p:cNvSpPr>
          <p:nvPr>
            <p:ph type="dt" sz="half" idx="10"/>
          </p:nvPr>
        </p:nvSpPr>
        <p:spPr/>
        <p:txBody>
          <a:bodyPr/>
          <a:lstStyle/>
          <a:p>
            <a:fld id="{4D766B14-D201-5E43-92B4-5BFC4FDF65D3}" type="datetime1">
              <a:rPr lang="nb-NO" smtClean="0"/>
              <a:t>08.12.2020</a:t>
            </a:fld>
            <a:endParaRPr lang="nb-NO" dirty="0"/>
          </a:p>
        </p:txBody>
      </p:sp>
      <p:sp>
        <p:nvSpPr>
          <p:cNvPr id="5" name="Plassholder for lysbildenummer 4">
            <a:extLst>
              <a:ext uri="{FF2B5EF4-FFF2-40B4-BE49-F238E27FC236}">
                <a16:creationId xmlns:a16="http://schemas.microsoft.com/office/drawing/2014/main" id="{79BF9ABF-6662-4FD2-8B70-D462F973F9EA}"/>
              </a:ext>
            </a:extLst>
          </p:cNvPr>
          <p:cNvSpPr>
            <a:spLocks noGrp="1"/>
          </p:cNvSpPr>
          <p:nvPr>
            <p:ph type="sldNum" sz="quarter" idx="12"/>
          </p:nvPr>
        </p:nvSpPr>
        <p:spPr/>
        <p:txBody>
          <a:bodyPr/>
          <a:lstStyle/>
          <a:p>
            <a:fld id="{8ACEFDFC-287E-0A4D-81A7-6CC8C070690D}" type="slidenum">
              <a:rPr lang="nb-NO" smtClean="0"/>
              <a:t>50</a:t>
            </a:fld>
            <a:endParaRPr lang="nb-NO"/>
          </a:p>
        </p:txBody>
      </p:sp>
      <p:pic>
        <p:nvPicPr>
          <p:cNvPr id="8" name="Picture 5">
            <a:extLst>
              <a:ext uri="{FF2B5EF4-FFF2-40B4-BE49-F238E27FC236}">
                <a16:creationId xmlns:a16="http://schemas.microsoft.com/office/drawing/2014/main" id="{99D5E43B-E2BF-482B-9732-F4A192123C28}"/>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rcRect t="6140"/>
          <a:stretch/>
        </p:blipFill>
        <p:spPr>
          <a:xfrm>
            <a:off x="5142599" y="1029131"/>
            <a:ext cx="4043104" cy="2762310"/>
          </a:xfrm>
          <a:prstGeom prst="rect">
            <a:avLst/>
          </a:prstGeom>
        </p:spPr>
      </p:pic>
      <p:pic>
        <p:nvPicPr>
          <p:cNvPr id="11" name="Plassholder for innhold 7">
            <a:extLst>
              <a:ext uri="{FF2B5EF4-FFF2-40B4-BE49-F238E27FC236}">
                <a16:creationId xmlns:a16="http://schemas.microsoft.com/office/drawing/2014/main" id="{DBFE1B91-8D78-4F58-9E94-91C09AFE103C}"/>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l="48" r="48"/>
          <a:stretch>
            <a:fillRect/>
          </a:stretch>
        </p:blipFill>
        <p:spPr>
          <a:xfrm>
            <a:off x="9423928" y="446808"/>
            <a:ext cx="2805644" cy="3158837"/>
          </a:xfrm>
          <a:prstGeom prst="rect">
            <a:avLst/>
          </a:prstGeom>
        </p:spPr>
      </p:pic>
      <p:pic>
        <p:nvPicPr>
          <p:cNvPr id="13" name="Bilde 12">
            <a:extLst>
              <a:ext uri="{FF2B5EF4-FFF2-40B4-BE49-F238E27FC236}">
                <a16:creationId xmlns:a16="http://schemas.microsoft.com/office/drawing/2014/main" id="{21435CE5-9A7A-4822-B916-F851F21916DE}"/>
              </a:ext>
            </a:extLst>
          </p:cNvPr>
          <p:cNvPicPr>
            <a:picLocks noChangeAspect="1"/>
          </p:cNvPicPr>
          <p:nvPr/>
        </p:nvPicPr>
        <p:blipFill>
          <a:blip r:embed="rId5"/>
          <a:stretch>
            <a:fillRect/>
          </a:stretch>
        </p:blipFill>
        <p:spPr>
          <a:xfrm>
            <a:off x="5697824" y="4173088"/>
            <a:ext cx="6146512" cy="1632104"/>
          </a:xfrm>
          <a:prstGeom prst="rect">
            <a:avLst/>
          </a:prstGeom>
        </p:spPr>
      </p:pic>
      <p:sp>
        <p:nvSpPr>
          <p:cNvPr id="7" name="Tittel 6">
            <a:extLst>
              <a:ext uri="{FF2B5EF4-FFF2-40B4-BE49-F238E27FC236}">
                <a16:creationId xmlns:a16="http://schemas.microsoft.com/office/drawing/2014/main" id="{70084218-E5CD-4121-BEAE-735A8E5991BD}"/>
              </a:ext>
            </a:extLst>
          </p:cNvPr>
          <p:cNvSpPr>
            <a:spLocks noGrp="1"/>
          </p:cNvSpPr>
          <p:nvPr>
            <p:ph type="title"/>
          </p:nvPr>
        </p:nvSpPr>
        <p:spPr>
          <a:xfrm>
            <a:off x="695324" y="341430"/>
            <a:ext cx="5400675" cy="1311999"/>
          </a:xfrm>
        </p:spPr>
        <p:txBody>
          <a:bodyPr>
            <a:normAutofit/>
          </a:bodyPr>
          <a:lstStyle/>
          <a:p>
            <a:r>
              <a:rPr lang="nb-NO" dirty="0">
                <a:solidFill>
                  <a:schemeClr val="accent1"/>
                </a:solidFill>
              </a:rPr>
              <a:t>Hva er Fornebubanen</a:t>
            </a:r>
            <a:br>
              <a:rPr lang="nb-NO" dirty="0">
                <a:solidFill>
                  <a:schemeClr val="accent1"/>
                </a:solidFill>
              </a:rPr>
            </a:br>
            <a:r>
              <a:rPr lang="nb-NO" dirty="0">
                <a:solidFill>
                  <a:schemeClr val="accent1"/>
                </a:solidFill>
              </a:rPr>
              <a:t>i lys av massetransport</a:t>
            </a:r>
          </a:p>
        </p:txBody>
      </p:sp>
    </p:spTree>
    <p:extLst>
      <p:ext uri="{BB962C8B-B14F-4D97-AF65-F5344CB8AC3E}">
        <p14:creationId xmlns:p14="http://schemas.microsoft.com/office/powerpoint/2010/main" val="1327511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4D766B14-D201-5E43-92B4-5BFC4FDF65D3}"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51</a:t>
            </a:fld>
            <a:endParaRPr lang="nb-NO"/>
          </a:p>
        </p:txBody>
      </p:sp>
      <p:sp>
        <p:nvSpPr>
          <p:cNvPr id="9" name="Tittel 1"/>
          <p:cNvSpPr>
            <a:spLocks noGrp="1"/>
          </p:cNvSpPr>
          <p:nvPr>
            <p:ph type="title"/>
          </p:nvPr>
        </p:nvSpPr>
        <p:spPr>
          <a:xfrm>
            <a:off x="316490" y="1494075"/>
            <a:ext cx="5400675" cy="4378472"/>
          </a:xfrm>
        </p:spPr>
        <p:txBody>
          <a:bodyPr/>
          <a:lstStyle/>
          <a:p>
            <a:r>
              <a:rPr lang="nb-NO" sz="2400" dirty="0"/>
              <a:t>Fornebubanen er en organisasjon i  oppbygging. Med oss på laget har vi PGF som rådgivere, arkitekter og etter hvert entreprenører og leverandører.</a:t>
            </a:r>
            <a:br>
              <a:rPr lang="nb-NO" sz="2400" dirty="0"/>
            </a:br>
            <a:br>
              <a:rPr lang="nb-NO" sz="2400" dirty="0"/>
            </a:br>
            <a:r>
              <a:rPr lang="nb-NO" sz="2400" dirty="0"/>
              <a:t>Vi gleder oss et samfunnsoppdrag som skal bedre framkommelighet og sikre en 100 år gammel drøm om bane til Fornebu!</a:t>
            </a:r>
          </a:p>
        </p:txBody>
      </p:sp>
      <p:pic>
        <p:nvPicPr>
          <p:cNvPr id="11" name="Bilde 10">
            <a:extLst>
              <a:ext uri="{FF2B5EF4-FFF2-40B4-BE49-F238E27FC236}">
                <a16:creationId xmlns:a16="http://schemas.microsoft.com/office/drawing/2014/main" id="{85FAEDD4-1183-453F-A3DF-3E790FA15020}"/>
              </a:ext>
            </a:extLst>
          </p:cNvPr>
          <p:cNvPicPr>
            <a:picLocks noChangeAspect="1"/>
          </p:cNvPicPr>
          <p:nvPr/>
        </p:nvPicPr>
        <p:blipFill>
          <a:blip r:embed="rId2"/>
          <a:stretch>
            <a:fillRect/>
          </a:stretch>
        </p:blipFill>
        <p:spPr>
          <a:xfrm>
            <a:off x="5426256" y="738473"/>
            <a:ext cx="6593571" cy="4945178"/>
          </a:xfrm>
          <a:prstGeom prst="rect">
            <a:avLst/>
          </a:prstGeom>
        </p:spPr>
      </p:pic>
    </p:spTree>
    <p:extLst>
      <p:ext uri="{BB962C8B-B14F-4D97-AF65-F5344CB8AC3E}">
        <p14:creationId xmlns:p14="http://schemas.microsoft.com/office/powerpoint/2010/main" val="1023521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Takk for møtet og for din interesse for Fornebubanen</a:t>
            </a:r>
          </a:p>
        </p:txBody>
      </p:sp>
      <p:sp>
        <p:nvSpPr>
          <p:cNvPr id="3" name="Plassholder for tekst 2"/>
          <p:cNvSpPr>
            <a:spLocks noGrp="1"/>
          </p:cNvSpPr>
          <p:nvPr>
            <p:ph type="body" sz="quarter" idx="19"/>
          </p:nvPr>
        </p:nvSpPr>
        <p:spPr/>
        <p:txBody>
          <a:bodyPr/>
          <a:lstStyle/>
          <a:p>
            <a:endParaRPr lang="nb-NO"/>
          </a:p>
        </p:txBody>
      </p:sp>
      <p:sp>
        <p:nvSpPr>
          <p:cNvPr id="4" name="Plassholder for dato 3"/>
          <p:cNvSpPr>
            <a:spLocks noGrp="1"/>
          </p:cNvSpPr>
          <p:nvPr>
            <p:ph type="dt" sz="half" idx="10"/>
          </p:nvPr>
        </p:nvSpPr>
        <p:spPr/>
        <p:txBody>
          <a:bodyPr/>
          <a:lstStyle/>
          <a:p>
            <a:fld id="{F641A862-612A-7D45-A0ED-07030570FC13}" type="datetime1">
              <a:rPr lang="nb-NO" smtClean="0"/>
              <a:t>08.12.2020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52</a:t>
            </a:fld>
            <a:endParaRPr lang="nb-NO"/>
          </a:p>
        </p:txBody>
      </p:sp>
      <p:sp>
        <p:nvSpPr>
          <p:cNvPr id="6" name="Undertittel 5"/>
          <p:cNvSpPr>
            <a:spLocks noGrp="1"/>
          </p:cNvSpPr>
          <p:nvPr>
            <p:ph type="subTitle" idx="1"/>
          </p:nvPr>
        </p:nvSpPr>
        <p:spPr/>
        <p:txBody>
          <a:bodyPr/>
          <a:lstStyle/>
          <a:p>
            <a:r>
              <a:rPr lang="nb-NO" dirty="0"/>
              <a:t>Velkommen til å stille spørsmål i alle våre kanaler</a:t>
            </a:r>
          </a:p>
        </p:txBody>
      </p:sp>
      <p:sp>
        <p:nvSpPr>
          <p:cNvPr id="7" name="Plassholder for tekst 6"/>
          <p:cNvSpPr>
            <a:spLocks noGrp="1"/>
          </p:cNvSpPr>
          <p:nvPr>
            <p:ph type="body" sz="quarter" idx="18"/>
          </p:nvPr>
        </p:nvSpPr>
        <p:spPr/>
        <p:txBody>
          <a:bodyPr/>
          <a:lstStyle/>
          <a:p>
            <a:endParaRPr lang="nb-NO"/>
          </a:p>
        </p:txBody>
      </p:sp>
      <p:sp>
        <p:nvSpPr>
          <p:cNvPr id="8" name="Plassholder for tekst 7"/>
          <p:cNvSpPr>
            <a:spLocks noGrp="1"/>
          </p:cNvSpPr>
          <p:nvPr>
            <p:ph type="body" sz="quarter" idx="20"/>
          </p:nvPr>
        </p:nvSpPr>
        <p:spPr/>
        <p:txBody>
          <a:bodyPr/>
          <a:lstStyle/>
          <a:p>
            <a:endParaRPr lang="nb-NO"/>
          </a:p>
        </p:txBody>
      </p:sp>
    </p:spTree>
    <p:extLst>
      <p:ext uri="{BB962C8B-B14F-4D97-AF65-F5344CB8AC3E}">
        <p14:creationId xmlns:p14="http://schemas.microsoft.com/office/powerpoint/2010/main" val="30533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FB0378-52EA-4BAB-AED6-5E6493DD68CF}"/>
              </a:ext>
            </a:extLst>
          </p:cNvPr>
          <p:cNvSpPr>
            <a:spLocks noGrp="1"/>
          </p:cNvSpPr>
          <p:nvPr>
            <p:ph type="title"/>
          </p:nvPr>
        </p:nvSpPr>
        <p:spPr/>
        <p:txBody>
          <a:bodyPr/>
          <a:lstStyle/>
          <a:p>
            <a:r>
              <a:rPr lang="nb-NO" dirty="0"/>
              <a:t>Du når oss i disse kanalene</a:t>
            </a:r>
          </a:p>
        </p:txBody>
      </p:sp>
      <p:sp>
        <p:nvSpPr>
          <p:cNvPr id="3" name="Plassholder for innhold 2">
            <a:extLst>
              <a:ext uri="{FF2B5EF4-FFF2-40B4-BE49-F238E27FC236}">
                <a16:creationId xmlns:a16="http://schemas.microsoft.com/office/drawing/2014/main" id="{F0B498CA-2AED-48C4-8A53-450BF26EDF6A}"/>
              </a:ext>
            </a:extLst>
          </p:cNvPr>
          <p:cNvSpPr>
            <a:spLocks noGrp="1"/>
          </p:cNvSpPr>
          <p:nvPr>
            <p:ph sz="half" idx="1"/>
          </p:nvPr>
        </p:nvSpPr>
        <p:spPr>
          <a:xfrm>
            <a:off x="695325" y="1144610"/>
            <a:ext cx="5181600" cy="4806235"/>
          </a:xfrm>
        </p:spPr>
        <p:txBody>
          <a:bodyPr>
            <a:normAutofit/>
          </a:bodyPr>
          <a:lstStyle/>
          <a:p>
            <a:pPr marL="0" indent="0">
              <a:buNone/>
            </a:pPr>
            <a:endParaRPr lang="nb-NO" dirty="0"/>
          </a:p>
          <a:p>
            <a:r>
              <a:rPr lang="nb-NO" dirty="0"/>
              <a:t>Hjemmeside </a:t>
            </a:r>
          </a:p>
          <a:p>
            <a:r>
              <a:rPr lang="nb-NO" dirty="0" err="1"/>
              <a:t>Facebook</a:t>
            </a:r>
            <a:endParaRPr lang="nb-NO" dirty="0"/>
          </a:p>
          <a:p>
            <a:r>
              <a:rPr lang="nb-NO" dirty="0" err="1"/>
              <a:t>Instagram</a:t>
            </a:r>
            <a:endParaRPr lang="nb-NO" dirty="0"/>
          </a:p>
          <a:p>
            <a:r>
              <a:rPr lang="nb-NO" dirty="0"/>
              <a:t>Nyhetsbrev</a:t>
            </a:r>
          </a:p>
          <a:p>
            <a:r>
              <a:rPr lang="nb-NO" dirty="0"/>
              <a:t>SMS-varsling</a:t>
            </a:r>
          </a:p>
          <a:p>
            <a:r>
              <a:rPr lang="nb-NO" dirty="0"/>
              <a:t>Nabomøter for hvert enkelt område</a:t>
            </a:r>
          </a:p>
          <a:p>
            <a:r>
              <a:rPr lang="nb-NO" dirty="0"/>
              <a:t>Lokale arrangementer og seminarer</a:t>
            </a:r>
          </a:p>
          <a:p>
            <a:r>
              <a:rPr lang="nb-NO" dirty="0"/>
              <a:t>Kontaktpersoner: </a:t>
            </a:r>
          </a:p>
          <a:p>
            <a:pPr lvl="1"/>
            <a:r>
              <a:rPr lang="nb-NO" dirty="0"/>
              <a:t>Line Fredriksen</a:t>
            </a:r>
          </a:p>
          <a:p>
            <a:pPr lvl="1"/>
            <a:r>
              <a:rPr lang="nb-NO" dirty="0"/>
              <a:t>Hilde E. Håve</a:t>
            </a:r>
          </a:p>
          <a:p>
            <a:endParaRPr lang="nb-NO" dirty="0"/>
          </a:p>
          <a:p>
            <a:endParaRPr lang="nb-NO" dirty="0"/>
          </a:p>
        </p:txBody>
      </p:sp>
      <p:sp>
        <p:nvSpPr>
          <p:cNvPr id="5" name="Plassholder for dato 4">
            <a:extLst>
              <a:ext uri="{FF2B5EF4-FFF2-40B4-BE49-F238E27FC236}">
                <a16:creationId xmlns:a16="http://schemas.microsoft.com/office/drawing/2014/main" id="{38A840F9-1140-4D01-96C1-DFFBECAF75B8}"/>
              </a:ext>
            </a:extLst>
          </p:cNvPr>
          <p:cNvSpPr>
            <a:spLocks noGrp="1"/>
          </p:cNvSpPr>
          <p:nvPr>
            <p:ph type="dt" sz="half" idx="10"/>
          </p:nvPr>
        </p:nvSpPr>
        <p:spPr/>
        <p:txBody>
          <a:bodyPr/>
          <a:lstStyle/>
          <a:p>
            <a:fld id="{81931E7B-50BA-9449-91F9-9A9201D90364}" type="datetime1">
              <a:rPr lang="nb-NO" smtClean="0"/>
              <a:t>08.12.2020</a:t>
            </a:fld>
            <a:endParaRPr lang="nb-NO"/>
          </a:p>
        </p:txBody>
      </p:sp>
      <p:sp>
        <p:nvSpPr>
          <p:cNvPr id="6" name="Plassholder for lysbildenummer 5">
            <a:extLst>
              <a:ext uri="{FF2B5EF4-FFF2-40B4-BE49-F238E27FC236}">
                <a16:creationId xmlns:a16="http://schemas.microsoft.com/office/drawing/2014/main" id="{955F0D15-6FDE-44D3-9975-EA78CE22A54D}"/>
              </a:ext>
            </a:extLst>
          </p:cNvPr>
          <p:cNvSpPr>
            <a:spLocks noGrp="1"/>
          </p:cNvSpPr>
          <p:nvPr>
            <p:ph type="sldNum" sz="quarter" idx="12"/>
          </p:nvPr>
        </p:nvSpPr>
        <p:spPr/>
        <p:txBody>
          <a:bodyPr/>
          <a:lstStyle/>
          <a:p>
            <a:fld id="{8ACEFDFC-287E-0A4D-81A7-6CC8C070690D}" type="slidenum">
              <a:rPr lang="nb-NO" smtClean="0"/>
              <a:t>53</a:t>
            </a:fld>
            <a:endParaRPr lang="nb-NO"/>
          </a:p>
        </p:txBody>
      </p:sp>
      <p:pic>
        <p:nvPicPr>
          <p:cNvPr id="11" name="Plassholder for innhold 10">
            <a:extLst>
              <a:ext uri="{FF2B5EF4-FFF2-40B4-BE49-F238E27FC236}">
                <a16:creationId xmlns:a16="http://schemas.microsoft.com/office/drawing/2014/main" id="{132D189F-5C2A-4FFD-B218-B09F8FA0F2E9}"/>
              </a:ext>
            </a:extLst>
          </p:cNvPr>
          <p:cNvPicPr>
            <a:picLocks noGrp="1" noChangeAspect="1"/>
          </p:cNvPicPr>
          <p:nvPr>
            <p:ph sz="half" idx="2"/>
          </p:nvPr>
        </p:nvPicPr>
        <p:blipFill>
          <a:blip r:embed="rId2"/>
          <a:stretch>
            <a:fillRect/>
          </a:stretch>
        </p:blipFill>
        <p:spPr>
          <a:xfrm>
            <a:off x="6580333" y="4093946"/>
            <a:ext cx="5181600" cy="1856900"/>
          </a:xfrm>
          <a:prstGeom prst="rect">
            <a:avLst/>
          </a:prstGeom>
        </p:spPr>
      </p:pic>
      <p:pic>
        <p:nvPicPr>
          <p:cNvPr id="12" name="Bilde 11">
            <a:extLst>
              <a:ext uri="{FF2B5EF4-FFF2-40B4-BE49-F238E27FC236}">
                <a16:creationId xmlns:a16="http://schemas.microsoft.com/office/drawing/2014/main" id="{DCAEF696-0D13-4B5B-B58B-5A1C85A91816}"/>
              </a:ext>
            </a:extLst>
          </p:cNvPr>
          <p:cNvPicPr>
            <a:picLocks noChangeAspect="1"/>
          </p:cNvPicPr>
          <p:nvPr/>
        </p:nvPicPr>
        <p:blipFill>
          <a:blip r:embed="rId3"/>
          <a:stretch>
            <a:fillRect/>
          </a:stretch>
        </p:blipFill>
        <p:spPr>
          <a:xfrm>
            <a:off x="6095999" y="788173"/>
            <a:ext cx="5924020" cy="2775731"/>
          </a:xfrm>
          <a:prstGeom prst="rect">
            <a:avLst/>
          </a:prstGeom>
        </p:spPr>
      </p:pic>
    </p:spTree>
    <p:extLst>
      <p:ext uri="{BB962C8B-B14F-4D97-AF65-F5344CB8AC3E}">
        <p14:creationId xmlns:p14="http://schemas.microsoft.com/office/powerpoint/2010/main" val="2847470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85A9DAB-476B-4051-A481-A5C3DE155F50}"/>
              </a:ext>
            </a:extLst>
          </p:cNvPr>
          <p:cNvSpPr>
            <a:spLocks noGrp="1"/>
          </p:cNvSpPr>
          <p:nvPr>
            <p:ph type="title"/>
          </p:nvPr>
        </p:nvSpPr>
        <p:spPr>
          <a:xfrm>
            <a:off x="695326" y="720001"/>
            <a:ext cx="9291512" cy="1311999"/>
          </a:xfrm>
        </p:spPr>
        <p:txBody>
          <a:bodyPr/>
          <a:lstStyle/>
          <a:p>
            <a:r>
              <a:rPr lang="nb-NO" dirty="0">
                <a:solidFill>
                  <a:schemeClr val="accent1"/>
                </a:solidFill>
              </a:rPr>
              <a:t>Fornebu stasjon og base </a:t>
            </a:r>
            <a:br>
              <a:rPr lang="nb-NO" dirty="0"/>
            </a:br>
            <a:r>
              <a:rPr lang="nb-NO" sz="2800" dirty="0">
                <a:solidFill>
                  <a:schemeClr val="accent5"/>
                </a:solidFill>
              </a:rPr>
              <a:t>med en by på toppen</a:t>
            </a:r>
            <a:endParaRPr lang="nb-NO" dirty="0">
              <a:solidFill>
                <a:schemeClr val="accent5"/>
              </a:solidFill>
            </a:endParaRPr>
          </a:p>
        </p:txBody>
      </p:sp>
      <p:sp>
        <p:nvSpPr>
          <p:cNvPr id="7" name="Plassholder for innhold 6">
            <a:extLst>
              <a:ext uri="{FF2B5EF4-FFF2-40B4-BE49-F238E27FC236}">
                <a16:creationId xmlns:a16="http://schemas.microsoft.com/office/drawing/2014/main" id="{381264EA-8C0C-42F6-88FB-0CF5511586EB}"/>
              </a:ext>
            </a:extLst>
          </p:cNvPr>
          <p:cNvSpPr>
            <a:spLocks noGrp="1"/>
          </p:cNvSpPr>
          <p:nvPr>
            <p:ph sz="half" idx="1"/>
          </p:nvPr>
        </p:nvSpPr>
        <p:spPr>
          <a:xfrm>
            <a:off x="695325" y="2077173"/>
            <a:ext cx="5896722" cy="4060826"/>
          </a:xfrm>
        </p:spPr>
        <p:txBody>
          <a:bodyPr/>
          <a:lstStyle/>
          <a:p>
            <a:pPr>
              <a:buClr>
                <a:schemeClr val="accent5"/>
              </a:buClr>
              <a:buFont typeface="Wingdings" panose="05000000000000000000" pitchFamily="2" charset="2"/>
              <a:buChar char="§"/>
            </a:pPr>
            <a:r>
              <a:rPr lang="nb-NO" sz="1800" dirty="0"/>
              <a:t>Stasjon</a:t>
            </a:r>
          </a:p>
          <a:p>
            <a:pPr>
              <a:buClr>
                <a:schemeClr val="accent5"/>
              </a:buClr>
              <a:buFont typeface="Wingdings" panose="05000000000000000000" pitchFamily="2" charset="2"/>
              <a:buChar char="§"/>
            </a:pPr>
            <a:r>
              <a:rPr lang="nb-NO" sz="1800" dirty="0"/>
              <a:t>Base for </a:t>
            </a:r>
            <a:r>
              <a:rPr lang="nb-NO" sz="1800" dirty="0" err="1"/>
              <a:t>hensetting</a:t>
            </a:r>
            <a:r>
              <a:rPr lang="nb-NO" sz="1800" dirty="0"/>
              <a:t> og vedlikehold av </a:t>
            </a:r>
            <a:br>
              <a:rPr lang="nb-NO" sz="1800" dirty="0"/>
            </a:br>
            <a:r>
              <a:rPr lang="nb-NO" sz="1800" dirty="0"/>
              <a:t>28 togsett</a:t>
            </a:r>
          </a:p>
          <a:p>
            <a:pPr>
              <a:buClr>
                <a:schemeClr val="accent5"/>
              </a:buClr>
              <a:buFont typeface="Wingdings" panose="05000000000000000000" pitchFamily="2" charset="2"/>
              <a:buChar char="§"/>
            </a:pPr>
            <a:r>
              <a:rPr lang="nb-NO" sz="1800" dirty="0"/>
              <a:t>Administrasjonsbygg</a:t>
            </a:r>
          </a:p>
          <a:p>
            <a:pPr>
              <a:buClr>
                <a:schemeClr val="accent5"/>
              </a:buClr>
              <a:buFont typeface="Wingdings" panose="05000000000000000000" pitchFamily="2" charset="2"/>
              <a:buChar char="§"/>
            </a:pPr>
            <a:r>
              <a:rPr lang="nb-NO" sz="1800" dirty="0"/>
              <a:t>Over basen skal det senere bygges et betydelig antall boliger</a:t>
            </a:r>
          </a:p>
          <a:p>
            <a:pPr>
              <a:buClr>
                <a:schemeClr val="accent5"/>
              </a:buClr>
              <a:buFont typeface="Wingdings" panose="05000000000000000000" pitchFamily="2" charset="2"/>
              <a:buChar char="§"/>
            </a:pPr>
            <a:r>
              <a:rPr lang="nb-NO" sz="1800" b="1" dirty="0">
                <a:solidFill>
                  <a:schemeClr val="accent5"/>
                </a:solidFill>
              </a:rPr>
              <a:t>Oppstart grunnarbeider 11.12.2020</a:t>
            </a:r>
          </a:p>
          <a:p>
            <a:pPr>
              <a:buClr>
                <a:schemeClr val="accent5"/>
              </a:buClr>
              <a:buFont typeface="Wingdings" panose="05000000000000000000" pitchFamily="2" charset="2"/>
              <a:buChar char="§"/>
            </a:pPr>
            <a:r>
              <a:rPr lang="nb-NO" sz="1800" b="1" dirty="0"/>
              <a:t>Grunnarbeider på Fornebu sør vil pågå i ca. 2 år</a:t>
            </a:r>
          </a:p>
          <a:p>
            <a:pPr>
              <a:buClr>
                <a:schemeClr val="accent5"/>
              </a:buClr>
              <a:buFont typeface="Wingdings" panose="05000000000000000000" pitchFamily="2" charset="2"/>
              <a:buChar char="§"/>
            </a:pPr>
            <a:r>
              <a:rPr lang="nb-NO" sz="1800" b="1" dirty="0"/>
              <a:t>Driving av tunnel fra Fornebu sør 2021-2023</a:t>
            </a:r>
          </a:p>
          <a:p>
            <a:pPr>
              <a:buClr>
                <a:schemeClr val="accent5"/>
              </a:buClr>
              <a:buFont typeface="Wingdings" panose="05000000000000000000" pitchFamily="2" charset="2"/>
              <a:buChar char="§"/>
            </a:pPr>
            <a:endParaRPr lang="nb-NO" sz="1600" dirty="0"/>
          </a:p>
        </p:txBody>
      </p:sp>
      <p:sp>
        <p:nvSpPr>
          <p:cNvPr id="4" name="Plassholder for dato 3">
            <a:extLst>
              <a:ext uri="{FF2B5EF4-FFF2-40B4-BE49-F238E27FC236}">
                <a16:creationId xmlns:a16="http://schemas.microsoft.com/office/drawing/2014/main" id="{D1529404-1632-457E-8BF8-D4CAEBBCE1CD}"/>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F3CFC37E-B657-48EC-B30D-693260724B2F}"/>
              </a:ext>
            </a:extLst>
          </p:cNvPr>
          <p:cNvSpPr>
            <a:spLocks noGrp="1"/>
          </p:cNvSpPr>
          <p:nvPr>
            <p:ph type="sldNum" sz="quarter" idx="12"/>
          </p:nvPr>
        </p:nvSpPr>
        <p:spPr/>
        <p:txBody>
          <a:bodyPr/>
          <a:lstStyle/>
          <a:p>
            <a:fld id="{8ACEFDFC-287E-0A4D-81A7-6CC8C070690D}" type="slidenum">
              <a:rPr lang="nb-NO" smtClean="0"/>
              <a:t>6</a:t>
            </a:fld>
            <a:endParaRPr lang="nb-NO"/>
          </a:p>
        </p:txBody>
      </p:sp>
      <p:pic>
        <p:nvPicPr>
          <p:cNvPr id="11" name="Bilde 10">
            <a:extLst>
              <a:ext uri="{FF2B5EF4-FFF2-40B4-BE49-F238E27FC236}">
                <a16:creationId xmlns:a16="http://schemas.microsoft.com/office/drawing/2014/main" id="{730F5D16-DFA4-4899-93CD-4026C63689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475863"/>
            <a:ext cx="5985313" cy="3495794"/>
          </a:xfrm>
          <a:prstGeom prst="rect">
            <a:avLst/>
          </a:prstGeom>
        </p:spPr>
      </p:pic>
      <p:pic>
        <p:nvPicPr>
          <p:cNvPr id="8" name="Bilde 7">
            <a:extLst>
              <a:ext uri="{FF2B5EF4-FFF2-40B4-BE49-F238E27FC236}">
                <a16:creationId xmlns:a16="http://schemas.microsoft.com/office/drawing/2014/main" id="{9F4D1624-0D30-4058-A806-050C382A20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5671" y="3821157"/>
            <a:ext cx="5150486" cy="3036843"/>
          </a:xfrm>
          <a:prstGeom prst="rect">
            <a:avLst/>
          </a:prstGeom>
        </p:spPr>
      </p:pic>
    </p:spTree>
    <p:extLst>
      <p:ext uri="{BB962C8B-B14F-4D97-AF65-F5344CB8AC3E}">
        <p14:creationId xmlns:p14="http://schemas.microsoft.com/office/powerpoint/2010/main" val="1254848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BEA1E6E-7396-D947-B7D4-3C28AC8256AC}"/>
              </a:ext>
            </a:extLst>
          </p:cNvPr>
          <p:cNvSpPr>
            <a:spLocks noGrp="1"/>
          </p:cNvSpPr>
          <p:nvPr>
            <p:ph type="title"/>
          </p:nvPr>
        </p:nvSpPr>
        <p:spPr>
          <a:xfrm>
            <a:off x="695325" y="720001"/>
            <a:ext cx="10801349" cy="1311999"/>
          </a:xfrm>
        </p:spPr>
        <p:txBody>
          <a:bodyPr anchor="t">
            <a:normAutofit/>
          </a:bodyPr>
          <a:lstStyle/>
          <a:p>
            <a:r>
              <a:rPr lang="en-GB" dirty="0" err="1">
                <a:solidFill>
                  <a:schemeClr val="accent1"/>
                </a:solidFill>
              </a:rPr>
              <a:t>Grunnentreprisen</a:t>
            </a:r>
            <a:r>
              <a:rPr lang="en-GB" dirty="0">
                <a:solidFill>
                  <a:schemeClr val="accent1"/>
                </a:solidFill>
              </a:rPr>
              <a:t> - </a:t>
            </a:r>
            <a:r>
              <a:rPr lang="en-GB" dirty="0" err="1">
                <a:solidFill>
                  <a:schemeClr val="accent1"/>
                </a:solidFill>
              </a:rPr>
              <a:t>antatte</a:t>
            </a:r>
            <a:r>
              <a:rPr lang="en-GB" dirty="0">
                <a:solidFill>
                  <a:schemeClr val="accent1"/>
                </a:solidFill>
              </a:rPr>
              <a:t> </a:t>
            </a:r>
            <a:r>
              <a:rPr lang="en-GB" dirty="0" err="1">
                <a:solidFill>
                  <a:schemeClr val="accent1"/>
                </a:solidFill>
              </a:rPr>
              <a:t>mengder</a:t>
            </a:r>
            <a:br>
              <a:rPr lang="en-GB" dirty="0">
                <a:solidFill>
                  <a:schemeClr val="accent1"/>
                </a:solidFill>
              </a:rPr>
            </a:br>
            <a:endParaRPr lang="nb-NO" dirty="0">
              <a:solidFill>
                <a:schemeClr val="accent1"/>
              </a:solidFill>
            </a:endParaRPr>
          </a:p>
        </p:txBody>
      </p:sp>
      <p:sp>
        <p:nvSpPr>
          <p:cNvPr id="7" name="Plassholder for innhold 6">
            <a:extLst>
              <a:ext uri="{FF2B5EF4-FFF2-40B4-BE49-F238E27FC236}">
                <a16:creationId xmlns:a16="http://schemas.microsoft.com/office/drawing/2014/main" id="{E54AFC14-8F6A-3047-82D5-49063097D43B}"/>
              </a:ext>
            </a:extLst>
          </p:cNvPr>
          <p:cNvSpPr>
            <a:spLocks noGrp="1"/>
          </p:cNvSpPr>
          <p:nvPr>
            <p:ph sz="half" idx="1"/>
          </p:nvPr>
        </p:nvSpPr>
        <p:spPr>
          <a:xfrm>
            <a:off x="695325" y="2032000"/>
            <a:ext cx="4960757" cy="4060826"/>
          </a:xfrm>
        </p:spPr>
        <p:txBody>
          <a:bodyPr anchor="t">
            <a:normAutofit fontScale="92500" lnSpcReduction="10000"/>
          </a:bodyPr>
          <a:lstStyle/>
          <a:p>
            <a:pPr>
              <a:buClr>
                <a:schemeClr val="accent5"/>
              </a:buClr>
              <a:buFont typeface="Wingdings" panose="05000000000000000000" pitchFamily="2" charset="2"/>
              <a:buChar char="§"/>
            </a:pPr>
            <a:r>
              <a:rPr lang="nb-NO" sz="1800" dirty="0"/>
              <a:t>Hele området er ca. 150 000 m²</a:t>
            </a:r>
          </a:p>
          <a:p>
            <a:pPr>
              <a:buClr>
                <a:schemeClr val="accent5"/>
              </a:buClr>
              <a:buFont typeface="Wingdings" panose="05000000000000000000" pitchFamily="2" charset="2"/>
              <a:buChar char="§"/>
            </a:pPr>
            <a:r>
              <a:rPr lang="nb-NO" sz="1800" dirty="0"/>
              <a:t>Byggegropen er ca. 50 000 m² </a:t>
            </a:r>
            <a:br>
              <a:rPr lang="nb-NO" sz="1800" dirty="0"/>
            </a:br>
            <a:r>
              <a:rPr lang="nb-NO" sz="1800" dirty="0"/>
              <a:t>(og to Kielferger lang)</a:t>
            </a:r>
          </a:p>
          <a:p>
            <a:pPr lvl="0">
              <a:buClr>
                <a:schemeClr val="accent5"/>
              </a:buClr>
              <a:buFont typeface="Wingdings" panose="05000000000000000000" pitchFamily="2" charset="2"/>
              <a:buChar char="§"/>
            </a:pPr>
            <a:r>
              <a:rPr lang="nb-NO" sz="1800" dirty="0"/>
              <a:t>Utgraving og sprengning av byggegrop, </a:t>
            </a:r>
            <a:br>
              <a:rPr lang="nb-NO" sz="1800" dirty="0"/>
            </a:br>
            <a:r>
              <a:rPr lang="nb-NO" sz="1800" dirty="0"/>
              <a:t>ca. 600.000 kubikk – tilsvarer 100-120 biler ut per dag i anleggsperioden</a:t>
            </a:r>
          </a:p>
          <a:p>
            <a:pPr lvl="0">
              <a:buClr>
                <a:schemeClr val="accent5"/>
              </a:buClr>
              <a:buFont typeface="Wingdings" panose="05000000000000000000" pitchFamily="2" charset="2"/>
              <a:buChar char="§"/>
            </a:pPr>
            <a:r>
              <a:rPr lang="nb-NO" sz="1800" dirty="0" err="1"/>
              <a:t>Spunting</a:t>
            </a:r>
            <a:r>
              <a:rPr lang="nb-NO" sz="1800" dirty="0"/>
              <a:t> og sikring, injeksjon for tett byggegrop</a:t>
            </a:r>
          </a:p>
          <a:p>
            <a:pPr>
              <a:buClr>
                <a:schemeClr val="accent5"/>
              </a:buClr>
              <a:buFont typeface="Wingdings" panose="05000000000000000000" pitchFamily="2" charset="2"/>
              <a:buChar char="§"/>
            </a:pPr>
            <a:r>
              <a:rPr lang="nb-NO" sz="1800" dirty="0"/>
              <a:t>Opplasting, transport og deponering av masser til godkjente mottak</a:t>
            </a:r>
          </a:p>
          <a:p>
            <a:pPr>
              <a:buClr>
                <a:schemeClr val="accent5"/>
              </a:buClr>
              <a:buFont typeface="Wingdings" panose="05000000000000000000" pitchFamily="2" charset="2"/>
              <a:buChar char="§"/>
            </a:pPr>
            <a:r>
              <a:rPr lang="nb-NO" sz="1800" dirty="0"/>
              <a:t>Masser som kan gjenvinnes leveres lokalt</a:t>
            </a:r>
          </a:p>
          <a:p>
            <a:pPr>
              <a:buClr>
                <a:schemeClr val="accent5"/>
              </a:buClr>
              <a:buFont typeface="Wingdings" panose="05000000000000000000" pitchFamily="2" charset="2"/>
              <a:buChar char="§"/>
            </a:pPr>
            <a:r>
              <a:rPr lang="nb-NO" sz="1800" dirty="0"/>
              <a:t>Fornebubanen jobber med alternative løsninger for håndtering av masser</a:t>
            </a:r>
            <a:endParaRPr lang="nb-NO" dirty="0"/>
          </a:p>
          <a:p>
            <a:pPr>
              <a:buClr>
                <a:schemeClr val="accent5"/>
              </a:buClr>
              <a:buFont typeface="Wingdings" panose="05000000000000000000" pitchFamily="2" charset="2"/>
              <a:buChar char="§"/>
            </a:pPr>
            <a:endParaRPr lang="nb-NO" dirty="0"/>
          </a:p>
        </p:txBody>
      </p:sp>
      <p:pic>
        <p:nvPicPr>
          <p:cNvPr id="11" name="Picture 2" descr="https://bygg-ext.cdn.aptoma.no/images/drpublish/2020/01/23/1421245/1/max/15028777.jpg">
            <a:extLst>
              <a:ext uri="{FF2B5EF4-FFF2-40B4-BE49-F238E27FC236}">
                <a16:creationId xmlns:a16="http://schemas.microsoft.com/office/drawing/2014/main" id="{D50CDF55-AF11-482B-9731-B42A55F0B654}"/>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p:blipFill>
        <p:spPr bwMode="auto">
          <a:xfrm>
            <a:off x="6315074" y="2032000"/>
            <a:ext cx="5181600" cy="4060826"/>
          </a:xfrm>
          <a:prstGeom prst="rect">
            <a:avLst/>
          </a:prstGeom>
          <a:solidFill>
            <a:srgbClr val="FFFFFF"/>
          </a:solidFill>
          <a:ln>
            <a:solidFill>
              <a:schemeClr val="tx1"/>
            </a:solidFill>
          </a:ln>
        </p:spPr>
      </p:pic>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a:xfrm>
            <a:off x="10156825" y="6292352"/>
            <a:ext cx="1339850" cy="365125"/>
          </a:xfrm>
        </p:spPr>
        <p:txBody>
          <a:bodyPr anchor="ctr">
            <a:normAutofit/>
          </a:bodyPr>
          <a:lstStyle/>
          <a:p>
            <a:pPr>
              <a:spcAft>
                <a:spcPts val="600"/>
              </a:spcAft>
            </a:pPr>
            <a:fld id="{C20DE0DF-BE6B-D248-92A9-54242D212695}" type="datetime1">
              <a:rPr lang="nb-NO" smtClean="0"/>
              <a:pPr>
                <a:spcAft>
                  <a:spcPts val="600"/>
                </a:spcAft>
              </a:pPr>
              <a:t>08.12.2020</a:t>
            </a:fld>
            <a:endParaRPr lang="nb-NO"/>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7</a:t>
            </a:fld>
            <a:endParaRPr lang="nb-NO"/>
          </a:p>
        </p:txBody>
      </p:sp>
    </p:spTree>
    <p:extLst>
      <p:ext uri="{BB962C8B-B14F-4D97-AF65-F5344CB8AC3E}">
        <p14:creationId xmlns:p14="http://schemas.microsoft.com/office/powerpoint/2010/main" val="289120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ED083C88-0A0A-48B8-BD92-B8FEC2530AA2}"/>
              </a:ext>
            </a:extLst>
          </p:cNvPr>
          <p:cNvSpPr>
            <a:spLocks noGrp="1"/>
          </p:cNvSpPr>
          <p:nvPr>
            <p:ph type="title"/>
          </p:nvPr>
        </p:nvSpPr>
        <p:spPr/>
        <p:txBody>
          <a:bodyPr/>
          <a:lstStyle/>
          <a:p>
            <a:r>
              <a:rPr lang="nb-NO" dirty="0">
                <a:solidFill>
                  <a:schemeClr val="accent1"/>
                </a:solidFill>
              </a:rPr>
              <a:t>Grunnentreprisen – antatte mengder</a:t>
            </a:r>
          </a:p>
        </p:txBody>
      </p:sp>
      <p:sp>
        <p:nvSpPr>
          <p:cNvPr id="8" name="Plassholder for innhold 7">
            <a:extLst>
              <a:ext uri="{FF2B5EF4-FFF2-40B4-BE49-F238E27FC236}">
                <a16:creationId xmlns:a16="http://schemas.microsoft.com/office/drawing/2014/main" id="{2F8D2D83-639C-4D45-A360-F44DBCC9894F}"/>
              </a:ext>
            </a:extLst>
          </p:cNvPr>
          <p:cNvSpPr>
            <a:spLocks noGrp="1"/>
          </p:cNvSpPr>
          <p:nvPr>
            <p:ph idx="1"/>
          </p:nvPr>
        </p:nvSpPr>
        <p:spPr/>
        <p:txBody>
          <a:bodyPr/>
          <a:lstStyle/>
          <a:p>
            <a:pPr>
              <a:buClr>
                <a:schemeClr val="accent5"/>
              </a:buClr>
              <a:buFont typeface="Wingdings" panose="05000000000000000000" pitchFamily="2" charset="2"/>
              <a:buChar char="§"/>
            </a:pPr>
            <a:r>
              <a:rPr lang="nb-NO" dirty="0"/>
              <a:t>Det skal saneres og rives ca. 76 000 m² eksisterende bygg</a:t>
            </a:r>
          </a:p>
          <a:p>
            <a:pPr>
              <a:buClr>
                <a:schemeClr val="accent5"/>
              </a:buClr>
              <a:buFont typeface="Wingdings" panose="05000000000000000000" pitchFamily="2" charset="2"/>
              <a:buChar char="§"/>
            </a:pPr>
            <a:r>
              <a:rPr lang="nb-NO" dirty="0"/>
              <a:t>Miljøsanering – forskriftsmessig håndtering av farlig avfall</a:t>
            </a:r>
          </a:p>
        </p:txBody>
      </p:sp>
      <p:sp>
        <p:nvSpPr>
          <p:cNvPr id="4" name="Plassholder for dato 3">
            <a:extLst>
              <a:ext uri="{FF2B5EF4-FFF2-40B4-BE49-F238E27FC236}">
                <a16:creationId xmlns:a16="http://schemas.microsoft.com/office/drawing/2014/main" id="{D9F977B1-FC6D-4667-82F5-C82B0B37B316}"/>
              </a:ext>
            </a:extLst>
          </p:cNvPr>
          <p:cNvSpPr>
            <a:spLocks noGrp="1"/>
          </p:cNvSpPr>
          <p:nvPr>
            <p:ph type="dt" sz="half" idx="10"/>
          </p:nvPr>
        </p:nvSpPr>
        <p:spPr/>
        <p:txBody>
          <a:bodyPr/>
          <a:lstStyle/>
          <a:p>
            <a:r>
              <a:rPr lang="nb-NO" dirty="0"/>
              <a:t>01.04.2020</a:t>
            </a:r>
          </a:p>
        </p:txBody>
      </p:sp>
      <p:sp>
        <p:nvSpPr>
          <p:cNvPr id="5" name="Plassholder for lysbildenummer 4">
            <a:extLst>
              <a:ext uri="{FF2B5EF4-FFF2-40B4-BE49-F238E27FC236}">
                <a16:creationId xmlns:a16="http://schemas.microsoft.com/office/drawing/2014/main" id="{7C1B2F20-9DF5-4621-9AE8-FB5819748EF1}"/>
              </a:ext>
            </a:extLst>
          </p:cNvPr>
          <p:cNvSpPr>
            <a:spLocks noGrp="1"/>
          </p:cNvSpPr>
          <p:nvPr>
            <p:ph type="sldNum" sz="quarter" idx="12"/>
          </p:nvPr>
        </p:nvSpPr>
        <p:spPr/>
        <p:txBody>
          <a:bodyPr/>
          <a:lstStyle/>
          <a:p>
            <a:fld id="{8ACEFDFC-287E-0A4D-81A7-6CC8C070690D}" type="slidenum">
              <a:rPr lang="nb-NO" smtClean="0"/>
              <a:t>8</a:t>
            </a:fld>
            <a:endParaRPr lang="nb-NO"/>
          </a:p>
        </p:txBody>
      </p:sp>
      <p:pic>
        <p:nvPicPr>
          <p:cNvPr id="12" name="Bilde 11">
            <a:extLst>
              <a:ext uri="{FF2B5EF4-FFF2-40B4-BE49-F238E27FC236}">
                <a16:creationId xmlns:a16="http://schemas.microsoft.com/office/drawing/2014/main" id="{4502C6A1-3821-49D2-8C5F-9CE66F6511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12254" y="3800817"/>
            <a:ext cx="3249886" cy="2292008"/>
          </a:xfrm>
          <a:prstGeom prst="rect">
            <a:avLst/>
          </a:prstGeom>
          <a:ln w="6350">
            <a:solidFill>
              <a:schemeClr val="tx1"/>
            </a:solidFill>
          </a:ln>
        </p:spPr>
      </p:pic>
      <p:pic>
        <p:nvPicPr>
          <p:cNvPr id="9" name="Bilde 8">
            <a:extLst>
              <a:ext uri="{FF2B5EF4-FFF2-40B4-BE49-F238E27FC236}">
                <a16:creationId xmlns:a16="http://schemas.microsoft.com/office/drawing/2014/main" id="{5D6D71D5-8634-41CD-A792-05E7C45390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692" y="3800817"/>
            <a:ext cx="3875982" cy="2292008"/>
          </a:xfrm>
          <a:prstGeom prst="rect">
            <a:avLst/>
          </a:prstGeom>
          <a:ln w="6350">
            <a:solidFill>
              <a:schemeClr val="tx1"/>
            </a:solidFill>
          </a:ln>
        </p:spPr>
      </p:pic>
      <p:pic>
        <p:nvPicPr>
          <p:cNvPr id="13" name="Bilde 12">
            <a:extLst>
              <a:ext uri="{FF2B5EF4-FFF2-40B4-BE49-F238E27FC236}">
                <a16:creationId xmlns:a16="http://schemas.microsoft.com/office/drawing/2014/main" id="{BE15169A-4C88-4DD1-8FAA-51FF7F0BE3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387" y="3800817"/>
            <a:ext cx="3721316" cy="2292008"/>
          </a:xfrm>
          <a:prstGeom prst="rect">
            <a:avLst/>
          </a:prstGeom>
          <a:ln w="6350">
            <a:solidFill>
              <a:schemeClr val="tx1"/>
            </a:solidFill>
          </a:ln>
        </p:spPr>
      </p:pic>
    </p:spTree>
    <p:extLst>
      <p:ext uri="{BB962C8B-B14F-4D97-AF65-F5344CB8AC3E}">
        <p14:creationId xmlns:p14="http://schemas.microsoft.com/office/powerpoint/2010/main" val="424679943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A700089C-B69E-4F6B-88E4-D953DA85052B}"/>
              </a:ext>
            </a:extLst>
          </p:cNvPr>
          <p:cNvSpPr>
            <a:spLocks noGrp="1"/>
          </p:cNvSpPr>
          <p:nvPr>
            <p:ph type="dt" sz="half" idx="10"/>
          </p:nvPr>
        </p:nvSpPr>
        <p:spPr/>
        <p:txBody>
          <a:bodyPr/>
          <a:lstStyle/>
          <a:p>
            <a:fld id="{C20DE0DF-BE6B-D248-92A9-54242D212695}" type="datetime1">
              <a:rPr lang="nb-NO" smtClean="0"/>
              <a:t>08.12.2020</a:t>
            </a:fld>
            <a:endParaRPr lang="nb-NO"/>
          </a:p>
        </p:txBody>
      </p:sp>
      <p:sp>
        <p:nvSpPr>
          <p:cNvPr id="5" name="Plassholder for lysbildenummer 4">
            <a:extLst>
              <a:ext uri="{FF2B5EF4-FFF2-40B4-BE49-F238E27FC236}">
                <a16:creationId xmlns:a16="http://schemas.microsoft.com/office/drawing/2014/main" id="{8E199389-E1E7-4B83-B9A0-A6D128CD17CF}"/>
              </a:ext>
            </a:extLst>
          </p:cNvPr>
          <p:cNvSpPr>
            <a:spLocks noGrp="1"/>
          </p:cNvSpPr>
          <p:nvPr>
            <p:ph type="sldNum" sz="quarter" idx="12"/>
          </p:nvPr>
        </p:nvSpPr>
        <p:spPr/>
        <p:txBody>
          <a:bodyPr/>
          <a:lstStyle/>
          <a:p>
            <a:fld id="{8ACEFDFC-287E-0A4D-81A7-6CC8C070690D}" type="slidenum">
              <a:rPr lang="nb-NO" smtClean="0"/>
              <a:t>9</a:t>
            </a:fld>
            <a:endParaRPr lang="nb-NO"/>
          </a:p>
        </p:txBody>
      </p:sp>
      <p:pic>
        <p:nvPicPr>
          <p:cNvPr id="7" name="Bilde 6">
            <a:extLst>
              <a:ext uri="{FF2B5EF4-FFF2-40B4-BE49-F238E27FC236}">
                <a16:creationId xmlns:a16="http://schemas.microsoft.com/office/drawing/2014/main" id="{C745A982-E488-4C87-9422-96F3A65C7357}"/>
              </a:ext>
            </a:extLst>
          </p:cNvPr>
          <p:cNvPicPr>
            <a:picLocks noChangeAspect="1"/>
          </p:cNvPicPr>
          <p:nvPr/>
        </p:nvPicPr>
        <p:blipFill>
          <a:blip r:embed="rId2"/>
          <a:stretch>
            <a:fillRect/>
          </a:stretch>
        </p:blipFill>
        <p:spPr>
          <a:xfrm>
            <a:off x="-1060704" y="0"/>
            <a:ext cx="13252704" cy="7454646"/>
          </a:xfrm>
          <a:prstGeom prst="rect">
            <a:avLst/>
          </a:prstGeom>
        </p:spPr>
      </p:pic>
    </p:spTree>
    <p:extLst>
      <p:ext uri="{BB962C8B-B14F-4D97-AF65-F5344CB8AC3E}">
        <p14:creationId xmlns:p14="http://schemas.microsoft.com/office/powerpoint/2010/main" val="4162956988"/>
      </p:ext>
    </p:extLst>
  </p:cSld>
  <p:clrMapOvr>
    <a:masterClrMapping/>
  </p:clrMapOvr>
</p:sld>
</file>

<file path=ppt/theme/theme1.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TotalTime>
  <Words>1524</Words>
  <Application>Microsoft Office PowerPoint</Application>
  <PresentationFormat>Widescreen</PresentationFormat>
  <Paragraphs>365</Paragraphs>
  <Slides>53</Slides>
  <Notes>4</Notes>
  <HiddenSlides>13</HiddenSlides>
  <MMClips>1</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53</vt:i4>
      </vt:variant>
    </vt:vector>
  </HeadingPairs>
  <TitlesOfParts>
    <vt:vector size="61" baseType="lpstr">
      <vt:lpstr>Verdana</vt:lpstr>
      <vt:lpstr>Oslo Sans Office Normal</vt:lpstr>
      <vt:lpstr>Arial</vt:lpstr>
      <vt:lpstr>Wingdings</vt:lpstr>
      <vt:lpstr>Calibri</vt:lpstr>
      <vt:lpstr>Oslo Sans</vt:lpstr>
      <vt:lpstr>Oslo Sans Light</vt:lpstr>
      <vt:lpstr>Oslo 2019 / positiv</vt:lpstr>
      <vt:lpstr>Nå bygger vi Fornebubanen</vt:lpstr>
      <vt:lpstr>Agenda   </vt:lpstr>
      <vt:lpstr>Deltagere: </vt:lpstr>
      <vt:lpstr>Hva skjer på Fornebu sør</vt:lpstr>
      <vt:lpstr>PowerPoint-presentasjon</vt:lpstr>
      <vt:lpstr>Fornebu stasjon og base  med en by på toppen</vt:lpstr>
      <vt:lpstr>Grunnentreprisen - antatte mengder </vt:lpstr>
      <vt:lpstr>Grunnentreprisen – antatte mengder</vt:lpstr>
      <vt:lpstr>PowerPoint-presentasjon</vt:lpstr>
      <vt:lpstr>Fornebubanens hovedaktiviteter på Fornebu sør</vt:lpstr>
      <vt:lpstr>Anleggssikring og transport </vt:lpstr>
      <vt:lpstr>Arbeidstider og støyende arbeider dagsone</vt:lpstr>
      <vt:lpstr>Hovedarbeider </vt:lpstr>
      <vt:lpstr>Trafikkomlegging fase 1 (des. 2020– feb. 2021)</vt:lpstr>
      <vt:lpstr>Trafikkomlegging fase 2 (1. halvdel 2021)</vt:lpstr>
      <vt:lpstr>Trafikkomlegging fase 3 og 4 (2021 – 2025)</vt:lpstr>
      <vt:lpstr>Massetransport</vt:lpstr>
      <vt:lpstr>PowerPoint-presentasjon</vt:lpstr>
      <vt:lpstr>Alternativ massetransport med lekter fra Sjøflyhavna</vt:lpstr>
      <vt:lpstr>Sjøledninger</vt:lpstr>
      <vt:lpstr> Tunnel</vt:lpstr>
      <vt:lpstr>PowerPoint-presentasjon</vt:lpstr>
      <vt:lpstr>PowerPoint-presentasjon</vt:lpstr>
      <vt:lpstr>Tunnel og grunnarbeider Fornebu-Lysaker </vt:lpstr>
      <vt:lpstr>PowerPoint-presentasjon</vt:lpstr>
      <vt:lpstr>Anleggssikring og transport </vt:lpstr>
      <vt:lpstr>Forberedende arbeider tverrslag Fornebuporten</vt:lpstr>
      <vt:lpstr>Hva skjer ved Fornebuporten</vt:lpstr>
      <vt:lpstr>PowerPoint-presentasjon</vt:lpstr>
      <vt:lpstr>PowerPoint-presentasjon</vt:lpstr>
      <vt:lpstr>PowerPoint-presentasjon</vt:lpstr>
      <vt:lpstr>Riggområder ved Fornebuporten</vt:lpstr>
      <vt:lpstr>Anlegg under bakken</vt:lpstr>
      <vt:lpstr>PowerPoint-presentasjon</vt:lpstr>
      <vt:lpstr>Stasjonsområde Flytårnet</vt:lpstr>
      <vt:lpstr>Omlegging av Snarøyveien ved Flytårnet</vt:lpstr>
      <vt:lpstr>Omlegging av Snarøyveien ved Flytårnet  </vt:lpstr>
      <vt:lpstr>Fornebuporten stasjon</vt:lpstr>
      <vt:lpstr>Flytårnet stasjon</vt:lpstr>
      <vt:lpstr>Kompleksitet og størrelser på sjakter</vt:lpstr>
      <vt:lpstr>PowerPoint-presentasjon</vt:lpstr>
      <vt:lpstr>Massetransport</vt:lpstr>
      <vt:lpstr>Alternativ massetransport med lekter fra Sjøflyhavna</vt:lpstr>
      <vt:lpstr>Arbeidstider og støyende arbeider</vt:lpstr>
      <vt:lpstr>Oversikt over traseen </vt:lpstr>
      <vt:lpstr>Tunneler (typiske tverrsnitt drenert løsning)</vt:lpstr>
      <vt:lpstr>Flytårnet stasjon – injiseringskonsept og omfang</vt:lpstr>
      <vt:lpstr>Bygningsbesiktigelse, støymåling og varsling</vt:lpstr>
      <vt:lpstr>Arbeidstider og støyende arbeider tunnel</vt:lpstr>
      <vt:lpstr>Hva er Fornebubanen i lys av massetransport</vt:lpstr>
      <vt:lpstr>Fornebubanen er en organisasjon i  oppbygging. Med oss på laget har vi PGF som rådgivere, arkitekter og etter hvert entreprenører og leverandører.  Vi gleder oss et samfunnsoppdrag som skal bedre framkommelighet og sikre en 100 år gammel drøm om bane til Fornebu!</vt:lpstr>
      <vt:lpstr>Takk for møtet og for din interesse for Fornebubanen</vt:lpstr>
      <vt:lpstr>Du når oss i disse kanalene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Line Pedersen</dc:creator>
  <cp:lastModifiedBy>Andreas Faye-Schjøll</cp:lastModifiedBy>
  <cp:revision>48</cp:revision>
  <dcterms:created xsi:type="dcterms:W3CDTF">2020-09-02T20:12:51Z</dcterms:created>
  <dcterms:modified xsi:type="dcterms:W3CDTF">2020-12-08T08:10:35Z</dcterms:modified>
</cp:coreProperties>
</file>