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4" r:id="rId1"/>
  </p:sldMasterIdLst>
  <p:notesMasterIdLst>
    <p:notesMasterId r:id="rId31"/>
  </p:notesMasterIdLst>
  <p:sldIdLst>
    <p:sldId id="418" r:id="rId2"/>
    <p:sldId id="259" r:id="rId3"/>
    <p:sldId id="258" r:id="rId4"/>
    <p:sldId id="420" r:id="rId5"/>
    <p:sldId id="421" r:id="rId6"/>
    <p:sldId id="451" r:id="rId7"/>
    <p:sldId id="463" r:id="rId8"/>
    <p:sldId id="464" r:id="rId9"/>
    <p:sldId id="465" r:id="rId10"/>
    <p:sldId id="466" r:id="rId11"/>
    <p:sldId id="467" r:id="rId12"/>
    <p:sldId id="468" r:id="rId13"/>
    <p:sldId id="469" r:id="rId14"/>
    <p:sldId id="470" r:id="rId15"/>
    <p:sldId id="471" r:id="rId16"/>
    <p:sldId id="257" r:id="rId17"/>
    <p:sldId id="454" r:id="rId18"/>
    <p:sldId id="447" r:id="rId19"/>
    <p:sldId id="456" r:id="rId20"/>
    <p:sldId id="455" r:id="rId21"/>
    <p:sldId id="457" r:id="rId22"/>
    <p:sldId id="458" r:id="rId23"/>
    <p:sldId id="459" r:id="rId24"/>
    <p:sldId id="460" r:id="rId25"/>
    <p:sldId id="461" r:id="rId26"/>
    <p:sldId id="450" r:id="rId27"/>
    <p:sldId id="449" r:id="rId28"/>
    <p:sldId id="452" r:id="rId29"/>
    <p:sldId id="453"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Oslo Sans" panose="02000000000000000000" pitchFamily="50" charset="0"/>
      <p:regular r:id="rId36"/>
      <p:bold r:id="rId37"/>
      <p:italic r:id="rId38"/>
      <p:boldItalic r:id="rId39"/>
    </p:embeddedFont>
    <p:embeddedFont>
      <p:font typeface="Oslo Sans Light" panose="02000000000000000000" pitchFamily="50" charset="0"/>
      <p:regular r:id="rId40"/>
      <p:italic r:id="rId41"/>
    </p:embeddedFont>
    <p:embeddedFont>
      <p:font typeface="Oslo Sans Office Normal" panose="020B0604020202020204" charset="0"/>
      <p:regular r:id="rId42"/>
      <p:bold r:id="rId43"/>
      <p:italic r:id="rId44"/>
      <p:boldItalic r:id="rId45"/>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418"/>
            <p14:sldId id="259"/>
            <p14:sldId id="258"/>
            <p14:sldId id="420"/>
            <p14:sldId id="421"/>
            <p14:sldId id="451"/>
            <p14:sldId id="463"/>
            <p14:sldId id="464"/>
            <p14:sldId id="465"/>
            <p14:sldId id="466"/>
            <p14:sldId id="467"/>
            <p14:sldId id="468"/>
            <p14:sldId id="469"/>
            <p14:sldId id="470"/>
            <p14:sldId id="471"/>
            <p14:sldId id="257"/>
            <p14:sldId id="454"/>
            <p14:sldId id="447"/>
            <p14:sldId id="456"/>
            <p14:sldId id="455"/>
            <p14:sldId id="457"/>
            <p14:sldId id="458"/>
            <p14:sldId id="459"/>
            <p14:sldId id="460"/>
            <p14:sldId id="461"/>
            <p14:sldId id="450"/>
            <p14:sldId id="449"/>
            <p14:sldId id="452"/>
            <p14:sldId id="453"/>
          </p14:sldIdLst>
        </p14:section>
        <p14:section name="Hjelp" id="{BAAE5B51-A85F-D14F-A0D9-4D059F5301C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C6A2"/>
    <a:srgbClr val="6FE9FF"/>
    <a:srgbClr val="D0BFAE"/>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05"/>
    <p:restoredTop sz="94271" autoAdjust="0"/>
  </p:normalViewPr>
  <p:slideViewPr>
    <p:cSldViewPr snapToGrid="0" snapToObjects="1" showGuides="1">
      <p:cViewPr varScale="1">
        <p:scale>
          <a:sx n="70" d="100"/>
          <a:sy n="70" d="100"/>
        </p:scale>
        <p:origin x="356"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996CD-C051-524E-B0EC-F7D3DAFC406C}" type="datetimeFigureOut">
              <a:rPr lang="nb-NO" smtClean="0"/>
              <a:t>30.04.2020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70C78-173F-D64A-A73A-E7995BB9F680}" type="slidenum">
              <a:rPr lang="nb-NO" smtClean="0"/>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E598836-8A8D-44AA-B05A-C781F8031B05}" type="slidenum">
              <a:rPr lang="nb-NO" smtClean="0"/>
              <a:t>2</a:t>
            </a:fld>
            <a:endParaRPr lang="nb-NO"/>
          </a:p>
        </p:txBody>
      </p:sp>
    </p:spTree>
    <p:extLst>
      <p:ext uri="{BB962C8B-B14F-4D97-AF65-F5344CB8AC3E}">
        <p14:creationId xmlns:p14="http://schemas.microsoft.com/office/powerpoint/2010/main" val="394654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E598836-8A8D-44AA-B05A-C781F8031B05}" type="slidenum">
              <a:rPr lang="nb-NO" smtClean="0"/>
              <a:t>3</a:t>
            </a:fld>
            <a:endParaRPr lang="nb-NO"/>
          </a:p>
        </p:txBody>
      </p:sp>
    </p:spTree>
    <p:extLst>
      <p:ext uri="{BB962C8B-B14F-4D97-AF65-F5344CB8AC3E}">
        <p14:creationId xmlns:p14="http://schemas.microsoft.com/office/powerpoint/2010/main" val="39805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t>4</a:t>
            </a:fld>
            <a:endParaRPr lang="nb-NO"/>
          </a:p>
        </p:txBody>
      </p:sp>
    </p:spTree>
    <p:extLst>
      <p:ext uri="{BB962C8B-B14F-4D97-AF65-F5344CB8AC3E}">
        <p14:creationId xmlns:p14="http://schemas.microsoft.com/office/powerpoint/2010/main" val="265776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a:t>
            </a:r>
          </a:p>
        </p:txBody>
      </p:sp>
      <p:sp>
        <p:nvSpPr>
          <p:cNvPr id="4" name="Plassholder for lysbildenummer 3"/>
          <p:cNvSpPr>
            <a:spLocks noGrp="1"/>
          </p:cNvSpPr>
          <p:nvPr>
            <p:ph type="sldNum" sz="quarter" idx="5"/>
          </p:nvPr>
        </p:nvSpPr>
        <p:spPr/>
        <p:txBody>
          <a:bodyPr/>
          <a:lstStyle/>
          <a:p>
            <a:fld id="{7DA70C78-173F-D64A-A73A-E7995BB9F680}" type="slidenum">
              <a:rPr lang="nb-NO" smtClean="0"/>
              <a:t>15</a:t>
            </a:fld>
            <a:endParaRPr lang="nb-NO"/>
          </a:p>
        </p:txBody>
      </p:sp>
    </p:spTree>
    <p:extLst>
      <p:ext uri="{BB962C8B-B14F-4D97-AF65-F5344CB8AC3E}">
        <p14:creationId xmlns:p14="http://schemas.microsoft.com/office/powerpoint/2010/main" val="417416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Merknad:</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«Folkehelsekontoret i Bærum kommune gjør oppmerksom på at håndtering av masser kan gi svært varierende lyd avhengig av hva slags steinmasser som håndteres og hvor opplastingen foregår. Håndtering av rene steinmasser, kan medføre impulsiv støy som vurderes som sterkt støyende arbeider. Sterkt støyende arbeid tillates ikke på lørdager i boligområder».  </a:t>
            </a:r>
            <a:endParaRPr lang="nb-NO" sz="1200" kern="1200" dirty="0">
              <a:solidFill>
                <a:schemeClr val="tx1"/>
              </a:solidFill>
              <a:effectLst/>
              <a:latin typeface="+mn-lt"/>
              <a:ea typeface="+mn-ea"/>
              <a:cs typeface="+mn-cs"/>
            </a:endParaRPr>
          </a:p>
          <a:p>
            <a:r>
              <a:rPr lang="nb-NO" sz="1200" kern="1200">
                <a:solidFill>
                  <a:schemeClr val="tx1"/>
                </a:solidFill>
                <a:effectLst/>
                <a:latin typeface="+mn-lt"/>
                <a:ea typeface="+mn-ea"/>
                <a:cs typeface="+mn-cs"/>
              </a:rPr>
              <a:t> </a:t>
            </a:r>
          </a:p>
          <a:p>
            <a:endParaRPr lang="nb-NO"/>
          </a:p>
        </p:txBody>
      </p:sp>
      <p:sp>
        <p:nvSpPr>
          <p:cNvPr id="4" name="Plassholder for lysbildenummer 3"/>
          <p:cNvSpPr>
            <a:spLocks noGrp="1"/>
          </p:cNvSpPr>
          <p:nvPr>
            <p:ph type="sldNum" sz="quarter" idx="10"/>
          </p:nvPr>
        </p:nvSpPr>
        <p:spPr/>
        <p:txBody>
          <a:bodyPr/>
          <a:lstStyle/>
          <a:p>
            <a:fld id="{AB21B242-D8AA-4937-A2A9-4DA81D6C0E82}" type="slidenum">
              <a:rPr lang="nb-NO" smtClean="0"/>
              <a:t>21</a:t>
            </a:fld>
            <a:endParaRPr lang="nb-NO"/>
          </a:p>
        </p:txBody>
      </p:sp>
    </p:spTree>
    <p:extLst>
      <p:ext uri="{BB962C8B-B14F-4D97-AF65-F5344CB8AC3E}">
        <p14:creationId xmlns:p14="http://schemas.microsoft.com/office/powerpoint/2010/main" val="3753857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tellysbilde bilde byen">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51F5409-527D-C145-A2D3-D5C634C01D78}"/>
              </a:ext>
            </a:extLst>
          </p:cNvPr>
          <p:cNvSpPr/>
          <p:nvPr userDrawn="1"/>
        </p:nvSpPr>
        <p:spPr>
          <a:xfrm>
            <a:off x="219555" y="5878618"/>
            <a:ext cx="2401587" cy="96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14" name="Rektangel 13">
            <a:extLst>
              <a:ext uri="{FF2B5EF4-FFF2-40B4-BE49-F238E27FC236}">
                <a16:creationId xmlns:a16="http://schemas.microsoft.com/office/drawing/2014/main" id="{BF2A35FD-773D-6F48-8F30-A6D2E421F192}"/>
              </a:ext>
            </a:extLst>
          </p:cNvPr>
          <p:cNvSpPr/>
          <p:nvPr userDrawn="1"/>
        </p:nvSpPr>
        <p:spPr>
          <a:xfrm>
            <a:off x="5972629" y="-6951"/>
            <a:ext cx="6545942" cy="68776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cxnSp>
        <p:nvCxnSpPr>
          <p:cNvPr id="15" name="Rett linje 14">
            <a:extLst>
              <a:ext uri="{FF2B5EF4-FFF2-40B4-BE49-F238E27FC236}">
                <a16:creationId xmlns:a16="http://schemas.microsoft.com/office/drawing/2014/main" id="{9B82E360-547C-A748-9563-846C04DEC5FB}"/>
              </a:ext>
            </a:extLst>
          </p:cNvPr>
          <p:cNvCxnSpPr/>
          <p:nvPr userDrawn="1"/>
        </p:nvCxnSpPr>
        <p:spPr>
          <a:xfrm>
            <a:off x="6096000" y="4460488"/>
            <a:ext cx="449766" cy="724829"/>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uppe 30">
            <a:extLst>
              <a:ext uri="{FF2B5EF4-FFF2-40B4-BE49-F238E27FC236}">
                <a16:creationId xmlns:a16="http://schemas.microsoft.com/office/drawing/2014/main" id="{CA68AA78-75D7-084F-AF3A-0FF0435DCA41}"/>
              </a:ext>
            </a:extLst>
          </p:cNvPr>
          <p:cNvGrpSpPr/>
          <p:nvPr userDrawn="1"/>
        </p:nvGrpSpPr>
        <p:grpSpPr>
          <a:xfrm>
            <a:off x="7145276" y="5651499"/>
            <a:ext cx="3821812" cy="1056055"/>
            <a:chOff x="5790662" y="5661593"/>
            <a:chExt cx="4062541" cy="1122574"/>
          </a:xfrm>
        </p:grpSpPr>
        <p:cxnSp>
          <p:nvCxnSpPr>
            <p:cNvPr id="17" name="Rett linje 16">
              <a:extLst>
                <a:ext uri="{FF2B5EF4-FFF2-40B4-BE49-F238E27FC236}">
                  <a16:creationId xmlns:a16="http://schemas.microsoft.com/office/drawing/2014/main" id="{600DABDC-ADCC-6A42-9783-6E7306EF1856}"/>
                </a:ext>
              </a:extLst>
            </p:cNvPr>
            <p:cNvCxnSpPr>
              <a:cxnSpLocks/>
            </p:cNvCxnSpPr>
            <p:nvPr/>
          </p:nvCxnSpPr>
          <p:spPr>
            <a:xfrm flipH="1">
              <a:off x="5790662" y="5685573"/>
              <a:ext cx="1224125" cy="1011921"/>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C73742CF-2991-8E4C-B83E-44E4A1E0B25E}"/>
                </a:ext>
              </a:extLst>
            </p:cNvPr>
            <p:cNvCxnSpPr>
              <a:cxnSpLocks/>
            </p:cNvCxnSpPr>
            <p:nvPr/>
          </p:nvCxnSpPr>
          <p:spPr>
            <a:xfrm>
              <a:off x="8454968" y="5661593"/>
              <a:ext cx="1398235" cy="1122574"/>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F9A201-585E-7141-9890-F3D60E0FBF3C}"/>
                </a:ext>
              </a:extLst>
            </p:cNvPr>
            <p:cNvCxnSpPr>
              <a:cxnSpLocks/>
            </p:cNvCxnSpPr>
            <p:nvPr/>
          </p:nvCxnSpPr>
          <p:spPr>
            <a:xfrm flipH="1">
              <a:off x="6691520" y="5977058"/>
              <a:ext cx="2166142" cy="0"/>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2D8ABD0-965F-C44C-9454-A5CD4A7CF35B}"/>
                </a:ext>
              </a:extLst>
            </p:cNvPr>
            <p:cNvCxnSpPr>
              <a:cxnSpLocks/>
            </p:cNvCxnSpPr>
            <p:nvPr/>
          </p:nvCxnSpPr>
          <p:spPr>
            <a:xfrm flipH="1">
              <a:off x="6209058" y="6364159"/>
              <a:ext cx="3152454" cy="0"/>
            </a:xfrm>
            <a:prstGeom prst="line">
              <a:avLst/>
            </a:prstGeom>
            <a:ln w="1651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0" name="Bilde 29">
            <a:extLst>
              <a:ext uri="{FF2B5EF4-FFF2-40B4-BE49-F238E27FC236}">
                <a16:creationId xmlns:a16="http://schemas.microsoft.com/office/drawing/2014/main" id="{1AD8625E-8CD6-9846-BB26-F58795C21412}"/>
              </a:ext>
            </a:extLst>
          </p:cNvPr>
          <p:cNvPicPr>
            <a:picLocks noChangeAspect="1"/>
          </p:cNvPicPr>
          <p:nvPr userDrawn="1"/>
        </p:nvPicPr>
        <p:blipFill>
          <a:blip r:embed="rId2"/>
          <a:stretch>
            <a:fillRect/>
          </a:stretch>
        </p:blipFill>
        <p:spPr>
          <a:xfrm>
            <a:off x="7638596" y="1983180"/>
            <a:ext cx="2737304" cy="3920838"/>
          </a:xfrm>
          <a:prstGeom prst="rect">
            <a:avLst/>
          </a:prstGeom>
        </p:spPr>
      </p:pic>
      <p:sp>
        <p:nvSpPr>
          <p:cNvPr id="24" name="Rektangel 23">
            <a:extLst>
              <a:ext uri="{FF2B5EF4-FFF2-40B4-BE49-F238E27FC236}">
                <a16:creationId xmlns:a16="http://schemas.microsoft.com/office/drawing/2014/main" id="{11786D10-A308-0144-A199-46687D6E5315}"/>
              </a:ext>
            </a:extLst>
          </p:cNvPr>
          <p:cNvSpPr/>
          <p:nvPr userDrawn="1"/>
        </p:nvSpPr>
        <p:spPr>
          <a:xfrm>
            <a:off x="766766" y="4797150"/>
            <a:ext cx="4154311" cy="307777"/>
          </a:xfrm>
          <a:prstGeom prst="rect">
            <a:avLst/>
          </a:prstGeom>
        </p:spPr>
        <p:txBody>
          <a:bodyPr wrap="square">
            <a:spAutoFit/>
          </a:bodyPr>
          <a:lstStyle/>
          <a:p>
            <a:r>
              <a:rPr lang="nb-NO" sz="1400" dirty="0">
                <a:solidFill>
                  <a:schemeClr val="accent1"/>
                </a:solidFill>
              </a:rPr>
              <a:t>T-Bane til og fra sentrum i 2027</a:t>
            </a:r>
          </a:p>
        </p:txBody>
      </p:sp>
      <p:sp>
        <p:nvSpPr>
          <p:cNvPr id="27" name="Tittel 1">
            <a:extLst>
              <a:ext uri="{FF2B5EF4-FFF2-40B4-BE49-F238E27FC236}">
                <a16:creationId xmlns:a16="http://schemas.microsoft.com/office/drawing/2014/main" id="{5074BC9E-F563-9B47-813A-559F04EB6CAE}"/>
              </a:ext>
            </a:extLst>
          </p:cNvPr>
          <p:cNvSpPr txBox="1">
            <a:spLocks/>
          </p:cNvSpPr>
          <p:nvPr userDrawn="1"/>
        </p:nvSpPr>
        <p:spPr>
          <a:xfrm>
            <a:off x="833742" y="2992395"/>
            <a:ext cx="5177059" cy="164883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5400" dirty="0">
                <a:solidFill>
                  <a:schemeClr val="accent1"/>
                </a:solidFill>
              </a:rPr>
              <a:t>På sporet av</a:t>
            </a:r>
            <a:br>
              <a:rPr lang="nb-NO" sz="5400" dirty="0">
                <a:solidFill>
                  <a:schemeClr val="accent1"/>
                </a:solidFill>
              </a:rPr>
            </a:br>
            <a:r>
              <a:rPr lang="nb-NO" sz="5400" dirty="0">
                <a:solidFill>
                  <a:schemeClr val="accent5"/>
                </a:solidFill>
              </a:rPr>
              <a:t>Fornebubanen</a:t>
            </a:r>
            <a:endParaRPr lang="nb-NO" sz="5400" dirty="0"/>
          </a:p>
        </p:txBody>
      </p:sp>
      <p:sp>
        <p:nvSpPr>
          <p:cNvPr id="22" name="Rektangel 21">
            <a:extLst>
              <a:ext uri="{FF2B5EF4-FFF2-40B4-BE49-F238E27FC236}">
                <a16:creationId xmlns:a16="http://schemas.microsoft.com/office/drawing/2014/main" id="{7A97E476-C25C-B548-8DB3-98D96B60EF06}"/>
              </a:ext>
            </a:extLst>
          </p:cNvPr>
          <p:cNvSpPr/>
          <p:nvPr userDrawn="1"/>
        </p:nvSpPr>
        <p:spPr>
          <a:xfrm>
            <a:off x="6010801" y="6517561"/>
            <a:ext cx="6507770" cy="353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Bilde 24">
            <a:extLst>
              <a:ext uri="{FF2B5EF4-FFF2-40B4-BE49-F238E27FC236}">
                <a16:creationId xmlns:a16="http://schemas.microsoft.com/office/drawing/2014/main" id="{F530C4A1-308C-D542-A614-A236E1C3854A}"/>
              </a:ext>
            </a:extLst>
          </p:cNvPr>
          <p:cNvPicPr>
            <a:picLocks noChangeAspect="1"/>
          </p:cNvPicPr>
          <p:nvPr userDrawn="1"/>
        </p:nvPicPr>
        <p:blipFill>
          <a:blip r:embed="rId3"/>
          <a:stretch>
            <a:fillRect/>
          </a:stretch>
        </p:blipFill>
        <p:spPr>
          <a:xfrm>
            <a:off x="766766" y="277901"/>
            <a:ext cx="1538788" cy="1047184"/>
          </a:xfrm>
          <a:prstGeom prst="rect">
            <a:avLst/>
          </a:prstGeom>
        </p:spPr>
      </p:pic>
    </p:spTree>
    <p:extLst>
      <p:ext uri="{BB962C8B-B14F-4D97-AF65-F5344CB8AC3E}">
        <p14:creationId xmlns:p14="http://schemas.microsoft.com/office/powerpoint/2010/main" val="410449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30.04.2020</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30.04.2020</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30.04.2020</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30.04.2020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30.04.2020</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30.04.2020</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30.04.2020</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30.04.2020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nnhold bilde høyre">
    <p:spTree>
      <p:nvGrpSpPr>
        <p:cNvPr id="1" name=""/>
        <p:cNvGrpSpPr/>
        <p:nvPr/>
      </p:nvGrpSpPr>
      <p:grpSpPr>
        <a:xfrm>
          <a:off x="0" y="0"/>
          <a:ext cx="0" cy="0"/>
          <a:chOff x="0" y="0"/>
          <a:chExt cx="0" cy="0"/>
        </a:xfrm>
      </p:grpSpPr>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30.04.2020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dirty="0"/>
              <a:t>Klikk på ikonet for å legge til et bilde</a:t>
            </a:r>
          </a:p>
        </p:txBody>
      </p:sp>
      <p:sp>
        <p:nvSpPr>
          <p:cNvPr id="12" name="Plassholder for innhold 6">
            <a:extLst>
              <a:ext uri="{FF2B5EF4-FFF2-40B4-BE49-F238E27FC236}">
                <a16:creationId xmlns:a16="http://schemas.microsoft.com/office/drawing/2014/main" id="{081AAC76-1069-7744-AD1C-61A36DA8B1B9}"/>
              </a:ext>
            </a:extLst>
          </p:cNvPr>
          <p:cNvSpPr>
            <a:spLocks noGrp="1"/>
          </p:cNvSpPr>
          <p:nvPr>
            <p:ph idx="1" hasCustomPrompt="1"/>
          </p:nvPr>
        </p:nvSpPr>
        <p:spPr>
          <a:xfrm>
            <a:off x="847724" y="2241395"/>
            <a:ext cx="8248259" cy="3924272"/>
          </a:xfrm>
        </p:spPr>
        <p:txBody>
          <a:bodyPr/>
          <a:lstStyle>
            <a:lvl1pPr marL="0" indent="0">
              <a:buNone/>
              <a:defRPr>
                <a:solidFill>
                  <a:schemeClr val="accent1"/>
                </a:solidFill>
              </a:defRPr>
            </a:lvl1pPr>
          </a:lstStyle>
          <a:p>
            <a:pPr>
              <a:lnSpc>
                <a:spcPct val="150000"/>
              </a:lnSpc>
              <a:buClr>
                <a:schemeClr val="accent5"/>
              </a:buClr>
              <a:buSzPct val="150000"/>
              <a:buFont typeface="Wingdings" pitchFamily="2" charset="2"/>
              <a:buChar char="§"/>
            </a:pPr>
            <a:r>
              <a:rPr lang="nb-NO" dirty="0"/>
              <a:t>Brødtekst</a:t>
            </a:r>
          </a:p>
          <a:p>
            <a:pPr>
              <a:lnSpc>
                <a:spcPct val="150000"/>
              </a:lnSpc>
              <a:buClr>
                <a:schemeClr val="accent5"/>
              </a:buClr>
              <a:buSzPct val="150000"/>
              <a:buFont typeface="Wingdings" pitchFamily="2" charset="2"/>
              <a:buChar char="§"/>
            </a:pPr>
            <a:endParaRPr lang="nb-NO" dirty="0"/>
          </a:p>
        </p:txBody>
      </p:sp>
      <p:sp>
        <p:nvSpPr>
          <p:cNvPr id="13" name="Plassholder for dato 3">
            <a:extLst>
              <a:ext uri="{FF2B5EF4-FFF2-40B4-BE49-F238E27FC236}">
                <a16:creationId xmlns:a16="http://schemas.microsoft.com/office/drawing/2014/main" id="{31BADF15-2859-F748-AC9E-C1D241A0E05D}"/>
              </a:ext>
            </a:extLst>
          </p:cNvPr>
          <p:cNvSpPr txBox="1">
            <a:spLocks/>
          </p:cNvSpPr>
          <p:nvPr userDrawn="1"/>
        </p:nvSpPr>
        <p:spPr>
          <a:xfrm>
            <a:off x="10343092" y="64447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Oslo Sans"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DE0DF-BE6B-D248-92A9-54242D212695}" type="datetime1">
              <a:rPr lang="nb-NO" smtClean="0">
                <a:solidFill>
                  <a:schemeClr val="accent1"/>
                </a:solidFill>
              </a:rPr>
              <a:pPr/>
              <a:t>30.04.2020</a:t>
            </a:fld>
            <a:endParaRPr lang="nb-NO" dirty="0">
              <a:solidFill>
                <a:schemeClr val="accent1"/>
              </a:solidFill>
            </a:endParaRPr>
          </a:p>
        </p:txBody>
      </p:sp>
      <p:sp>
        <p:nvSpPr>
          <p:cNvPr id="14" name="Plassholder for lysbildenummer 4">
            <a:extLst>
              <a:ext uri="{FF2B5EF4-FFF2-40B4-BE49-F238E27FC236}">
                <a16:creationId xmlns:a16="http://schemas.microsoft.com/office/drawing/2014/main" id="{07F85000-A36C-0742-AB95-78AB9FE34FC6}"/>
              </a:ext>
            </a:extLst>
          </p:cNvPr>
          <p:cNvSpPr txBox="1">
            <a:spLocks/>
          </p:cNvSpPr>
          <p:nvPr userDrawn="1"/>
        </p:nvSpPr>
        <p:spPr>
          <a:xfrm>
            <a:off x="11649074" y="64447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Oslo Sans"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EFDFC-287E-0A4D-81A7-6CC8C070690D}" type="slidenum">
              <a:rPr lang="nb-NO" smtClean="0">
                <a:solidFill>
                  <a:schemeClr val="bg1"/>
                </a:solidFill>
              </a:rPr>
              <a:pPr/>
              <a:t>‹#›</a:t>
            </a:fld>
            <a:endParaRPr lang="nb-NO" dirty="0">
              <a:solidFill>
                <a:schemeClr val="bg1"/>
              </a:solidFill>
            </a:endParaRPr>
          </a:p>
        </p:txBody>
      </p:sp>
      <p:sp>
        <p:nvSpPr>
          <p:cNvPr id="15" name="Tittel 5">
            <a:extLst>
              <a:ext uri="{FF2B5EF4-FFF2-40B4-BE49-F238E27FC236}">
                <a16:creationId xmlns:a16="http://schemas.microsoft.com/office/drawing/2014/main" id="{B9C786A8-B166-B64E-AEE6-E08E83337E65}"/>
              </a:ext>
            </a:extLst>
          </p:cNvPr>
          <p:cNvSpPr txBox="1">
            <a:spLocks/>
          </p:cNvSpPr>
          <p:nvPr userDrawn="1"/>
        </p:nvSpPr>
        <p:spPr>
          <a:xfrm>
            <a:off x="847725" y="893062"/>
            <a:ext cx="3608161" cy="131199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accent1"/>
                </a:solidFill>
                <a:latin typeface="+mj-lt"/>
                <a:ea typeface="+mj-ea"/>
                <a:cs typeface="+mj-cs"/>
              </a:defRPr>
            </a:lvl1pPr>
          </a:lstStyle>
          <a:p>
            <a:r>
              <a:rPr lang="nb-NO" sz="4000" dirty="0">
                <a:solidFill>
                  <a:schemeClr val="accent1"/>
                </a:solidFill>
              </a:rPr>
              <a:t>Heading</a:t>
            </a:r>
          </a:p>
        </p:txBody>
      </p:sp>
    </p:spTree>
    <p:extLst>
      <p:ext uri="{BB962C8B-B14F-4D97-AF65-F5344CB8AC3E}">
        <p14:creationId xmlns:p14="http://schemas.microsoft.com/office/powerpoint/2010/main" val="1089352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tellysbilde bilde byen">
    <p:bg>
      <p:bgPr>
        <a:solidFill>
          <a:schemeClr val="bg1"/>
        </a:solidFill>
        <a:effectLst/>
      </p:bgPr>
    </p:bg>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51F5409-527D-C145-A2D3-D5C634C01D78}"/>
              </a:ext>
            </a:extLst>
          </p:cNvPr>
          <p:cNvSpPr/>
          <p:nvPr userDrawn="1"/>
        </p:nvSpPr>
        <p:spPr>
          <a:xfrm>
            <a:off x="219555" y="5878618"/>
            <a:ext cx="2401587" cy="963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40" name="Rektangel 39">
            <a:extLst>
              <a:ext uri="{FF2B5EF4-FFF2-40B4-BE49-F238E27FC236}">
                <a16:creationId xmlns:a16="http://schemas.microsoft.com/office/drawing/2014/main" id="{D4CCB658-9C2B-874A-BDBE-605756A79732}"/>
              </a:ext>
            </a:extLst>
          </p:cNvPr>
          <p:cNvSpPr/>
          <p:nvPr userDrawn="1"/>
        </p:nvSpPr>
        <p:spPr>
          <a:xfrm>
            <a:off x="561692" y="1435457"/>
            <a:ext cx="11410950" cy="496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Tittel 1">
            <a:extLst>
              <a:ext uri="{FF2B5EF4-FFF2-40B4-BE49-F238E27FC236}">
                <a16:creationId xmlns:a16="http://schemas.microsoft.com/office/drawing/2014/main" id="{95A4775C-A803-794F-B2B6-6AFE4A8AC80B}"/>
              </a:ext>
            </a:extLst>
          </p:cNvPr>
          <p:cNvSpPr txBox="1">
            <a:spLocks/>
          </p:cNvSpPr>
          <p:nvPr userDrawn="1"/>
        </p:nvSpPr>
        <p:spPr>
          <a:xfrm>
            <a:off x="1375954" y="3773708"/>
            <a:ext cx="5279423" cy="164883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endParaRPr lang="nb-NO" sz="5000" dirty="0"/>
          </a:p>
        </p:txBody>
      </p:sp>
      <p:grpSp>
        <p:nvGrpSpPr>
          <p:cNvPr id="42" name="Gruppe 41">
            <a:extLst>
              <a:ext uri="{FF2B5EF4-FFF2-40B4-BE49-F238E27FC236}">
                <a16:creationId xmlns:a16="http://schemas.microsoft.com/office/drawing/2014/main" id="{8F24BB16-7775-6345-82EF-8305D4FFC073}"/>
              </a:ext>
            </a:extLst>
          </p:cNvPr>
          <p:cNvGrpSpPr/>
          <p:nvPr userDrawn="1"/>
        </p:nvGrpSpPr>
        <p:grpSpPr>
          <a:xfrm>
            <a:off x="7688418" y="4803469"/>
            <a:ext cx="2949618" cy="797503"/>
            <a:chOff x="5790662" y="5661593"/>
            <a:chExt cx="4062541" cy="1122574"/>
          </a:xfrm>
        </p:grpSpPr>
        <p:cxnSp>
          <p:nvCxnSpPr>
            <p:cNvPr id="43" name="Rett linje 42">
              <a:extLst>
                <a:ext uri="{FF2B5EF4-FFF2-40B4-BE49-F238E27FC236}">
                  <a16:creationId xmlns:a16="http://schemas.microsoft.com/office/drawing/2014/main" id="{22887E9E-DD42-9F48-945A-AF376D4ADECB}"/>
                </a:ext>
              </a:extLst>
            </p:cNvPr>
            <p:cNvCxnSpPr>
              <a:cxnSpLocks/>
            </p:cNvCxnSpPr>
            <p:nvPr/>
          </p:nvCxnSpPr>
          <p:spPr>
            <a:xfrm flipH="1">
              <a:off x="5790662" y="5685573"/>
              <a:ext cx="1224125" cy="1011921"/>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Rett linje 43">
              <a:extLst>
                <a:ext uri="{FF2B5EF4-FFF2-40B4-BE49-F238E27FC236}">
                  <a16:creationId xmlns:a16="http://schemas.microsoft.com/office/drawing/2014/main" id="{07A20B06-C580-6048-B3A2-C12303772E09}"/>
                </a:ext>
              </a:extLst>
            </p:cNvPr>
            <p:cNvCxnSpPr>
              <a:cxnSpLocks/>
            </p:cNvCxnSpPr>
            <p:nvPr/>
          </p:nvCxnSpPr>
          <p:spPr>
            <a:xfrm>
              <a:off x="8454968" y="5661593"/>
              <a:ext cx="1398235" cy="1122574"/>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Rett linje 44">
              <a:extLst>
                <a:ext uri="{FF2B5EF4-FFF2-40B4-BE49-F238E27FC236}">
                  <a16:creationId xmlns:a16="http://schemas.microsoft.com/office/drawing/2014/main" id="{193B94D1-F46C-734A-8BE9-F54B8B43E333}"/>
                </a:ext>
              </a:extLst>
            </p:cNvPr>
            <p:cNvCxnSpPr>
              <a:cxnSpLocks/>
            </p:cNvCxnSpPr>
            <p:nvPr/>
          </p:nvCxnSpPr>
          <p:spPr>
            <a:xfrm flipH="1">
              <a:off x="6691520" y="5977058"/>
              <a:ext cx="2166142" cy="0"/>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Rett linje 45">
              <a:extLst>
                <a:ext uri="{FF2B5EF4-FFF2-40B4-BE49-F238E27FC236}">
                  <a16:creationId xmlns:a16="http://schemas.microsoft.com/office/drawing/2014/main" id="{095A56AC-A46C-1D44-A529-F36285FBDB48}"/>
                </a:ext>
              </a:extLst>
            </p:cNvPr>
            <p:cNvCxnSpPr>
              <a:cxnSpLocks/>
            </p:cNvCxnSpPr>
            <p:nvPr/>
          </p:nvCxnSpPr>
          <p:spPr>
            <a:xfrm flipH="1">
              <a:off x="6209058" y="6364159"/>
              <a:ext cx="3152454" cy="0"/>
            </a:xfrm>
            <a:prstGeom prst="line">
              <a:avLst/>
            </a:prstGeom>
            <a:ln w="133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7" name="Rektangel 46">
            <a:extLst>
              <a:ext uri="{FF2B5EF4-FFF2-40B4-BE49-F238E27FC236}">
                <a16:creationId xmlns:a16="http://schemas.microsoft.com/office/drawing/2014/main" id="{98194BF0-150F-914F-9F7D-BBDE56EC63C1}"/>
              </a:ext>
            </a:extLst>
          </p:cNvPr>
          <p:cNvSpPr/>
          <p:nvPr userDrawn="1"/>
        </p:nvSpPr>
        <p:spPr>
          <a:xfrm>
            <a:off x="915952" y="4848051"/>
            <a:ext cx="5967859" cy="400110"/>
          </a:xfrm>
          <a:prstGeom prst="rect">
            <a:avLst/>
          </a:prstGeom>
        </p:spPr>
        <p:txBody>
          <a:bodyPr wrap="square">
            <a:spAutoFit/>
          </a:bodyPr>
          <a:lstStyle/>
          <a:p>
            <a:r>
              <a:rPr lang="nb-NO" sz="2000" dirty="0">
                <a:solidFill>
                  <a:schemeClr val="accent1"/>
                </a:solidFill>
              </a:rPr>
              <a:t>T-Bane til og fra sentrum i 2027</a:t>
            </a:r>
          </a:p>
        </p:txBody>
      </p:sp>
      <p:sp>
        <p:nvSpPr>
          <p:cNvPr id="48" name="Tittel 1">
            <a:extLst>
              <a:ext uri="{FF2B5EF4-FFF2-40B4-BE49-F238E27FC236}">
                <a16:creationId xmlns:a16="http://schemas.microsoft.com/office/drawing/2014/main" id="{34BE13A8-19AE-1840-9A03-86400848B826}"/>
              </a:ext>
            </a:extLst>
          </p:cNvPr>
          <p:cNvSpPr txBox="1">
            <a:spLocks/>
          </p:cNvSpPr>
          <p:nvPr userDrawn="1"/>
        </p:nvSpPr>
        <p:spPr>
          <a:xfrm>
            <a:off x="941558" y="2593835"/>
            <a:ext cx="7425317" cy="246700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6600" dirty="0">
                <a:solidFill>
                  <a:schemeClr val="accent1"/>
                </a:solidFill>
              </a:rPr>
              <a:t>På sporet av</a:t>
            </a:r>
            <a:br>
              <a:rPr lang="nb-NO" sz="6600" dirty="0">
                <a:solidFill>
                  <a:schemeClr val="accent1"/>
                </a:solidFill>
              </a:rPr>
            </a:br>
            <a:r>
              <a:rPr lang="nb-NO" sz="6600" dirty="0">
                <a:solidFill>
                  <a:schemeClr val="accent5"/>
                </a:solidFill>
              </a:rPr>
              <a:t>Fornebubanen</a:t>
            </a:r>
            <a:endParaRPr lang="nb-NO" sz="6600" dirty="0"/>
          </a:p>
        </p:txBody>
      </p:sp>
      <p:sp>
        <p:nvSpPr>
          <p:cNvPr id="49" name="Rektangel 48">
            <a:extLst>
              <a:ext uri="{FF2B5EF4-FFF2-40B4-BE49-F238E27FC236}">
                <a16:creationId xmlns:a16="http://schemas.microsoft.com/office/drawing/2014/main" id="{AA965A09-83CB-9A4D-97C4-D172267D85BB}"/>
              </a:ext>
            </a:extLst>
          </p:cNvPr>
          <p:cNvSpPr/>
          <p:nvPr userDrawn="1"/>
        </p:nvSpPr>
        <p:spPr>
          <a:xfrm>
            <a:off x="6213170" y="5499381"/>
            <a:ext cx="5643886" cy="65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0" name="Rektangel 49">
            <a:extLst>
              <a:ext uri="{FF2B5EF4-FFF2-40B4-BE49-F238E27FC236}">
                <a16:creationId xmlns:a16="http://schemas.microsoft.com/office/drawing/2014/main" id="{D5C4EFF3-8F5A-5D43-9C6F-FADBACDB3B8C}"/>
              </a:ext>
            </a:extLst>
          </p:cNvPr>
          <p:cNvSpPr/>
          <p:nvPr userDrawn="1"/>
        </p:nvSpPr>
        <p:spPr>
          <a:xfrm>
            <a:off x="3899882" y="5920568"/>
            <a:ext cx="447389" cy="480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1" name="Bilde 50">
            <a:extLst>
              <a:ext uri="{FF2B5EF4-FFF2-40B4-BE49-F238E27FC236}">
                <a16:creationId xmlns:a16="http://schemas.microsoft.com/office/drawing/2014/main" id="{9D452235-D0FD-9A45-8AF3-549B43C0EC44}"/>
              </a:ext>
            </a:extLst>
          </p:cNvPr>
          <p:cNvPicPr>
            <a:picLocks noChangeAspect="1"/>
          </p:cNvPicPr>
          <p:nvPr userDrawn="1"/>
        </p:nvPicPr>
        <p:blipFill rotWithShape="1">
          <a:blip r:embed="rId2"/>
          <a:srcRect l="52270" t="11353" r="4417" b="10786"/>
          <a:stretch/>
        </p:blipFill>
        <p:spPr>
          <a:xfrm>
            <a:off x="7742548" y="1607693"/>
            <a:ext cx="2779360" cy="3526774"/>
          </a:xfrm>
          <a:prstGeom prst="rect">
            <a:avLst/>
          </a:prstGeom>
        </p:spPr>
      </p:pic>
      <p:pic>
        <p:nvPicPr>
          <p:cNvPr id="53" name="Bilde 52">
            <a:extLst>
              <a:ext uri="{FF2B5EF4-FFF2-40B4-BE49-F238E27FC236}">
                <a16:creationId xmlns:a16="http://schemas.microsoft.com/office/drawing/2014/main" id="{A32ED382-5ED7-0840-B6A2-1DCA845C7490}"/>
              </a:ext>
            </a:extLst>
          </p:cNvPr>
          <p:cNvPicPr>
            <a:picLocks noChangeAspect="1"/>
          </p:cNvPicPr>
          <p:nvPr userDrawn="1"/>
        </p:nvPicPr>
        <p:blipFill>
          <a:blip r:embed="rId3"/>
          <a:stretch>
            <a:fillRect/>
          </a:stretch>
        </p:blipFill>
        <p:spPr>
          <a:xfrm>
            <a:off x="766766" y="277901"/>
            <a:ext cx="1538788" cy="1047184"/>
          </a:xfrm>
          <a:prstGeom prst="rect">
            <a:avLst/>
          </a:prstGeom>
        </p:spPr>
      </p:pic>
    </p:spTree>
    <p:extLst>
      <p:ext uri="{BB962C8B-B14F-4D97-AF65-F5344CB8AC3E}">
        <p14:creationId xmlns:p14="http://schemas.microsoft.com/office/powerpoint/2010/main" val="2386911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innhold bilde høy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30.04.2020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
        <p:nvSpPr>
          <p:cNvPr id="12" name="Rektangel 11">
            <a:extLst>
              <a:ext uri="{FF2B5EF4-FFF2-40B4-BE49-F238E27FC236}">
                <a16:creationId xmlns:a16="http://schemas.microsoft.com/office/drawing/2014/main" id="{E9F9074B-4284-6A4E-BBA1-57F56B43B27F}"/>
              </a:ext>
            </a:extLst>
          </p:cNvPr>
          <p:cNvSpPr/>
          <p:nvPr userDrawn="1"/>
        </p:nvSpPr>
        <p:spPr>
          <a:xfrm>
            <a:off x="228600" y="6292352"/>
            <a:ext cx="5249984" cy="4837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a:extLst>
              <a:ext uri="{FF2B5EF4-FFF2-40B4-BE49-F238E27FC236}">
                <a16:creationId xmlns:a16="http://schemas.microsoft.com/office/drawing/2014/main" id="{B2B4A1A6-5AB0-DE4A-BD52-FF095B0B035D}"/>
              </a:ext>
            </a:extLst>
          </p:cNvPr>
          <p:cNvPicPr>
            <a:picLocks noChangeAspect="1"/>
          </p:cNvPicPr>
          <p:nvPr userDrawn="1"/>
        </p:nvPicPr>
        <p:blipFill>
          <a:blip r:embed="rId2"/>
          <a:stretch>
            <a:fillRect/>
          </a:stretch>
        </p:blipFill>
        <p:spPr>
          <a:xfrm>
            <a:off x="319725" y="6292352"/>
            <a:ext cx="711282" cy="365125"/>
          </a:xfrm>
          <a:prstGeom prst="rect">
            <a:avLst/>
          </a:prstGeom>
        </p:spPr>
      </p:pic>
    </p:spTree>
    <p:extLst>
      <p:ext uri="{BB962C8B-B14F-4D97-AF65-F5344CB8AC3E}">
        <p14:creationId xmlns:p14="http://schemas.microsoft.com/office/powerpoint/2010/main" val="172154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30.04.2020</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23" name="Bilde 22">
            <a:extLst>
              <a:ext uri="{FF2B5EF4-FFF2-40B4-BE49-F238E27FC236}">
                <a16:creationId xmlns:a16="http://schemas.microsoft.com/office/drawing/2014/main" id="{F6B9E5CB-EB34-C444-B357-74B3A808EB71}"/>
              </a:ext>
            </a:extLst>
          </p:cNvPr>
          <p:cNvPicPr>
            <a:picLocks noChangeAspect="1"/>
          </p:cNvPicPr>
          <p:nvPr userDrawn="1"/>
        </p:nvPicPr>
        <p:blipFill rotWithShape="1">
          <a:blip r:embed="rId2"/>
          <a:srcRect l="367" t="17730" r="8645" b="5497"/>
          <a:stretch/>
        </p:blipFill>
        <p:spPr>
          <a:xfrm>
            <a:off x="0" y="0"/>
            <a:ext cx="12192000" cy="6858000"/>
          </a:xfrm>
          <a:prstGeom prst="rect">
            <a:avLst/>
          </a:prstGeom>
        </p:spPr>
      </p:pic>
      <p:sp>
        <p:nvSpPr>
          <p:cNvPr id="25" name="Rektangel 24">
            <a:extLst>
              <a:ext uri="{FF2B5EF4-FFF2-40B4-BE49-F238E27FC236}">
                <a16:creationId xmlns:a16="http://schemas.microsoft.com/office/drawing/2014/main" id="{FC704E32-2309-6E40-9EE7-3DF8D546B644}"/>
              </a:ext>
            </a:extLst>
          </p:cNvPr>
          <p:cNvSpPr/>
          <p:nvPr userDrawn="1"/>
        </p:nvSpPr>
        <p:spPr>
          <a:xfrm>
            <a:off x="441655" y="0"/>
            <a:ext cx="4722384" cy="63198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28" name="Bilde 27">
            <a:extLst>
              <a:ext uri="{FF2B5EF4-FFF2-40B4-BE49-F238E27FC236}">
                <a16:creationId xmlns:a16="http://schemas.microsoft.com/office/drawing/2014/main" id="{F1642DE2-E56A-914A-8CF4-F6A4077C0773}"/>
              </a:ext>
            </a:extLst>
          </p:cNvPr>
          <p:cNvPicPr>
            <a:picLocks noChangeAspect="1"/>
          </p:cNvPicPr>
          <p:nvPr userDrawn="1"/>
        </p:nvPicPr>
        <p:blipFill>
          <a:blip r:embed="rId3"/>
          <a:stretch>
            <a:fillRect/>
          </a:stretch>
        </p:blipFill>
        <p:spPr>
          <a:xfrm>
            <a:off x="1024467" y="544731"/>
            <a:ext cx="1010708" cy="518830"/>
          </a:xfrm>
          <a:prstGeom prst="rect">
            <a:avLst/>
          </a:prstGeom>
        </p:spPr>
      </p:pic>
      <p:sp>
        <p:nvSpPr>
          <p:cNvPr id="29" name="Rektangel 28">
            <a:extLst>
              <a:ext uri="{FF2B5EF4-FFF2-40B4-BE49-F238E27FC236}">
                <a16:creationId xmlns:a16="http://schemas.microsoft.com/office/drawing/2014/main" id="{6CD9A543-FA63-484E-93EB-D14BA7FBD4FC}"/>
              </a:ext>
            </a:extLst>
          </p:cNvPr>
          <p:cNvSpPr/>
          <p:nvPr userDrawn="1"/>
        </p:nvSpPr>
        <p:spPr>
          <a:xfrm>
            <a:off x="4157275" y="5313097"/>
            <a:ext cx="1006764" cy="10067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F3D6F8E4-555E-174C-8BEA-DDE46BF9FE29}"/>
              </a:ext>
            </a:extLst>
          </p:cNvPr>
          <p:cNvSpPr/>
          <p:nvPr userDrawn="1"/>
        </p:nvSpPr>
        <p:spPr>
          <a:xfrm>
            <a:off x="8495380" y="4111095"/>
            <a:ext cx="1006764" cy="1006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itle 1">
            <a:extLst>
              <a:ext uri="{FF2B5EF4-FFF2-40B4-BE49-F238E27FC236}">
                <a16:creationId xmlns:a16="http://schemas.microsoft.com/office/drawing/2014/main" id="{3126A6C1-DCDD-2E47-ACCF-33E60BDC6ABF}"/>
              </a:ext>
            </a:extLst>
          </p:cNvPr>
          <p:cNvSpPr>
            <a:spLocks noGrp="1"/>
          </p:cNvSpPr>
          <p:nvPr>
            <p:ph type="ctrTitle" hasCustomPrompt="1"/>
          </p:nvPr>
        </p:nvSpPr>
        <p:spPr>
          <a:xfrm>
            <a:off x="750499" y="2638421"/>
            <a:ext cx="7379988" cy="2059058"/>
          </a:xfrm>
          <a:prstGeom prst="rect">
            <a:avLst/>
          </a:prstGeom>
          <a:noFill/>
        </p:spPr>
        <p:txBody>
          <a:bodyPr lIns="0" tIns="360000" rIns="720000" bIns="360000" anchor="b" anchorCtr="0">
            <a:noAutofit/>
          </a:bodyPr>
          <a:lstStyle>
            <a:lvl1pPr algn="l">
              <a:lnSpc>
                <a:spcPct val="100000"/>
              </a:lnSpc>
              <a:defRPr sz="4800">
                <a:solidFill>
                  <a:schemeClr val="bg1"/>
                </a:solidFill>
              </a:defRPr>
            </a:lvl1pPr>
          </a:lstStyle>
          <a:p>
            <a:r>
              <a:rPr lang="en-US" dirty="0"/>
              <a:t>Click to edit Master title style</a:t>
            </a:r>
            <a:endParaRPr dirty="0"/>
          </a:p>
        </p:txBody>
      </p:sp>
      <p:sp>
        <p:nvSpPr>
          <p:cNvPr id="34" name="Subtitle 2">
            <a:extLst>
              <a:ext uri="{FF2B5EF4-FFF2-40B4-BE49-F238E27FC236}">
                <a16:creationId xmlns:a16="http://schemas.microsoft.com/office/drawing/2014/main" id="{3B8D5D17-6D4E-7346-BF11-7F7744F7C859}"/>
              </a:ext>
            </a:extLst>
          </p:cNvPr>
          <p:cNvSpPr>
            <a:spLocks noGrp="1"/>
          </p:cNvSpPr>
          <p:nvPr>
            <p:ph type="subTitle" idx="1" hasCustomPrompt="1"/>
          </p:nvPr>
        </p:nvSpPr>
        <p:spPr>
          <a:xfrm>
            <a:off x="750500" y="5142017"/>
            <a:ext cx="4070432" cy="478857"/>
          </a:xfrm>
        </p:spPr>
        <p:txBody>
          <a:bodyPr lIns="0" tIns="180000" rIns="360000">
            <a:normAutofit/>
          </a:bodyPr>
          <a:lstStyle>
            <a:lvl1pPr marL="0" indent="0" algn="l">
              <a:lnSpc>
                <a:spcPct val="100000"/>
              </a:lnSpc>
              <a:spcBef>
                <a:spcPts val="0"/>
              </a:spcBef>
              <a:spcAft>
                <a:spcPts val="200"/>
              </a:spcAft>
              <a:buNone/>
              <a:tabLst>
                <a:tab pos="1331913" algn="l"/>
              </a:tabLst>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Tree>
    <p:extLst>
      <p:ext uri="{BB962C8B-B14F-4D97-AF65-F5344CB8AC3E}">
        <p14:creationId xmlns:p14="http://schemas.microsoft.com/office/powerpoint/2010/main" val="408502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23" name="Bilde 22">
            <a:extLst>
              <a:ext uri="{FF2B5EF4-FFF2-40B4-BE49-F238E27FC236}">
                <a16:creationId xmlns:a16="http://schemas.microsoft.com/office/drawing/2014/main" id="{F6B9E5CB-EB34-C444-B357-74B3A808EB71}"/>
              </a:ext>
            </a:extLst>
          </p:cNvPr>
          <p:cNvPicPr>
            <a:picLocks noChangeAspect="1"/>
          </p:cNvPicPr>
          <p:nvPr userDrawn="1"/>
        </p:nvPicPr>
        <p:blipFill rotWithShape="1">
          <a:blip r:embed="rId2"/>
          <a:srcRect l="367" t="17730" r="8645" b="5497"/>
          <a:stretch/>
        </p:blipFill>
        <p:spPr>
          <a:xfrm>
            <a:off x="0" y="0"/>
            <a:ext cx="12192000" cy="6858000"/>
          </a:xfrm>
          <a:prstGeom prst="rect">
            <a:avLst/>
          </a:prstGeom>
        </p:spPr>
      </p:pic>
      <p:sp>
        <p:nvSpPr>
          <p:cNvPr id="25" name="Rektangel 24">
            <a:extLst>
              <a:ext uri="{FF2B5EF4-FFF2-40B4-BE49-F238E27FC236}">
                <a16:creationId xmlns:a16="http://schemas.microsoft.com/office/drawing/2014/main" id="{FC704E32-2309-6E40-9EE7-3DF8D546B644}"/>
              </a:ext>
            </a:extLst>
          </p:cNvPr>
          <p:cNvSpPr/>
          <p:nvPr userDrawn="1"/>
        </p:nvSpPr>
        <p:spPr>
          <a:xfrm>
            <a:off x="441655" y="0"/>
            <a:ext cx="4722384" cy="6319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Rektangel 28">
            <a:extLst>
              <a:ext uri="{FF2B5EF4-FFF2-40B4-BE49-F238E27FC236}">
                <a16:creationId xmlns:a16="http://schemas.microsoft.com/office/drawing/2014/main" id="{6CD9A543-FA63-484E-93EB-D14BA7FBD4FC}"/>
              </a:ext>
            </a:extLst>
          </p:cNvPr>
          <p:cNvSpPr/>
          <p:nvPr userDrawn="1"/>
        </p:nvSpPr>
        <p:spPr>
          <a:xfrm>
            <a:off x="4157275" y="5313097"/>
            <a:ext cx="1006764" cy="10067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F3D6F8E4-555E-174C-8BEA-DDE46BF9FE29}"/>
              </a:ext>
            </a:extLst>
          </p:cNvPr>
          <p:cNvSpPr/>
          <p:nvPr userDrawn="1"/>
        </p:nvSpPr>
        <p:spPr>
          <a:xfrm>
            <a:off x="8495380" y="4111095"/>
            <a:ext cx="1006764" cy="1006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itle 1">
            <a:extLst>
              <a:ext uri="{FF2B5EF4-FFF2-40B4-BE49-F238E27FC236}">
                <a16:creationId xmlns:a16="http://schemas.microsoft.com/office/drawing/2014/main" id="{3126A6C1-DCDD-2E47-ACCF-33E60BDC6ABF}"/>
              </a:ext>
            </a:extLst>
          </p:cNvPr>
          <p:cNvSpPr>
            <a:spLocks noGrp="1"/>
          </p:cNvSpPr>
          <p:nvPr>
            <p:ph type="ctrTitle" hasCustomPrompt="1"/>
          </p:nvPr>
        </p:nvSpPr>
        <p:spPr>
          <a:xfrm>
            <a:off x="750499" y="2638421"/>
            <a:ext cx="7379988" cy="2059058"/>
          </a:xfrm>
          <a:prstGeom prst="rect">
            <a:avLst/>
          </a:prstGeom>
          <a:noFill/>
        </p:spPr>
        <p:txBody>
          <a:bodyPr lIns="0" tIns="360000" rIns="720000" bIns="360000" anchor="b" anchorCtr="0">
            <a:noAutofit/>
          </a:bodyPr>
          <a:lstStyle>
            <a:lvl1pPr algn="l">
              <a:lnSpc>
                <a:spcPct val="100000"/>
              </a:lnSpc>
              <a:defRPr sz="4800">
                <a:solidFill>
                  <a:schemeClr val="bg1"/>
                </a:solidFill>
              </a:defRPr>
            </a:lvl1pPr>
          </a:lstStyle>
          <a:p>
            <a:r>
              <a:rPr lang="en-US" dirty="0"/>
              <a:t>Click to edit Master title style</a:t>
            </a:r>
            <a:endParaRPr dirty="0"/>
          </a:p>
        </p:txBody>
      </p:sp>
      <p:sp>
        <p:nvSpPr>
          <p:cNvPr id="34" name="Subtitle 2">
            <a:extLst>
              <a:ext uri="{FF2B5EF4-FFF2-40B4-BE49-F238E27FC236}">
                <a16:creationId xmlns:a16="http://schemas.microsoft.com/office/drawing/2014/main" id="{3B8D5D17-6D4E-7346-BF11-7F7744F7C859}"/>
              </a:ext>
            </a:extLst>
          </p:cNvPr>
          <p:cNvSpPr>
            <a:spLocks noGrp="1"/>
          </p:cNvSpPr>
          <p:nvPr>
            <p:ph type="subTitle" idx="1" hasCustomPrompt="1"/>
          </p:nvPr>
        </p:nvSpPr>
        <p:spPr>
          <a:xfrm>
            <a:off x="750500" y="5142017"/>
            <a:ext cx="4070432" cy="478857"/>
          </a:xfrm>
        </p:spPr>
        <p:txBody>
          <a:bodyPr lIns="0" tIns="180000" rIns="360000">
            <a:normAutofit/>
          </a:bodyPr>
          <a:lstStyle>
            <a:lvl1pPr marL="0" indent="0" algn="l">
              <a:lnSpc>
                <a:spcPct val="100000"/>
              </a:lnSpc>
              <a:spcBef>
                <a:spcPts val="0"/>
              </a:spcBef>
              <a:spcAft>
                <a:spcPts val="200"/>
              </a:spcAft>
              <a:buNone/>
              <a:tabLst>
                <a:tab pos="1331913" algn="l"/>
              </a:tabLst>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4" name="Bilde 13">
            <a:extLst>
              <a:ext uri="{FF2B5EF4-FFF2-40B4-BE49-F238E27FC236}">
                <a16:creationId xmlns:a16="http://schemas.microsoft.com/office/drawing/2014/main" id="{B08BE20A-6A5F-E54C-B6AD-79FF3B89FDE0}"/>
              </a:ext>
            </a:extLst>
          </p:cNvPr>
          <p:cNvPicPr>
            <a:picLocks noChangeAspect="1"/>
          </p:cNvPicPr>
          <p:nvPr userDrawn="1"/>
        </p:nvPicPr>
        <p:blipFill rotWithShape="1">
          <a:blip r:embed="rId3"/>
          <a:srcRect l="15453" t="22824" r="16291" b="22885"/>
          <a:stretch/>
        </p:blipFill>
        <p:spPr>
          <a:xfrm>
            <a:off x="1000228" y="501765"/>
            <a:ext cx="1079454" cy="584292"/>
          </a:xfrm>
          <a:prstGeom prst="rect">
            <a:avLst/>
          </a:prstGeom>
        </p:spPr>
      </p:pic>
    </p:spTree>
    <p:extLst>
      <p:ext uri="{BB962C8B-B14F-4D97-AF65-F5344CB8AC3E}">
        <p14:creationId xmlns:p14="http://schemas.microsoft.com/office/powerpoint/2010/main" val="4544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23" name="Bilde 22">
            <a:extLst>
              <a:ext uri="{FF2B5EF4-FFF2-40B4-BE49-F238E27FC236}">
                <a16:creationId xmlns:a16="http://schemas.microsoft.com/office/drawing/2014/main" id="{F6B9E5CB-EB34-C444-B357-74B3A808EB71}"/>
              </a:ext>
            </a:extLst>
          </p:cNvPr>
          <p:cNvPicPr>
            <a:picLocks noChangeAspect="1"/>
          </p:cNvPicPr>
          <p:nvPr userDrawn="1"/>
        </p:nvPicPr>
        <p:blipFill rotWithShape="1">
          <a:blip r:embed="rId2"/>
          <a:srcRect l="367" t="17730" r="8645" b="5497"/>
          <a:stretch/>
        </p:blipFill>
        <p:spPr>
          <a:xfrm>
            <a:off x="0" y="0"/>
            <a:ext cx="12192000" cy="6858000"/>
          </a:xfrm>
          <a:prstGeom prst="rect">
            <a:avLst/>
          </a:prstGeom>
        </p:spPr>
      </p:pic>
      <p:sp>
        <p:nvSpPr>
          <p:cNvPr id="25" name="Rektangel 24">
            <a:extLst>
              <a:ext uri="{FF2B5EF4-FFF2-40B4-BE49-F238E27FC236}">
                <a16:creationId xmlns:a16="http://schemas.microsoft.com/office/drawing/2014/main" id="{FC704E32-2309-6E40-9EE7-3DF8D546B644}"/>
              </a:ext>
            </a:extLst>
          </p:cNvPr>
          <p:cNvSpPr/>
          <p:nvPr userDrawn="1"/>
        </p:nvSpPr>
        <p:spPr>
          <a:xfrm>
            <a:off x="441655" y="0"/>
            <a:ext cx="4722384" cy="6319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Rektangel 28">
            <a:extLst>
              <a:ext uri="{FF2B5EF4-FFF2-40B4-BE49-F238E27FC236}">
                <a16:creationId xmlns:a16="http://schemas.microsoft.com/office/drawing/2014/main" id="{6CD9A543-FA63-484E-93EB-D14BA7FBD4FC}"/>
              </a:ext>
            </a:extLst>
          </p:cNvPr>
          <p:cNvSpPr/>
          <p:nvPr userDrawn="1"/>
        </p:nvSpPr>
        <p:spPr>
          <a:xfrm>
            <a:off x="4157275" y="5313097"/>
            <a:ext cx="1006764" cy="10067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extLst>
              <a:ext uri="{FF2B5EF4-FFF2-40B4-BE49-F238E27FC236}">
                <a16:creationId xmlns:a16="http://schemas.microsoft.com/office/drawing/2014/main" id="{F3D6F8E4-555E-174C-8BEA-DDE46BF9FE29}"/>
              </a:ext>
            </a:extLst>
          </p:cNvPr>
          <p:cNvSpPr/>
          <p:nvPr userDrawn="1"/>
        </p:nvSpPr>
        <p:spPr>
          <a:xfrm>
            <a:off x="8495380" y="4111095"/>
            <a:ext cx="1006764" cy="1006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itle 1">
            <a:extLst>
              <a:ext uri="{FF2B5EF4-FFF2-40B4-BE49-F238E27FC236}">
                <a16:creationId xmlns:a16="http://schemas.microsoft.com/office/drawing/2014/main" id="{3126A6C1-DCDD-2E47-ACCF-33E60BDC6ABF}"/>
              </a:ext>
            </a:extLst>
          </p:cNvPr>
          <p:cNvSpPr>
            <a:spLocks noGrp="1"/>
          </p:cNvSpPr>
          <p:nvPr>
            <p:ph type="ctrTitle" hasCustomPrompt="1"/>
          </p:nvPr>
        </p:nvSpPr>
        <p:spPr>
          <a:xfrm>
            <a:off x="750499" y="2638421"/>
            <a:ext cx="7379988" cy="2059058"/>
          </a:xfrm>
          <a:prstGeom prst="rect">
            <a:avLst/>
          </a:prstGeom>
          <a:noFill/>
        </p:spPr>
        <p:txBody>
          <a:bodyPr lIns="0" tIns="360000" rIns="720000" bIns="360000" anchor="b" anchorCtr="0">
            <a:noAutofit/>
          </a:bodyPr>
          <a:lstStyle>
            <a:lvl1pPr algn="l">
              <a:lnSpc>
                <a:spcPct val="100000"/>
              </a:lnSpc>
              <a:defRPr sz="4800">
                <a:solidFill>
                  <a:schemeClr val="accent1"/>
                </a:solidFill>
              </a:defRPr>
            </a:lvl1pPr>
          </a:lstStyle>
          <a:p>
            <a:r>
              <a:rPr lang="en-US" dirty="0"/>
              <a:t>Click to edit Master title style</a:t>
            </a:r>
            <a:endParaRPr dirty="0"/>
          </a:p>
        </p:txBody>
      </p:sp>
      <p:sp>
        <p:nvSpPr>
          <p:cNvPr id="34" name="Subtitle 2">
            <a:extLst>
              <a:ext uri="{FF2B5EF4-FFF2-40B4-BE49-F238E27FC236}">
                <a16:creationId xmlns:a16="http://schemas.microsoft.com/office/drawing/2014/main" id="{3B8D5D17-6D4E-7346-BF11-7F7744F7C859}"/>
              </a:ext>
            </a:extLst>
          </p:cNvPr>
          <p:cNvSpPr>
            <a:spLocks noGrp="1"/>
          </p:cNvSpPr>
          <p:nvPr>
            <p:ph type="subTitle" idx="1" hasCustomPrompt="1"/>
          </p:nvPr>
        </p:nvSpPr>
        <p:spPr>
          <a:xfrm>
            <a:off x="750500" y="5142017"/>
            <a:ext cx="4070432" cy="478857"/>
          </a:xfrm>
        </p:spPr>
        <p:txBody>
          <a:bodyPr lIns="0" tIns="180000" rIns="360000">
            <a:normAutofit/>
          </a:bodyPr>
          <a:lstStyle>
            <a:lvl1pPr marL="0" indent="0" algn="l">
              <a:lnSpc>
                <a:spcPct val="100000"/>
              </a:lnSpc>
              <a:spcBef>
                <a:spcPts val="0"/>
              </a:spcBef>
              <a:spcAft>
                <a:spcPts val="200"/>
              </a:spcAft>
              <a:buNone/>
              <a:tabLst>
                <a:tab pos="1331913" algn="l"/>
              </a:tabLst>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4" name="Bilde 13">
            <a:extLst>
              <a:ext uri="{FF2B5EF4-FFF2-40B4-BE49-F238E27FC236}">
                <a16:creationId xmlns:a16="http://schemas.microsoft.com/office/drawing/2014/main" id="{B08BE20A-6A5F-E54C-B6AD-79FF3B89FDE0}"/>
              </a:ext>
            </a:extLst>
          </p:cNvPr>
          <p:cNvPicPr>
            <a:picLocks noChangeAspect="1"/>
          </p:cNvPicPr>
          <p:nvPr userDrawn="1"/>
        </p:nvPicPr>
        <p:blipFill rotWithShape="1">
          <a:blip r:embed="rId3"/>
          <a:srcRect l="15453" t="22824" r="16291" b="22885"/>
          <a:stretch/>
        </p:blipFill>
        <p:spPr>
          <a:xfrm>
            <a:off x="1000228" y="501765"/>
            <a:ext cx="1079454" cy="584292"/>
          </a:xfrm>
          <a:prstGeom prst="rect">
            <a:avLst/>
          </a:prstGeom>
        </p:spPr>
      </p:pic>
    </p:spTree>
    <p:extLst>
      <p:ext uri="{BB962C8B-B14F-4D97-AF65-F5344CB8AC3E}">
        <p14:creationId xmlns:p14="http://schemas.microsoft.com/office/powerpoint/2010/main" val="3342509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tellysbilde bilde byen">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14" name="Rektangel 13">
            <a:extLst>
              <a:ext uri="{FF2B5EF4-FFF2-40B4-BE49-F238E27FC236}">
                <a16:creationId xmlns:a16="http://schemas.microsoft.com/office/drawing/2014/main" id="{9F5E3CE6-B9A7-EB46-8F04-48D7FE26CC3D}"/>
              </a:ext>
            </a:extLst>
          </p:cNvPr>
          <p:cNvSpPr/>
          <p:nvPr userDrawn="1"/>
        </p:nvSpPr>
        <p:spPr>
          <a:xfrm>
            <a:off x="0" y="6164494"/>
            <a:ext cx="1377587" cy="575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9" name="Bilde 18">
            <a:extLst>
              <a:ext uri="{FF2B5EF4-FFF2-40B4-BE49-F238E27FC236}">
                <a16:creationId xmlns:a16="http://schemas.microsoft.com/office/drawing/2014/main" id="{D08C49DE-363C-F645-B1F2-4DAC2EC49763}"/>
              </a:ext>
            </a:extLst>
          </p:cNvPr>
          <p:cNvPicPr>
            <a:picLocks noChangeAspect="1"/>
          </p:cNvPicPr>
          <p:nvPr userDrawn="1"/>
        </p:nvPicPr>
        <p:blipFill>
          <a:blip r:embed="rId2"/>
          <a:stretch>
            <a:fillRect/>
          </a:stretch>
        </p:blipFill>
        <p:spPr>
          <a:xfrm>
            <a:off x="752111" y="485001"/>
            <a:ext cx="1475567" cy="1004161"/>
          </a:xfrm>
          <a:prstGeom prst="rect">
            <a:avLst/>
          </a:prstGeom>
        </p:spPr>
      </p:pic>
    </p:spTree>
    <p:extLst>
      <p:ext uri="{BB962C8B-B14F-4D97-AF65-F5344CB8AC3E}">
        <p14:creationId xmlns:p14="http://schemas.microsoft.com/office/powerpoint/2010/main" val="208797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tellysbilde bilde byen">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sp>
        <p:nvSpPr>
          <p:cNvPr id="14" name="Rektangel 13">
            <a:extLst>
              <a:ext uri="{FF2B5EF4-FFF2-40B4-BE49-F238E27FC236}">
                <a16:creationId xmlns:a16="http://schemas.microsoft.com/office/drawing/2014/main" id="{9F5E3CE6-B9A7-EB46-8F04-48D7FE26CC3D}"/>
              </a:ext>
            </a:extLst>
          </p:cNvPr>
          <p:cNvSpPr/>
          <p:nvPr userDrawn="1"/>
        </p:nvSpPr>
        <p:spPr>
          <a:xfrm>
            <a:off x="0" y="6164494"/>
            <a:ext cx="1377587" cy="57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7" name="Bilde 6">
            <a:extLst>
              <a:ext uri="{FF2B5EF4-FFF2-40B4-BE49-F238E27FC236}">
                <a16:creationId xmlns:a16="http://schemas.microsoft.com/office/drawing/2014/main" id="{361D206F-B111-3A44-9010-402BF655D562}"/>
              </a:ext>
            </a:extLst>
          </p:cNvPr>
          <p:cNvPicPr>
            <a:picLocks noChangeAspect="1"/>
          </p:cNvPicPr>
          <p:nvPr userDrawn="1"/>
        </p:nvPicPr>
        <p:blipFill>
          <a:blip r:embed="rId2"/>
          <a:stretch>
            <a:fillRect/>
          </a:stretch>
        </p:blipFill>
        <p:spPr>
          <a:xfrm>
            <a:off x="731100" y="465717"/>
            <a:ext cx="1527800" cy="1039706"/>
          </a:xfrm>
          <a:prstGeom prst="rect">
            <a:avLst/>
          </a:prstGeom>
        </p:spPr>
      </p:pic>
    </p:spTree>
    <p:extLst>
      <p:ext uri="{BB962C8B-B14F-4D97-AF65-F5344CB8AC3E}">
        <p14:creationId xmlns:p14="http://schemas.microsoft.com/office/powerpoint/2010/main" val="235518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30.04.2020</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30.04.2020</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2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endParaRPr lang="nb-NO" sz="800" dirty="0">
                <a:solidFill>
                  <a:schemeClr val="tx1"/>
                </a:solidFill>
              </a:endParaRP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71" r:id="rId1"/>
    <p:sldLayoutId id="2147483875" r:id="rId2"/>
    <p:sldLayoutId id="2147483872" r:id="rId3"/>
    <p:sldLayoutId id="2147483873" r:id="rId4"/>
    <p:sldLayoutId id="2147483874" r:id="rId5"/>
    <p:sldLayoutId id="2147483867" r:id="rId6"/>
    <p:sldLayoutId id="2147483868" r:id="rId7"/>
    <p:sldLayoutId id="2147483786" r:id="rId8"/>
    <p:sldLayoutId id="2147483706" r:id="rId9"/>
    <p:sldLayoutId id="2147483711" r:id="rId10"/>
    <p:sldLayoutId id="2147483850" r:id="rId11"/>
    <p:sldLayoutId id="2147483849" r:id="rId12"/>
    <p:sldLayoutId id="2147483844" r:id="rId13"/>
    <p:sldLayoutId id="2147483740" r:id="rId14"/>
    <p:sldLayoutId id="2147483741" r:id="rId15"/>
    <p:sldLayoutId id="2147483860" r:id="rId16"/>
    <p:sldLayoutId id="2147483742" r:id="rId17"/>
    <p:sldLayoutId id="2147483743" r:id="rId18"/>
    <p:sldLayoutId id="2147483870" r:id="rId19"/>
    <p:sldLayoutId id="2147483869" r:id="rId20"/>
    <p:sldLayoutId id="2147483864" r:id="rId2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2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5.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4.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076493E-6D1C-4CBB-9573-5C1C0E991330}"/>
              </a:ext>
            </a:extLst>
          </p:cNvPr>
          <p:cNvSpPr>
            <a:spLocks noGrp="1"/>
          </p:cNvSpPr>
          <p:nvPr>
            <p:ph type="dt" sz="half" idx="10"/>
          </p:nvPr>
        </p:nvSpPr>
        <p:spPr/>
        <p:txBody>
          <a:bodyPr/>
          <a:lstStyle/>
          <a:p>
            <a:fld id="{F29D7420-2B41-5A47-8224-27AB9025098A}" type="datetime1">
              <a:rPr lang="nb-NO" smtClean="0"/>
              <a:t>30.04.2020</a:t>
            </a:fld>
            <a:endParaRPr lang="nb-NO"/>
          </a:p>
        </p:txBody>
      </p:sp>
      <p:sp>
        <p:nvSpPr>
          <p:cNvPr id="3" name="Plassholder for lysbildenummer 2">
            <a:extLst>
              <a:ext uri="{FF2B5EF4-FFF2-40B4-BE49-F238E27FC236}">
                <a16:creationId xmlns:a16="http://schemas.microsoft.com/office/drawing/2014/main" id="{21B54798-6333-40DF-89E0-B7F59172E3B4}"/>
              </a:ext>
            </a:extLst>
          </p:cNvPr>
          <p:cNvSpPr>
            <a:spLocks noGrp="1"/>
          </p:cNvSpPr>
          <p:nvPr>
            <p:ph type="sldNum" sz="quarter" idx="12"/>
          </p:nvPr>
        </p:nvSpPr>
        <p:spPr/>
        <p:txBody>
          <a:bodyPr/>
          <a:lstStyle/>
          <a:p>
            <a:fld id="{8ACEFDFC-287E-0A4D-81A7-6CC8C070690D}" type="slidenum">
              <a:rPr lang="nb-NO" smtClean="0"/>
              <a:t>1</a:t>
            </a:fld>
            <a:endParaRPr lang="nb-NO"/>
          </a:p>
        </p:txBody>
      </p:sp>
    </p:spTree>
    <p:extLst>
      <p:ext uri="{BB962C8B-B14F-4D97-AF65-F5344CB8AC3E}">
        <p14:creationId xmlns:p14="http://schemas.microsoft.com/office/powerpoint/2010/main" val="151786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tel 43">
            <a:extLst>
              <a:ext uri="{FF2B5EF4-FFF2-40B4-BE49-F238E27FC236}">
                <a16:creationId xmlns:a16="http://schemas.microsoft.com/office/drawing/2014/main" id="{93F794C2-24DC-49A2-9F46-6CD0E4E744CA}"/>
              </a:ext>
            </a:extLst>
          </p:cNvPr>
          <p:cNvSpPr>
            <a:spLocks noGrp="1"/>
          </p:cNvSpPr>
          <p:nvPr>
            <p:ph type="title"/>
          </p:nvPr>
        </p:nvSpPr>
        <p:spPr/>
        <p:txBody>
          <a:bodyPr/>
          <a:lstStyle/>
          <a:p>
            <a:r>
              <a:rPr lang="nb-NO" dirty="0"/>
              <a:t>Anleggssikring og transport</a:t>
            </a:r>
            <a:br>
              <a:rPr lang="nb-NO" dirty="0"/>
            </a:br>
            <a:endParaRPr lang="nb-NO" dirty="0"/>
          </a:p>
        </p:txBody>
      </p:sp>
      <p:pic>
        <p:nvPicPr>
          <p:cNvPr id="7" name="Plassholder for innhold 6" descr="Riggområde fase 2.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2345" t="2347" r="1909" b="24991"/>
          <a:stretch/>
        </p:blipFill>
        <p:spPr>
          <a:xfrm>
            <a:off x="695326" y="1512344"/>
            <a:ext cx="7786235" cy="4260352"/>
          </a:xfrm>
        </p:spPr>
      </p:pic>
      <p:sp>
        <p:nvSpPr>
          <p:cNvPr id="4" name="Plassholder for dato 3"/>
          <p:cNvSpPr>
            <a:spLocks noGrp="1"/>
          </p:cNvSpPr>
          <p:nvPr>
            <p:ph type="dt" sz="half" idx="10"/>
          </p:nvPr>
        </p:nvSpPr>
        <p:spPr/>
        <p:txBody>
          <a:bodyPr/>
          <a:lstStyle/>
          <a:p>
            <a:fld id="{A2434FEE-7D88-AA46-8139-80D9197567F4}" type="datetime1">
              <a:rPr lang="nb-NO" smtClean="0"/>
              <a:t>30.04.2020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10</a:t>
            </a:fld>
            <a:endParaRPr lang="nb-NO"/>
          </a:p>
        </p:txBody>
      </p:sp>
      <p:sp>
        <p:nvSpPr>
          <p:cNvPr id="8" name="Rektangel 7"/>
          <p:cNvSpPr/>
          <p:nvPr/>
        </p:nvSpPr>
        <p:spPr>
          <a:xfrm>
            <a:off x="7203359" y="4028022"/>
            <a:ext cx="2189924" cy="276999"/>
          </a:xfrm>
          <a:prstGeom prst="rect">
            <a:avLst/>
          </a:prstGeom>
        </p:spPr>
        <p:txBody>
          <a:bodyPr wrap="square">
            <a:spAutoFit/>
          </a:bodyPr>
          <a:lstStyle/>
          <a:p>
            <a:r>
              <a:rPr lang="nb-NO" sz="1200" dirty="0">
                <a:solidFill>
                  <a:srgbClr val="FF0000"/>
                </a:solidFill>
              </a:rPr>
              <a:t>Hovedadkomster</a:t>
            </a:r>
          </a:p>
        </p:txBody>
      </p:sp>
      <p:sp>
        <p:nvSpPr>
          <p:cNvPr id="9" name="Pil høyre 8"/>
          <p:cNvSpPr/>
          <p:nvPr/>
        </p:nvSpPr>
        <p:spPr>
          <a:xfrm rot="10647693">
            <a:off x="7108591" y="3917385"/>
            <a:ext cx="389488" cy="2003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0000"/>
              </a:solidFill>
            </a:endParaRPr>
          </a:p>
        </p:txBody>
      </p:sp>
      <p:sp>
        <p:nvSpPr>
          <p:cNvPr id="10" name="Pil høyre 9"/>
          <p:cNvSpPr/>
          <p:nvPr/>
        </p:nvSpPr>
        <p:spPr>
          <a:xfrm>
            <a:off x="6616723" y="3944174"/>
            <a:ext cx="403366" cy="21597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60342" y="4739584"/>
            <a:ext cx="798512"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Rett linje 13"/>
          <p:cNvCxnSpPr>
            <a:cxnSpLocks/>
          </p:cNvCxnSpPr>
          <p:nvPr/>
        </p:nvCxnSpPr>
        <p:spPr>
          <a:xfrm flipV="1">
            <a:off x="2053985" y="2023613"/>
            <a:ext cx="4508528" cy="19083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Rett linje 15"/>
          <p:cNvCxnSpPr>
            <a:cxnSpLocks/>
          </p:cNvCxnSpPr>
          <p:nvPr/>
        </p:nvCxnSpPr>
        <p:spPr>
          <a:xfrm>
            <a:off x="6558488" y="2035538"/>
            <a:ext cx="401590" cy="2404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Rett linje 19"/>
          <p:cNvCxnSpPr/>
          <p:nvPr/>
        </p:nvCxnSpPr>
        <p:spPr>
          <a:xfrm>
            <a:off x="6960078" y="2276027"/>
            <a:ext cx="159026" cy="252355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Rett linje 22"/>
          <p:cNvCxnSpPr/>
          <p:nvPr/>
        </p:nvCxnSpPr>
        <p:spPr>
          <a:xfrm flipH="1">
            <a:off x="6960078" y="4799582"/>
            <a:ext cx="159027" cy="18784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Rett linje 26"/>
          <p:cNvCxnSpPr>
            <a:cxnSpLocks/>
          </p:cNvCxnSpPr>
          <p:nvPr/>
        </p:nvCxnSpPr>
        <p:spPr>
          <a:xfrm flipH="1">
            <a:off x="6372822" y="4987422"/>
            <a:ext cx="625564" cy="19878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a:cxnSpLocks/>
          </p:cNvCxnSpPr>
          <p:nvPr/>
        </p:nvCxnSpPr>
        <p:spPr>
          <a:xfrm>
            <a:off x="4980170" y="3976945"/>
            <a:ext cx="24143" cy="92961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Rett linje 33"/>
          <p:cNvCxnSpPr>
            <a:cxnSpLocks/>
          </p:cNvCxnSpPr>
          <p:nvPr/>
        </p:nvCxnSpPr>
        <p:spPr>
          <a:xfrm flipH="1">
            <a:off x="4166080" y="4912786"/>
            <a:ext cx="837977" cy="1555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Rett linje 36"/>
          <p:cNvCxnSpPr>
            <a:cxnSpLocks/>
          </p:cNvCxnSpPr>
          <p:nvPr/>
        </p:nvCxnSpPr>
        <p:spPr>
          <a:xfrm>
            <a:off x="4185074" y="4893502"/>
            <a:ext cx="7950" cy="29270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Rett linje 39"/>
          <p:cNvCxnSpPr/>
          <p:nvPr/>
        </p:nvCxnSpPr>
        <p:spPr>
          <a:xfrm flipH="1" flipV="1">
            <a:off x="3588725" y="5106418"/>
            <a:ext cx="604299" cy="634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Rett linje 42"/>
          <p:cNvCxnSpPr/>
          <p:nvPr/>
        </p:nvCxnSpPr>
        <p:spPr>
          <a:xfrm flipV="1">
            <a:off x="3588725" y="4647400"/>
            <a:ext cx="0" cy="47534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Rett linje 45"/>
          <p:cNvCxnSpPr/>
          <p:nvPr/>
        </p:nvCxnSpPr>
        <p:spPr>
          <a:xfrm flipH="1">
            <a:off x="3358137" y="4647400"/>
            <a:ext cx="23058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Rett linje 48"/>
          <p:cNvCxnSpPr/>
          <p:nvPr/>
        </p:nvCxnSpPr>
        <p:spPr>
          <a:xfrm flipH="1">
            <a:off x="3024183" y="4647400"/>
            <a:ext cx="333954" cy="3400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Rett linje 53"/>
          <p:cNvCxnSpPr>
            <a:cxnSpLocks/>
          </p:cNvCxnSpPr>
          <p:nvPr/>
        </p:nvCxnSpPr>
        <p:spPr>
          <a:xfrm>
            <a:off x="2053985" y="2212611"/>
            <a:ext cx="71700" cy="142025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Rett linje 56"/>
          <p:cNvCxnSpPr/>
          <p:nvPr/>
        </p:nvCxnSpPr>
        <p:spPr>
          <a:xfrm flipH="1">
            <a:off x="1942805" y="3632861"/>
            <a:ext cx="190833" cy="17776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Rett linje 60"/>
          <p:cNvCxnSpPr/>
          <p:nvPr/>
        </p:nvCxnSpPr>
        <p:spPr>
          <a:xfrm>
            <a:off x="1942805" y="3810629"/>
            <a:ext cx="0" cy="54864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Rett linje 65"/>
          <p:cNvCxnSpPr/>
          <p:nvPr/>
        </p:nvCxnSpPr>
        <p:spPr>
          <a:xfrm>
            <a:off x="1942805" y="4359269"/>
            <a:ext cx="95416" cy="28813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Rett linje 68"/>
          <p:cNvCxnSpPr/>
          <p:nvPr/>
        </p:nvCxnSpPr>
        <p:spPr>
          <a:xfrm>
            <a:off x="2038221" y="4647400"/>
            <a:ext cx="174929" cy="24610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Rett linje 71"/>
          <p:cNvCxnSpPr/>
          <p:nvPr/>
        </p:nvCxnSpPr>
        <p:spPr>
          <a:xfrm>
            <a:off x="2213150" y="4893502"/>
            <a:ext cx="151074" cy="93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Rett linje 73"/>
          <p:cNvCxnSpPr/>
          <p:nvPr/>
        </p:nvCxnSpPr>
        <p:spPr>
          <a:xfrm>
            <a:off x="2213150" y="4893502"/>
            <a:ext cx="457200" cy="19331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Rett linje 76"/>
          <p:cNvCxnSpPr/>
          <p:nvPr/>
        </p:nvCxnSpPr>
        <p:spPr>
          <a:xfrm flipV="1">
            <a:off x="2670350" y="4987422"/>
            <a:ext cx="353833" cy="9939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79" name="TekstSylinder 78"/>
          <p:cNvSpPr txBox="1"/>
          <p:nvPr/>
        </p:nvSpPr>
        <p:spPr>
          <a:xfrm>
            <a:off x="3473431" y="1727387"/>
            <a:ext cx="184731" cy="369332"/>
          </a:xfrm>
          <a:prstGeom prst="rect">
            <a:avLst/>
          </a:prstGeom>
          <a:noFill/>
        </p:spPr>
        <p:txBody>
          <a:bodyPr wrap="none" rtlCol="0">
            <a:spAutoFit/>
          </a:bodyPr>
          <a:lstStyle/>
          <a:p>
            <a:pPr algn="l"/>
            <a:endParaRPr lang="nb-NO" dirty="0"/>
          </a:p>
        </p:txBody>
      </p:sp>
      <p:sp>
        <p:nvSpPr>
          <p:cNvPr id="80" name="TekstSylinder 79"/>
          <p:cNvSpPr txBox="1"/>
          <p:nvPr/>
        </p:nvSpPr>
        <p:spPr>
          <a:xfrm>
            <a:off x="2038221" y="1486572"/>
            <a:ext cx="2965836" cy="646331"/>
          </a:xfrm>
          <a:prstGeom prst="rect">
            <a:avLst/>
          </a:prstGeom>
          <a:solidFill>
            <a:schemeClr val="bg1">
              <a:alpha val="0"/>
            </a:schemeClr>
          </a:solidFill>
          <a:ln>
            <a:noFill/>
          </a:ln>
        </p:spPr>
        <p:txBody>
          <a:bodyPr wrap="square" rtlCol="0">
            <a:spAutoFit/>
          </a:bodyPr>
          <a:lstStyle/>
          <a:p>
            <a:r>
              <a:rPr lang="nb-NO" dirty="0">
                <a:solidFill>
                  <a:srgbClr val="00B050"/>
                </a:solidFill>
              </a:rPr>
              <a:t>Flettverksgjerde industri, 2meter høyt</a:t>
            </a:r>
          </a:p>
        </p:txBody>
      </p:sp>
      <p:cxnSp>
        <p:nvCxnSpPr>
          <p:cNvPr id="82" name="Rett linje 81"/>
          <p:cNvCxnSpPr/>
          <p:nvPr/>
        </p:nvCxnSpPr>
        <p:spPr>
          <a:xfrm flipH="1">
            <a:off x="5763358" y="2023612"/>
            <a:ext cx="795130" cy="2385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8" name="Rett linje 87"/>
          <p:cNvCxnSpPr/>
          <p:nvPr/>
        </p:nvCxnSpPr>
        <p:spPr>
          <a:xfrm>
            <a:off x="6960078" y="2276027"/>
            <a:ext cx="39756" cy="58044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1" name="TekstSylinder 90"/>
          <p:cNvSpPr txBox="1"/>
          <p:nvPr/>
        </p:nvSpPr>
        <p:spPr>
          <a:xfrm>
            <a:off x="5448273" y="1462718"/>
            <a:ext cx="2505717" cy="646331"/>
          </a:xfrm>
          <a:prstGeom prst="rect">
            <a:avLst/>
          </a:prstGeom>
          <a:solidFill>
            <a:schemeClr val="bg1">
              <a:alpha val="0"/>
            </a:schemeClr>
          </a:solidFill>
          <a:ln>
            <a:noFill/>
          </a:ln>
        </p:spPr>
        <p:txBody>
          <a:bodyPr wrap="square" rtlCol="0">
            <a:spAutoFit/>
          </a:bodyPr>
          <a:lstStyle/>
          <a:p>
            <a:pPr algn="l"/>
            <a:r>
              <a:rPr lang="nb-NO" dirty="0">
                <a:solidFill>
                  <a:srgbClr val="FFC000"/>
                </a:solidFill>
              </a:rPr>
              <a:t>Tung sikring, 3 meter høyt tett gjerde</a:t>
            </a:r>
          </a:p>
        </p:txBody>
      </p:sp>
      <p:cxnSp>
        <p:nvCxnSpPr>
          <p:cNvPr id="63" name="Rett linje 62">
            <a:extLst>
              <a:ext uri="{FF2B5EF4-FFF2-40B4-BE49-F238E27FC236}">
                <a16:creationId xmlns:a16="http://schemas.microsoft.com/office/drawing/2014/main" id="{BA828605-590F-47DF-939C-9CCF1E5661E4}"/>
              </a:ext>
            </a:extLst>
          </p:cNvPr>
          <p:cNvCxnSpPr>
            <a:cxnSpLocks/>
          </p:cNvCxnSpPr>
          <p:nvPr/>
        </p:nvCxnSpPr>
        <p:spPr>
          <a:xfrm flipH="1">
            <a:off x="4992241" y="3833821"/>
            <a:ext cx="775142" cy="17720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E53534B4-D549-407F-8096-EF7591B284A5}"/>
              </a:ext>
            </a:extLst>
          </p:cNvPr>
          <p:cNvCxnSpPr>
            <a:cxnSpLocks/>
          </p:cNvCxnSpPr>
          <p:nvPr/>
        </p:nvCxnSpPr>
        <p:spPr>
          <a:xfrm flipH="1" flipV="1">
            <a:off x="5697209" y="3849862"/>
            <a:ext cx="456537" cy="48907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Rett linje 66">
            <a:extLst>
              <a:ext uri="{FF2B5EF4-FFF2-40B4-BE49-F238E27FC236}">
                <a16:creationId xmlns:a16="http://schemas.microsoft.com/office/drawing/2014/main" id="{1C4F549E-CF36-4145-AB91-D6AF520AE7B2}"/>
              </a:ext>
            </a:extLst>
          </p:cNvPr>
          <p:cNvCxnSpPr>
            <a:cxnSpLocks/>
          </p:cNvCxnSpPr>
          <p:nvPr/>
        </p:nvCxnSpPr>
        <p:spPr>
          <a:xfrm flipV="1">
            <a:off x="6089095" y="4361057"/>
            <a:ext cx="54201" cy="86469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Rektangel 11"/>
          <p:cNvSpPr/>
          <p:nvPr/>
        </p:nvSpPr>
        <p:spPr>
          <a:xfrm>
            <a:off x="6268321" y="4867238"/>
            <a:ext cx="1528129" cy="276999"/>
          </a:xfrm>
          <a:prstGeom prst="rect">
            <a:avLst/>
          </a:prstGeom>
        </p:spPr>
        <p:txBody>
          <a:bodyPr wrap="square">
            <a:spAutoFit/>
          </a:bodyPr>
          <a:lstStyle/>
          <a:p>
            <a:r>
              <a:rPr lang="nb-NO" sz="1200" dirty="0">
                <a:solidFill>
                  <a:srgbClr val="FF0000"/>
                </a:solidFill>
              </a:rPr>
              <a:t>Hovedadkomster</a:t>
            </a:r>
          </a:p>
        </p:txBody>
      </p:sp>
      <p:sp>
        <p:nvSpPr>
          <p:cNvPr id="13" name="TekstSylinder 12">
            <a:extLst>
              <a:ext uri="{FF2B5EF4-FFF2-40B4-BE49-F238E27FC236}">
                <a16:creationId xmlns:a16="http://schemas.microsoft.com/office/drawing/2014/main" id="{8391267D-0D5F-419C-9BE9-FD5AA38F50A0}"/>
              </a:ext>
            </a:extLst>
          </p:cNvPr>
          <p:cNvSpPr txBox="1"/>
          <p:nvPr/>
        </p:nvSpPr>
        <p:spPr>
          <a:xfrm>
            <a:off x="8839200" y="1512344"/>
            <a:ext cx="2843388" cy="1754326"/>
          </a:xfrm>
          <a:prstGeom prst="rect">
            <a:avLst/>
          </a:prstGeom>
          <a:noFill/>
        </p:spPr>
        <p:txBody>
          <a:bodyPr wrap="square" rtlCol="0">
            <a:spAutoFit/>
          </a:bodyPr>
          <a:lstStyle/>
          <a:p>
            <a:pPr marL="285750" indent="-285750" algn="l">
              <a:buClr>
                <a:schemeClr val="accent5"/>
              </a:buClr>
              <a:buFont typeface="Wingdings" panose="05000000000000000000" pitchFamily="2" charset="2"/>
              <a:buChar char="§"/>
            </a:pPr>
            <a:r>
              <a:rPr lang="nb-NO" dirty="0"/>
              <a:t>To hovedadkomster</a:t>
            </a:r>
          </a:p>
          <a:p>
            <a:pPr marL="285750" indent="-285750" algn="l">
              <a:buClr>
                <a:schemeClr val="accent5"/>
              </a:buClr>
              <a:buFont typeface="Wingdings" panose="05000000000000000000" pitchFamily="2" charset="2"/>
              <a:buChar char="§"/>
            </a:pPr>
            <a:endParaRPr lang="nb-NO" dirty="0"/>
          </a:p>
          <a:p>
            <a:pPr marL="285750" indent="-285750" algn="l">
              <a:buClr>
                <a:schemeClr val="accent5"/>
              </a:buClr>
              <a:buFont typeface="Wingdings" panose="05000000000000000000" pitchFamily="2" charset="2"/>
              <a:buChar char="§"/>
            </a:pPr>
            <a:r>
              <a:rPr lang="nb-NO" dirty="0"/>
              <a:t>I tillegg vil det være inn- og utkjøring på flere steder langs hele området</a:t>
            </a:r>
          </a:p>
        </p:txBody>
      </p:sp>
    </p:spTree>
    <p:extLst>
      <p:ext uri="{BB962C8B-B14F-4D97-AF65-F5344CB8AC3E}">
        <p14:creationId xmlns:p14="http://schemas.microsoft.com/office/powerpoint/2010/main" val="1169749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3D2FD54-16D5-4782-8B6E-73594CD334F0}"/>
              </a:ext>
            </a:extLst>
          </p:cNvPr>
          <p:cNvSpPr>
            <a:spLocks noGrp="1"/>
          </p:cNvSpPr>
          <p:nvPr>
            <p:ph type="title"/>
          </p:nvPr>
        </p:nvSpPr>
        <p:spPr/>
        <p:txBody>
          <a:bodyPr/>
          <a:lstStyle/>
          <a:p>
            <a:r>
              <a:rPr lang="nb-NO" dirty="0">
                <a:solidFill>
                  <a:schemeClr val="accent1"/>
                </a:solidFill>
              </a:rPr>
              <a:t>Trafikkomlegging</a:t>
            </a:r>
          </a:p>
        </p:txBody>
      </p:sp>
      <p:sp>
        <p:nvSpPr>
          <p:cNvPr id="10" name="Plassholder for innhold 9">
            <a:extLst>
              <a:ext uri="{FF2B5EF4-FFF2-40B4-BE49-F238E27FC236}">
                <a16:creationId xmlns:a16="http://schemas.microsoft.com/office/drawing/2014/main" id="{91DD0DFC-C0E7-41F0-BF75-9E29A88B3EF8}"/>
              </a:ext>
            </a:extLst>
          </p:cNvPr>
          <p:cNvSpPr>
            <a:spLocks noGrp="1"/>
          </p:cNvSpPr>
          <p:nvPr>
            <p:ph sz="half" idx="2"/>
          </p:nvPr>
        </p:nvSpPr>
        <p:spPr>
          <a:xfrm>
            <a:off x="6315073" y="2399433"/>
            <a:ext cx="5488040" cy="4060826"/>
          </a:xfrm>
        </p:spPr>
        <p:txBody>
          <a:bodyPr/>
          <a:lstStyle/>
          <a:p>
            <a:pPr>
              <a:buClr>
                <a:schemeClr val="accent5"/>
              </a:buClr>
              <a:buFont typeface="Wingdings" panose="05000000000000000000" pitchFamily="2" charset="2"/>
              <a:buChar char="§"/>
            </a:pPr>
            <a:r>
              <a:rPr lang="nb-NO" dirty="0"/>
              <a:t>Trafikkomlegging i tre faser for ledningsomlegging</a:t>
            </a:r>
          </a:p>
          <a:p>
            <a:pPr>
              <a:buClr>
                <a:schemeClr val="accent5"/>
              </a:buClr>
              <a:buFont typeface="Wingdings" panose="05000000000000000000" pitchFamily="2" charset="2"/>
              <a:buChar char="§"/>
            </a:pPr>
            <a:r>
              <a:rPr lang="nb-NO" dirty="0"/>
              <a:t>To kortere faser før en lang periode i fase 3</a:t>
            </a:r>
          </a:p>
          <a:p>
            <a:pPr>
              <a:buClr>
                <a:schemeClr val="accent5"/>
              </a:buClr>
              <a:buFont typeface="Wingdings" panose="05000000000000000000" pitchFamily="2" charset="2"/>
              <a:buChar char="§"/>
            </a:pPr>
            <a:r>
              <a:rPr lang="nb-NO" dirty="0"/>
              <a:t>I fase 1 så stenges </a:t>
            </a:r>
            <a:r>
              <a:rPr lang="nb-NO" dirty="0" err="1"/>
              <a:t>Rolfsbuktveien</a:t>
            </a:r>
            <a:r>
              <a:rPr lang="nb-NO" dirty="0"/>
              <a:t> for omlegging av kabler ved </a:t>
            </a:r>
            <a:r>
              <a:rPr lang="nb-NO" dirty="0" err="1"/>
              <a:t>avfallsentralen</a:t>
            </a:r>
            <a:endParaRPr lang="nb-NO" dirty="0"/>
          </a:p>
        </p:txBody>
      </p:sp>
      <p:sp>
        <p:nvSpPr>
          <p:cNvPr id="4" name="Plassholder for dato 3"/>
          <p:cNvSpPr>
            <a:spLocks noGrp="1"/>
          </p:cNvSpPr>
          <p:nvPr>
            <p:ph type="dt" sz="half" idx="10"/>
          </p:nvPr>
        </p:nvSpPr>
        <p:spPr/>
        <p:txBody>
          <a:bodyPr/>
          <a:lstStyle/>
          <a:p>
            <a:fld id="{A2434FEE-7D88-AA46-8139-80D9197567F4}" type="datetime1">
              <a:rPr lang="nb-NO" smtClean="0"/>
              <a:t>30.04.2020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11</a:t>
            </a:fld>
            <a:endParaRPr lang="nb-NO"/>
          </a:p>
        </p:txBody>
      </p:sp>
      <p:sp>
        <p:nvSpPr>
          <p:cNvPr id="7" name="TekstSylinder 6"/>
          <p:cNvSpPr txBox="1"/>
          <p:nvPr/>
        </p:nvSpPr>
        <p:spPr>
          <a:xfrm>
            <a:off x="2017629" y="3033492"/>
            <a:ext cx="2095359" cy="954107"/>
          </a:xfrm>
          <a:prstGeom prst="rect">
            <a:avLst/>
          </a:prstGeom>
          <a:noFill/>
        </p:spPr>
        <p:txBody>
          <a:bodyPr wrap="square" rtlCol="0">
            <a:spAutoFit/>
          </a:bodyPr>
          <a:lstStyle/>
          <a:p>
            <a:pPr algn="l"/>
            <a:r>
              <a:rPr lang="nb-NO" sz="1400" b="1" dirty="0">
                <a:solidFill>
                  <a:srgbClr val="FF0000"/>
                </a:solidFill>
              </a:rPr>
              <a:t>Snarøyveien blir stengt fra høsten 2020 til 2025 i gitt område</a:t>
            </a:r>
          </a:p>
        </p:txBody>
      </p:sp>
      <p:sp>
        <p:nvSpPr>
          <p:cNvPr id="8" name="Pil ned 7"/>
          <p:cNvSpPr/>
          <p:nvPr/>
        </p:nvSpPr>
        <p:spPr>
          <a:xfrm rot="21239230">
            <a:off x="1806045" y="3870612"/>
            <a:ext cx="204093" cy="6817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p:cNvSpPr/>
          <p:nvPr/>
        </p:nvSpPr>
        <p:spPr>
          <a:xfrm rot="10502779">
            <a:off x="1688441" y="2560413"/>
            <a:ext cx="190488" cy="6836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Plassholder for innhold 11">
            <a:extLst>
              <a:ext uri="{FF2B5EF4-FFF2-40B4-BE49-F238E27FC236}">
                <a16:creationId xmlns:a16="http://schemas.microsoft.com/office/drawing/2014/main" id="{4E1EB9C7-4926-4C2B-98CF-A3E88B69948C}"/>
              </a:ext>
            </a:extLst>
          </p:cNvPr>
          <p:cNvPicPr>
            <a:picLocks noGrp="1" noChangeAspect="1"/>
          </p:cNvPicPr>
          <p:nvPr>
            <p:ph sz="half" idx="1"/>
          </p:nvPr>
        </p:nvPicPr>
        <p:blipFill>
          <a:blip r:embed="rId2"/>
          <a:stretch>
            <a:fillRect/>
          </a:stretch>
        </p:blipFill>
        <p:spPr>
          <a:xfrm>
            <a:off x="738272" y="2032000"/>
            <a:ext cx="5095705" cy="4060825"/>
          </a:xfrm>
          <a:prstGeom prst="rect">
            <a:avLst/>
          </a:prstGeom>
        </p:spPr>
      </p:pic>
      <p:sp>
        <p:nvSpPr>
          <p:cNvPr id="13" name="TekstSylinder 12">
            <a:extLst>
              <a:ext uri="{FF2B5EF4-FFF2-40B4-BE49-F238E27FC236}">
                <a16:creationId xmlns:a16="http://schemas.microsoft.com/office/drawing/2014/main" id="{D09401CF-FB90-4168-B5ED-80669A12BA9A}"/>
              </a:ext>
            </a:extLst>
          </p:cNvPr>
          <p:cNvSpPr txBox="1"/>
          <p:nvPr/>
        </p:nvSpPr>
        <p:spPr>
          <a:xfrm>
            <a:off x="2705847" y="3749821"/>
            <a:ext cx="2883920" cy="923330"/>
          </a:xfrm>
          <a:prstGeom prst="rect">
            <a:avLst/>
          </a:prstGeom>
          <a:noFill/>
        </p:spPr>
        <p:txBody>
          <a:bodyPr wrap="square" rtlCol="0">
            <a:spAutoFit/>
          </a:bodyPr>
          <a:lstStyle/>
          <a:p>
            <a:pPr algn="l"/>
            <a:r>
              <a:rPr lang="nb-NO" b="1" dirty="0">
                <a:solidFill>
                  <a:srgbClr val="FF0000"/>
                </a:solidFill>
              </a:rPr>
              <a:t>Fase 1</a:t>
            </a:r>
          </a:p>
          <a:p>
            <a:pPr algn="l"/>
            <a:r>
              <a:rPr lang="nb-NO" b="1" dirty="0">
                <a:solidFill>
                  <a:srgbClr val="FF0000"/>
                </a:solidFill>
              </a:rPr>
              <a:t>Omlegging av kabler ved avfallssentralen</a:t>
            </a:r>
          </a:p>
        </p:txBody>
      </p:sp>
    </p:spTree>
    <p:extLst>
      <p:ext uri="{BB962C8B-B14F-4D97-AF65-F5344CB8AC3E}">
        <p14:creationId xmlns:p14="http://schemas.microsoft.com/office/powerpoint/2010/main" val="1370829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3D2FD54-16D5-4782-8B6E-73594CD334F0}"/>
              </a:ext>
            </a:extLst>
          </p:cNvPr>
          <p:cNvSpPr>
            <a:spLocks noGrp="1"/>
          </p:cNvSpPr>
          <p:nvPr>
            <p:ph type="title"/>
          </p:nvPr>
        </p:nvSpPr>
        <p:spPr/>
        <p:txBody>
          <a:bodyPr/>
          <a:lstStyle/>
          <a:p>
            <a:r>
              <a:rPr lang="nb-NO" dirty="0">
                <a:solidFill>
                  <a:schemeClr val="accent1"/>
                </a:solidFill>
              </a:rPr>
              <a:t>Trafikkomlegging fase 2</a:t>
            </a:r>
          </a:p>
        </p:txBody>
      </p:sp>
      <p:sp>
        <p:nvSpPr>
          <p:cNvPr id="10" name="Plassholder for innhold 9">
            <a:extLst>
              <a:ext uri="{FF2B5EF4-FFF2-40B4-BE49-F238E27FC236}">
                <a16:creationId xmlns:a16="http://schemas.microsoft.com/office/drawing/2014/main" id="{91DD0DFC-C0E7-41F0-BF75-9E29A88B3EF8}"/>
              </a:ext>
            </a:extLst>
          </p:cNvPr>
          <p:cNvSpPr>
            <a:spLocks noGrp="1"/>
          </p:cNvSpPr>
          <p:nvPr>
            <p:ph sz="half" idx="2"/>
          </p:nvPr>
        </p:nvSpPr>
        <p:spPr>
          <a:xfrm>
            <a:off x="6315073" y="2399433"/>
            <a:ext cx="5488040" cy="4060826"/>
          </a:xfrm>
        </p:spPr>
        <p:txBody>
          <a:bodyPr/>
          <a:lstStyle/>
          <a:p>
            <a:pPr lvl="1">
              <a:buClr>
                <a:schemeClr val="accent5"/>
              </a:buClr>
              <a:buFont typeface="Wingdings" panose="05000000000000000000" pitchFamily="2" charset="2"/>
              <a:buChar char="§"/>
            </a:pPr>
            <a:r>
              <a:rPr lang="nb-NO" sz="1800" dirty="0"/>
              <a:t>Fase 2 Snarøyveien stenges for kabelomlegging i fortau og ved skjæring langs Snarøyveien.</a:t>
            </a:r>
          </a:p>
          <a:p>
            <a:pPr lvl="1">
              <a:buClr>
                <a:schemeClr val="accent5"/>
              </a:buClr>
              <a:buFont typeface="Wingdings" panose="05000000000000000000" pitchFamily="2" charset="2"/>
              <a:buChar char="§"/>
            </a:pPr>
            <a:endParaRPr lang="nb-NO" sz="1800" dirty="0"/>
          </a:p>
          <a:p>
            <a:pPr lvl="1">
              <a:buClr>
                <a:schemeClr val="accent5"/>
              </a:buClr>
              <a:buFont typeface="Wingdings" panose="05000000000000000000" pitchFamily="2" charset="2"/>
              <a:buChar char="§"/>
            </a:pPr>
            <a:r>
              <a:rPr lang="nb-NO" sz="1800" dirty="0"/>
              <a:t>Sikker gangforbindelse opprettholdes.</a:t>
            </a:r>
          </a:p>
        </p:txBody>
      </p:sp>
      <p:sp>
        <p:nvSpPr>
          <p:cNvPr id="4" name="Plassholder for dato 3"/>
          <p:cNvSpPr>
            <a:spLocks noGrp="1"/>
          </p:cNvSpPr>
          <p:nvPr>
            <p:ph type="dt" sz="half" idx="10"/>
          </p:nvPr>
        </p:nvSpPr>
        <p:spPr/>
        <p:txBody>
          <a:bodyPr/>
          <a:lstStyle/>
          <a:p>
            <a:fld id="{A2434FEE-7D88-AA46-8139-80D9197567F4}" type="datetime1">
              <a:rPr lang="nb-NO" smtClean="0"/>
              <a:t>30.04.2020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12</a:t>
            </a:fld>
            <a:endParaRPr lang="nb-NO"/>
          </a:p>
        </p:txBody>
      </p:sp>
      <p:sp>
        <p:nvSpPr>
          <p:cNvPr id="7" name="TekstSylinder 6"/>
          <p:cNvSpPr txBox="1"/>
          <p:nvPr/>
        </p:nvSpPr>
        <p:spPr>
          <a:xfrm>
            <a:off x="2017629" y="3033492"/>
            <a:ext cx="2095359" cy="954107"/>
          </a:xfrm>
          <a:prstGeom prst="rect">
            <a:avLst/>
          </a:prstGeom>
          <a:noFill/>
        </p:spPr>
        <p:txBody>
          <a:bodyPr wrap="square" rtlCol="0">
            <a:spAutoFit/>
          </a:bodyPr>
          <a:lstStyle/>
          <a:p>
            <a:pPr algn="l"/>
            <a:r>
              <a:rPr lang="nb-NO" sz="1400" b="1" dirty="0">
                <a:solidFill>
                  <a:srgbClr val="FF0000"/>
                </a:solidFill>
              </a:rPr>
              <a:t>Snarøyveien blir stengt fra høsten 2020 til 2025 i gitt område</a:t>
            </a:r>
          </a:p>
        </p:txBody>
      </p:sp>
      <p:sp>
        <p:nvSpPr>
          <p:cNvPr id="8" name="Pil ned 7"/>
          <p:cNvSpPr/>
          <p:nvPr/>
        </p:nvSpPr>
        <p:spPr>
          <a:xfrm rot="21239230">
            <a:off x="1806045" y="3870612"/>
            <a:ext cx="204093" cy="6817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p:cNvSpPr/>
          <p:nvPr/>
        </p:nvSpPr>
        <p:spPr>
          <a:xfrm rot="10502779">
            <a:off x="1688441" y="2560413"/>
            <a:ext cx="190488" cy="6836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Plassholder for innhold 11">
            <a:extLst>
              <a:ext uri="{FF2B5EF4-FFF2-40B4-BE49-F238E27FC236}">
                <a16:creationId xmlns:a16="http://schemas.microsoft.com/office/drawing/2014/main" id="{CAF43324-5A77-4F43-9FAE-6594A4FC74A5}"/>
              </a:ext>
            </a:extLst>
          </p:cNvPr>
          <p:cNvPicPr>
            <a:picLocks noGrp="1" noChangeAspect="1"/>
          </p:cNvPicPr>
          <p:nvPr>
            <p:ph sz="half" idx="1"/>
          </p:nvPr>
        </p:nvPicPr>
        <p:blipFill>
          <a:blip r:embed="rId2"/>
          <a:stretch>
            <a:fillRect/>
          </a:stretch>
        </p:blipFill>
        <p:spPr>
          <a:xfrm>
            <a:off x="841878" y="2032000"/>
            <a:ext cx="4888494" cy="4060825"/>
          </a:xfrm>
          <a:prstGeom prst="rect">
            <a:avLst/>
          </a:prstGeom>
        </p:spPr>
      </p:pic>
      <p:sp>
        <p:nvSpPr>
          <p:cNvPr id="13" name="TekstSylinder 12">
            <a:extLst>
              <a:ext uri="{FF2B5EF4-FFF2-40B4-BE49-F238E27FC236}">
                <a16:creationId xmlns:a16="http://schemas.microsoft.com/office/drawing/2014/main" id="{DA1949CE-C8B3-45ED-BBA1-C14596F22FD9}"/>
              </a:ext>
            </a:extLst>
          </p:cNvPr>
          <p:cNvSpPr txBox="1"/>
          <p:nvPr/>
        </p:nvSpPr>
        <p:spPr>
          <a:xfrm>
            <a:off x="2973788" y="2910177"/>
            <a:ext cx="2204896" cy="923330"/>
          </a:xfrm>
          <a:prstGeom prst="rect">
            <a:avLst/>
          </a:prstGeom>
          <a:noFill/>
        </p:spPr>
        <p:txBody>
          <a:bodyPr wrap="square" rtlCol="0">
            <a:spAutoFit/>
          </a:bodyPr>
          <a:lstStyle/>
          <a:p>
            <a:pPr algn="l"/>
            <a:r>
              <a:rPr lang="nb-NO" b="1" dirty="0">
                <a:solidFill>
                  <a:srgbClr val="FF0000"/>
                </a:solidFill>
              </a:rPr>
              <a:t>Fase 2 Snarøyveien stenges</a:t>
            </a:r>
          </a:p>
        </p:txBody>
      </p:sp>
    </p:spTree>
    <p:extLst>
      <p:ext uri="{BB962C8B-B14F-4D97-AF65-F5344CB8AC3E}">
        <p14:creationId xmlns:p14="http://schemas.microsoft.com/office/powerpoint/2010/main" val="272180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3D2FD54-16D5-4782-8B6E-73594CD334F0}"/>
              </a:ext>
            </a:extLst>
          </p:cNvPr>
          <p:cNvSpPr>
            <a:spLocks noGrp="1"/>
          </p:cNvSpPr>
          <p:nvPr>
            <p:ph type="title"/>
          </p:nvPr>
        </p:nvSpPr>
        <p:spPr/>
        <p:txBody>
          <a:bodyPr/>
          <a:lstStyle/>
          <a:p>
            <a:r>
              <a:rPr lang="nb-NO" dirty="0">
                <a:solidFill>
                  <a:schemeClr val="accent1"/>
                </a:solidFill>
              </a:rPr>
              <a:t>Trafikkomlegging fase 3</a:t>
            </a:r>
          </a:p>
        </p:txBody>
      </p:sp>
      <p:pic>
        <p:nvPicPr>
          <p:cNvPr id="6" name="Plassholder for innhold 5" descr="Midlertidig trafikkomlegging Gropa - Fase V4.pdf - Adobe Acrobat Reader DC"/>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3451" t="16035" r="11633" b="25740"/>
          <a:stretch/>
        </p:blipFill>
        <p:spPr>
          <a:xfrm>
            <a:off x="717497" y="2399433"/>
            <a:ext cx="5488040" cy="2990047"/>
          </a:xfrm>
        </p:spPr>
      </p:pic>
      <p:sp>
        <p:nvSpPr>
          <p:cNvPr id="10" name="Plassholder for innhold 9">
            <a:extLst>
              <a:ext uri="{FF2B5EF4-FFF2-40B4-BE49-F238E27FC236}">
                <a16:creationId xmlns:a16="http://schemas.microsoft.com/office/drawing/2014/main" id="{91DD0DFC-C0E7-41F0-BF75-9E29A88B3EF8}"/>
              </a:ext>
            </a:extLst>
          </p:cNvPr>
          <p:cNvSpPr>
            <a:spLocks noGrp="1"/>
          </p:cNvSpPr>
          <p:nvPr>
            <p:ph sz="half" idx="2"/>
          </p:nvPr>
        </p:nvSpPr>
        <p:spPr>
          <a:xfrm>
            <a:off x="6315073" y="2399433"/>
            <a:ext cx="5488040" cy="4060826"/>
          </a:xfrm>
        </p:spPr>
        <p:txBody>
          <a:bodyPr/>
          <a:lstStyle/>
          <a:p>
            <a:r>
              <a:rPr lang="nb-NO" dirty="0"/>
              <a:t>Fase 3 legges gangveien over til siden som vist på tegning</a:t>
            </a:r>
          </a:p>
          <a:p>
            <a:r>
              <a:rPr lang="nb-NO" dirty="0"/>
              <a:t>Dette er en langvarig fase hvor Snarøyveien ikke kan legges tilbake før Fornebubanen har etablert sin betongkonstruksjon i området. </a:t>
            </a:r>
          </a:p>
          <a:p>
            <a:r>
              <a:rPr lang="nb-NO" dirty="0"/>
              <a:t>Naboer varsles ved arbeider som medfører økt trafikk, endret adkomst til egen bolig eller lignende</a:t>
            </a:r>
          </a:p>
        </p:txBody>
      </p:sp>
      <p:sp>
        <p:nvSpPr>
          <p:cNvPr id="4" name="Plassholder for dato 3"/>
          <p:cNvSpPr>
            <a:spLocks noGrp="1"/>
          </p:cNvSpPr>
          <p:nvPr>
            <p:ph type="dt" sz="half" idx="10"/>
          </p:nvPr>
        </p:nvSpPr>
        <p:spPr/>
        <p:txBody>
          <a:bodyPr/>
          <a:lstStyle/>
          <a:p>
            <a:fld id="{A2434FEE-7D88-AA46-8139-80D9197567F4}" type="datetime1">
              <a:rPr lang="nb-NO" smtClean="0"/>
              <a:t>30.04.2020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13</a:t>
            </a:fld>
            <a:endParaRPr lang="nb-NO"/>
          </a:p>
        </p:txBody>
      </p:sp>
      <p:sp>
        <p:nvSpPr>
          <p:cNvPr id="7" name="TekstSylinder 6"/>
          <p:cNvSpPr txBox="1"/>
          <p:nvPr/>
        </p:nvSpPr>
        <p:spPr>
          <a:xfrm>
            <a:off x="2017629" y="3033492"/>
            <a:ext cx="2095359" cy="954107"/>
          </a:xfrm>
          <a:prstGeom prst="rect">
            <a:avLst/>
          </a:prstGeom>
          <a:noFill/>
        </p:spPr>
        <p:txBody>
          <a:bodyPr wrap="square" rtlCol="0">
            <a:spAutoFit/>
          </a:bodyPr>
          <a:lstStyle/>
          <a:p>
            <a:pPr algn="l"/>
            <a:r>
              <a:rPr lang="nb-NO" sz="1400" b="1" dirty="0">
                <a:solidFill>
                  <a:srgbClr val="FF0000"/>
                </a:solidFill>
              </a:rPr>
              <a:t>Snarøyveien blir stengt fra høsten 2020 til 2025 i gitt område</a:t>
            </a:r>
          </a:p>
        </p:txBody>
      </p:sp>
      <p:sp>
        <p:nvSpPr>
          <p:cNvPr id="8" name="Pil ned 7"/>
          <p:cNvSpPr/>
          <p:nvPr/>
        </p:nvSpPr>
        <p:spPr>
          <a:xfrm rot="21239230">
            <a:off x="1806045" y="3870612"/>
            <a:ext cx="204093" cy="6817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p:cNvSpPr/>
          <p:nvPr/>
        </p:nvSpPr>
        <p:spPr>
          <a:xfrm rot="10502779">
            <a:off x="1743211" y="2654356"/>
            <a:ext cx="190488" cy="6836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8216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16F81-68AB-4DB8-A4EE-E94ED79935CE}"/>
              </a:ext>
            </a:extLst>
          </p:cNvPr>
          <p:cNvSpPr>
            <a:spLocks noGrp="1"/>
          </p:cNvSpPr>
          <p:nvPr>
            <p:ph type="title"/>
          </p:nvPr>
        </p:nvSpPr>
        <p:spPr>
          <a:xfrm>
            <a:off x="695325" y="720001"/>
            <a:ext cx="10801349" cy="1311999"/>
          </a:xfrm>
        </p:spPr>
        <p:txBody>
          <a:bodyPr anchor="t">
            <a:normAutofit/>
          </a:bodyPr>
          <a:lstStyle/>
          <a:p>
            <a:r>
              <a:rPr lang="nb-NO" dirty="0"/>
              <a:t>Arbeidstider og støyende arbeider</a:t>
            </a:r>
          </a:p>
        </p:txBody>
      </p:sp>
      <p:sp>
        <p:nvSpPr>
          <p:cNvPr id="6" name="Plassholder for innhold 5">
            <a:extLst>
              <a:ext uri="{FF2B5EF4-FFF2-40B4-BE49-F238E27FC236}">
                <a16:creationId xmlns:a16="http://schemas.microsoft.com/office/drawing/2014/main" id="{69387A11-B9AE-40C0-B7AE-7C92D1ACFDCA}"/>
              </a:ext>
            </a:extLst>
          </p:cNvPr>
          <p:cNvSpPr>
            <a:spLocks noGrp="1"/>
          </p:cNvSpPr>
          <p:nvPr>
            <p:ph sz="half" idx="1"/>
          </p:nvPr>
        </p:nvSpPr>
        <p:spPr>
          <a:xfrm>
            <a:off x="695325" y="2032000"/>
            <a:ext cx="5181600" cy="4060826"/>
          </a:xfrm>
        </p:spPr>
        <p:txBody>
          <a:bodyPr anchor="t">
            <a:normAutofit lnSpcReduction="10000"/>
          </a:bodyPr>
          <a:lstStyle/>
          <a:p>
            <a:r>
              <a:rPr lang="nb-NO" sz="1900" dirty="0"/>
              <a:t>Sterkt støyende arbeider (f.eks. </a:t>
            </a:r>
            <a:r>
              <a:rPr lang="nb-NO" sz="1900" dirty="0" err="1"/>
              <a:t>spunting</a:t>
            </a:r>
            <a:r>
              <a:rPr lang="nb-NO" sz="1900" dirty="0"/>
              <a:t>)</a:t>
            </a:r>
          </a:p>
          <a:p>
            <a:pPr lvl="1"/>
            <a:r>
              <a:rPr lang="nb-NO" sz="1900" dirty="0"/>
              <a:t>Mandag-fredag kl. 08.00-17.00. Fast pause på minimum 1 time i samråd med skole og barnehage.</a:t>
            </a:r>
          </a:p>
          <a:p>
            <a:pPr marL="216000" lvl="1" indent="0">
              <a:buNone/>
            </a:pPr>
            <a:endParaRPr lang="nb-NO" sz="1900" dirty="0"/>
          </a:p>
          <a:p>
            <a:r>
              <a:rPr lang="nb-NO" sz="1900" dirty="0"/>
              <a:t>Andre støyende arbeider</a:t>
            </a:r>
          </a:p>
          <a:p>
            <a:pPr lvl="1"/>
            <a:r>
              <a:rPr lang="nb-NO" sz="1900" dirty="0"/>
              <a:t>Mandag-fredag kl. 07.00-19.00</a:t>
            </a:r>
          </a:p>
          <a:p>
            <a:pPr lvl="1"/>
            <a:r>
              <a:rPr lang="nb-NO" sz="1900" dirty="0"/>
              <a:t>Lørdag kl. 07.00-15.00</a:t>
            </a:r>
          </a:p>
          <a:p>
            <a:pPr lvl="1"/>
            <a:endParaRPr lang="nb-NO" sz="1900" dirty="0"/>
          </a:p>
          <a:p>
            <a:r>
              <a:rPr lang="nb-NO" sz="1900" dirty="0"/>
              <a:t>Opplasting og transport fra dagsone</a:t>
            </a:r>
          </a:p>
          <a:p>
            <a:pPr lvl="1"/>
            <a:r>
              <a:rPr lang="nb-NO" sz="1900" dirty="0"/>
              <a:t>Mandag – fredag kl. 07.00-19.00</a:t>
            </a:r>
          </a:p>
          <a:p>
            <a:pPr lvl="1"/>
            <a:r>
              <a:rPr lang="nb-NO" sz="1900" dirty="0"/>
              <a:t>Lørdag kl. 07.00-15.00</a:t>
            </a:r>
          </a:p>
        </p:txBody>
      </p:sp>
      <p:pic>
        <p:nvPicPr>
          <p:cNvPr id="1030" name="Picture 6" descr="Norsk forening mot støy">
            <a:extLst>
              <a:ext uri="{FF2B5EF4-FFF2-40B4-BE49-F238E27FC236}">
                <a16:creationId xmlns:a16="http://schemas.microsoft.com/office/drawing/2014/main" id="{D9DFBA47-0AB8-4F58-BE2B-EE9A60E847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761"/>
          <a:stretch/>
        </p:blipFill>
        <p:spPr bwMode="auto">
          <a:xfrm>
            <a:off x="6737833" y="2032000"/>
            <a:ext cx="4336081" cy="4060826"/>
          </a:xfrm>
          <a:prstGeom prst="rect">
            <a:avLst/>
          </a:prstGeom>
          <a:solidFill>
            <a:srgbClr val="FFFFFF"/>
          </a:solidFill>
        </p:spPr>
      </p:pic>
      <p:sp>
        <p:nvSpPr>
          <p:cNvPr id="4" name="Plassholder for dato 3">
            <a:extLst>
              <a:ext uri="{FF2B5EF4-FFF2-40B4-BE49-F238E27FC236}">
                <a16:creationId xmlns:a16="http://schemas.microsoft.com/office/drawing/2014/main" id="{479B83E2-842B-4F51-8007-B9AEE55F2A88}"/>
              </a:ext>
            </a:extLst>
          </p:cNvPr>
          <p:cNvSpPr>
            <a:spLocks noGrp="1"/>
          </p:cNvSpPr>
          <p:nvPr>
            <p:ph type="dt" sz="half" idx="10"/>
          </p:nvPr>
        </p:nvSpPr>
        <p:spPr>
          <a:xfrm>
            <a:off x="10156825" y="6292352"/>
            <a:ext cx="1339850" cy="365125"/>
          </a:xfrm>
        </p:spPr>
        <p:txBody>
          <a:bodyPr anchor="ctr">
            <a:normAutofit/>
          </a:bodyPr>
          <a:lstStyle/>
          <a:p>
            <a:pPr>
              <a:spcAft>
                <a:spcPts val="600"/>
              </a:spcAft>
            </a:pPr>
            <a:r>
              <a:rPr lang="nb-NO"/>
              <a:t>01.04.2020</a:t>
            </a:r>
          </a:p>
        </p:txBody>
      </p:sp>
      <p:sp>
        <p:nvSpPr>
          <p:cNvPr id="5" name="Plassholder for lysbildenummer 4">
            <a:extLst>
              <a:ext uri="{FF2B5EF4-FFF2-40B4-BE49-F238E27FC236}">
                <a16:creationId xmlns:a16="http://schemas.microsoft.com/office/drawing/2014/main" id="{3C212A4C-D231-4B0C-AB11-05CC3173D6A7}"/>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14</a:t>
            </a:fld>
            <a:endParaRPr lang="nb-NO"/>
          </a:p>
        </p:txBody>
      </p:sp>
      <p:sp>
        <p:nvSpPr>
          <p:cNvPr id="3" name="AutoShape 4" descr="Norsk forening mot støy">
            <a:extLst>
              <a:ext uri="{FF2B5EF4-FFF2-40B4-BE49-F238E27FC236}">
                <a16:creationId xmlns:a16="http://schemas.microsoft.com/office/drawing/2014/main" id="{FEDB01BE-36AA-4D38-9B4D-6F02891855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Tree>
    <p:extLst>
      <p:ext uri="{BB962C8B-B14F-4D97-AF65-F5344CB8AC3E}">
        <p14:creationId xmlns:p14="http://schemas.microsoft.com/office/powerpoint/2010/main" val="234049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16F81-68AB-4DB8-A4EE-E94ED79935CE}"/>
              </a:ext>
            </a:extLst>
          </p:cNvPr>
          <p:cNvSpPr>
            <a:spLocks noGrp="1"/>
          </p:cNvSpPr>
          <p:nvPr>
            <p:ph type="title"/>
          </p:nvPr>
        </p:nvSpPr>
        <p:spPr/>
        <p:txBody>
          <a:bodyPr/>
          <a:lstStyle/>
          <a:p>
            <a:r>
              <a:rPr lang="nb-NO" dirty="0"/>
              <a:t>Arbeidstider og støyende arbeider</a:t>
            </a:r>
          </a:p>
        </p:txBody>
      </p:sp>
      <p:sp>
        <p:nvSpPr>
          <p:cNvPr id="6" name="Plassholder for innhold 5">
            <a:extLst>
              <a:ext uri="{FF2B5EF4-FFF2-40B4-BE49-F238E27FC236}">
                <a16:creationId xmlns:a16="http://schemas.microsoft.com/office/drawing/2014/main" id="{69387A11-B9AE-40C0-B7AE-7C92D1ACFDCA}"/>
              </a:ext>
            </a:extLst>
          </p:cNvPr>
          <p:cNvSpPr>
            <a:spLocks noGrp="1"/>
          </p:cNvSpPr>
          <p:nvPr>
            <p:ph idx="1"/>
          </p:nvPr>
        </p:nvSpPr>
        <p:spPr/>
        <p:txBody>
          <a:bodyPr/>
          <a:lstStyle/>
          <a:p>
            <a:r>
              <a:rPr lang="nb-NO" dirty="0"/>
              <a:t>Fornebubanen gjør måling av støy og vibrasjoner underveis i byggefasen</a:t>
            </a:r>
          </a:p>
          <a:p>
            <a:r>
              <a:rPr lang="nb-NO" dirty="0"/>
              <a:t>Naboer skal varsles særskilt</a:t>
            </a:r>
          </a:p>
          <a:p>
            <a:pPr lvl="1"/>
            <a:r>
              <a:rPr lang="nb-NO" dirty="0"/>
              <a:t>To uker før oppstart ved sterkt støyende arbeider og nattarbeid</a:t>
            </a:r>
          </a:p>
          <a:p>
            <a:pPr lvl="1"/>
            <a:r>
              <a:rPr lang="nb-NO" dirty="0"/>
              <a:t>Tre dager før oppstart for annen støyende aktivitet</a:t>
            </a:r>
          </a:p>
          <a:p>
            <a:r>
              <a:rPr lang="nb-NO" dirty="0"/>
              <a:t>Kommunikasjon med naboer på Fornebu er svært viktig for Fornebubanen og vi ønsker så fort som mulig å etablere et god dialog med både berørte skoler, barnehager, vel, sameier </a:t>
            </a:r>
            <a:r>
              <a:rPr lang="nb-NO" dirty="0" err="1"/>
              <a:t>m.m</a:t>
            </a:r>
            <a:endParaRPr lang="nb-NO" dirty="0"/>
          </a:p>
          <a:p>
            <a:r>
              <a:rPr lang="nb-NO" dirty="0"/>
              <a:t>Informasjonsmøter og åpne dager på anlegget</a:t>
            </a:r>
          </a:p>
        </p:txBody>
      </p:sp>
      <p:sp>
        <p:nvSpPr>
          <p:cNvPr id="4" name="Plassholder for dato 3">
            <a:extLst>
              <a:ext uri="{FF2B5EF4-FFF2-40B4-BE49-F238E27FC236}">
                <a16:creationId xmlns:a16="http://schemas.microsoft.com/office/drawing/2014/main" id="{479B83E2-842B-4F51-8007-B9AEE55F2A88}"/>
              </a:ext>
            </a:extLst>
          </p:cNvPr>
          <p:cNvSpPr>
            <a:spLocks noGrp="1"/>
          </p:cNvSpPr>
          <p:nvPr>
            <p:ph type="dt" sz="half" idx="10"/>
          </p:nvPr>
        </p:nvSpPr>
        <p:spPr/>
        <p:txBody>
          <a:bodyPr/>
          <a:lstStyle/>
          <a:p>
            <a:r>
              <a:rPr lang="nb-NO"/>
              <a:t>01.04.2020</a:t>
            </a:r>
            <a:endParaRPr lang="nb-NO" dirty="0"/>
          </a:p>
        </p:txBody>
      </p:sp>
      <p:sp>
        <p:nvSpPr>
          <p:cNvPr id="5" name="Plassholder for lysbildenummer 4">
            <a:extLst>
              <a:ext uri="{FF2B5EF4-FFF2-40B4-BE49-F238E27FC236}">
                <a16:creationId xmlns:a16="http://schemas.microsoft.com/office/drawing/2014/main" id="{3C212A4C-D231-4B0C-AB11-05CC3173D6A7}"/>
              </a:ext>
            </a:extLst>
          </p:cNvPr>
          <p:cNvSpPr>
            <a:spLocks noGrp="1"/>
          </p:cNvSpPr>
          <p:nvPr>
            <p:ph type="sldNum" sz="quarter" idx="12"/>
          </p:nvPr>
        </p:nvSpPr>
        <p:spPr/>
        <p:txBody>
          <a:bodyPr/>
          <a:lstStyle/>
          <a:p>
            <a:fld id="{8ACEFDFC-287E-0A4D-81A7-6CC8C070690D}" type="slidenum">
              <a:rPr lang="nb-NO" smtClean="0"/>
              <a:t>15</a:t>
            </a:fld>
            <a:endParaRPr lang="nb-NO"/>
          </a:p>
        </p:txBody>
      </p:sp>
      <p:pic>
        <p:nvPicPr>
          <p:cNvPr id="1026" name="Picture 2">
            <a:extLst>
              <a:ext uri="{FF2B5EF4-FFF2-40B4-BE49-F238E27FC236}">
                <a16:creationId xmlns:a16="http://schemas.microsoft.com/office/drawing/2014/main" id="{695B52F3-AACE-44F0-928E-0387F20CF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0243" y="4066845"/>
            <a:ext cx="2125744" cy="212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030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BEA1E6E-7396-D947-B7D4-3C28AC8256AC}"/>
              </a:ext>
            </a:extLst>
          </p:cNvPr>
          <p:cNvSpPr>
            <a:spLocks noGrp="1"/>
          </p:cNvSpPr>
          <p:nvPr>
            <p:ph type="title"/>
          </p:nvPr>
        </p:nvSpPr>
        <p:spPr>
          <a:xfrm>
            <a:off x="695324" y="720001"/>
            <a:ext cx="7686675" cy="1311999"/>
          </a:xfrm>
        </p:spPr>
        <p:txBody>
          <a:bodyPr>
            <a:normAutofit/>
          </a:bodyPr>
          <a:lstStyle/>
          <a:p>
            <a:r>
              <a:rPr lang="en-GB" sz="4000" dirty="0">
                <a:solidFill>
                  <a:schemeClr val="accent1"/>
                </a:solidFill>
              </a:rPr>
              <a:t>Tunnel Lysaker – </a:t>
            </a:r>
            <a:r>
              <a:rPr lang="en-GB" sz="4000" dirty="0" err="1">
                <a:solidFill>
                  <a:schemeClr val="accent1"/>
                </a:solidFill>
              </a:rPr>
              <a:t>Fornebu</a:t>
            </a:r>
            <a:r>
              <a:rPr lang="en-GB" sz="4000" dirty="0">
                <a:solidFill>
                  <a:schemeClr val="accent1"/>
                </a:solidFill>
              </a:rPr>
              <a:t> </a:t>
            </a:r>
            <a:endParaRPr lang="nb-NO" sz="4000" dirty="0">
              <a:solidFill>
                <a:schemeClr val="accent1"/>
              </a:solidFill>
            </a:endParaRPr>
          </a:p>
        </p:txBody>
      </p:sp>
      <p:sp>
        <p:nvSpPr>
          <p:cNvPr id="7" name="Plassholder for innhold 6">
            <a:extLst>
              <a:ext uri="{FF2B5EF4-FFF2-40B4-BE49-F238E27FC236}">
                <a16:creationId xmlns:a16="http://schemas.microsoft.com/office/drawing/2014/main" id="{E54AFC14-8F6A-3047-82D5-49063097D43B}"/>
              </a:ext>
            </a:extLst>
          </p:cNvPr>
          <p:cNvSpPr>
            <a:spLocks noGrp="1"/>
          </p:cNvSpPr>
          <p:nvPr>
            <p:ph idx="1"/>
          </p:nvPr>
        </p:nvSpPr>
        <p:spPr>
          <a:xfrm>
            <a:off x="594937" y="1494573"/>
            <a:ext cx="6616568" cy="4797779"/>
          </a:xfrm>
        </p:spPr>
        <p:txBody>
          <a:bodyPr>
            <a:normAutofit/>
          </a:bodyPr>
          <a:lstStyle/>
          <a:p>
            <a:pPr marL="0" indent="0">
              <a:lnSpc>
                <a:spcPct val="150000"/>
              </a:lnSpc>
              <a:buClr>
                <a:schemeClr val="accent5"/>
              </a:buClr>
              <a:buSzPct val="150000"/>
              <a:buNone/>
            </a:pPr>
            <a:endParaRPr lang="nb-NO" sz="1800" dirty="0">
              <a:solidFill>
                <a:schemeClr val="accent1"/>
              </a:solidFill>
            </a:endParaRPr>
          </a:p>
          <a:p>
            <a:pPr>
              <a:lnSpc>
                <a:spcPct val="150000"/>
              </a:lnSpc>
              <a:buClr>
                <a:schemeClr val="accent5"/>
              </a:buClr>
              <a:buSzPct val="150000"/>
              <a:buFont typeface="Wingdings" pitchFamily="2" charset="2"/>
              <a:buChar char="§"/>
            </a:pPr>
            <a:r>
              <a:rPr lang="nb-NO" sz="1800" dirty="0">
                <a:solidFill>
                  <a:schemeClr val="accent1"/>
                </a:solidFill>
              </a:rPr>
              <a:t>1,9 km tunnel, ett tverrslag på Fornebuporten.</a:t>
            </a:r>
          </a:p>
          <a:p>
            <a:pPr>
              <a:lnSpc>
                <a:spcPct val="150000"/>
              </a:lnSpc>
              <a:buClr>
                <a:schemeClr val="accent5"/>
              </a:buClr>
              <a:buSzPct val="150000"/>
              <a:buFont typeface="Wingdings" pitchFamily="2" charset="2"/>
              <a:buChar char="§"/>
            </a:pPr>
            <a:r>
              <a:rPr lang="nb-NO" sz="1800" dirty="0">
                <a:solidFill>
                  <a:schemeClr val="accent1"/>
                </a:solidFill>
              </a:rPr>
              <a:t>2 stasjoner, Fornebuporten og Flytårnet, samt Fornebu</a:t>
            </a:r>
          </a:p>
          <a:p>
            <a:pPr marL="0" indent="0">
              <a:lnSpc>
                <a:spcPct val="150000"/>
              </a:lnSpc>
              <a:buClr>
                <a:schemeClr val="accent5"/>
              </a:buClr>
              <a:buSzPct val="150000"/>
              <a:buNone/>
            </a:pPr>
            <a:endParaRPr lang="nb-NO" sz="1800" dirty="0">
              <a:solidFill>
                <a:schemeClr val="accent1"/>
              </a:solidFill>
            </a:endParaRPr>
          </a:p>
          <a:p>
            <a:pPr>
              <a:lnSpc>
                <a:spcPct val="150000"/>
              </a:lnSpc>
              <a:buClr>
                <a:schemeClr val="accent5"/>
              </a:buClr>
              <a:buSzPct val="150000"/>
              <a:buFont typeface="Wingdings" pitchFamily="2" charset="2"/>
              <a:buChar char="§"/>
            </a:pPr>
            <a:r>
              <a:rPr lang="nb-NO" sz="1800" dirty="0">
                <a:solidFill>
                  <a:schemeClr val="accent1"/>
                </a:solidFill>
              </a:rPr>
              <a:t>Tunnel Lysaker – Fornebu </a:t>
            </a:r>
          </a:p>
          <a:p>
            <a:pPr lvl="1">
              <a:lnSpc>
                <a:spcPct val="150000"/>
              </a:lnSpc>
              <a:buClr>
                <a:schemeClr val="accent5"/>
              </a:buClr>
              <a:buSzPct val="150000"/>
              <a:buFont typeface="Wingdings" pitchFamily="2" charset="2"/>
              <a:buChar char="§"/>
            </a:pPr>
            <a:r>
              <a:rPr lang="nb-NO" sz="1800" dirty="0">
                <a:solidFill>
                  <a:schemeClr val="accent1"/>
                </a:solidFill>
              </a:rPr>
              <a:t>Påhugg Fornebuporten starter juni 2020</a:t>
            </a:r>
          </a:p>
          <a:p>
            <a:pPr lvl="1">
              <a:lnSpc>
                <a:spcPct val="150000"/>
              </a:lnSpc>
              <a:buClr>
                <a:schemeClr val="accent5"/>
              </a:buClr>
              <a:buSzPct val="150000"/>
              <a:buFont typeface="Wingdings" pitchFamily="2" charset="2"/>
              <a:buChar char="§"/>
            </a:pPr>
            <a:r>
              <a:rPr lang="nb-NO" sz="1800" dirty="0">
                <a:solidFill>
                  <a:schemeClr val="accent1"/>
                </a:solidFill>
              </a:rPr>
              <a:t>Bygningsbesiktigelse oppstart forsommer 2020</a:t>
            </a:r>
          </a:p>
          <a:p>
            <a:pPr lvl="1">
              <a:lnSpc>
                <a:spcPct val="150000"/>
              </a:lnSpc>
              <a:buClr>
                <a:schemeClr val="accent5"/>
              </a:buClr>
              <a:buSzPct val="150000"/>
              <a:buFont typeface="Wingdings" pitchFamily="2" charset="2"/>
              <a:buChar char="§"/>
            </a:pPr>
            <a:r>
              <a:rPr lang="nb-NO" sz="1800" dirty="0">
                <a:solidFill>
                  <a:schemeClr val="accent1"/>
                </a:solidFill>
              </a:rPr>
              <a:t>Tunnelkontrakt planlagt signert sent 2020</a:t>
            </a:r>
          </a:p>
          <a:p>
            <a:pPr lvl="1">
              <a:lnSpc>
                <a:spcPct val="150000"/>
              </a:lnSpc>
              <a:buClr>
                <a:schemeClr val="accent5"/>
              </a:buClr>
              <a:buSzPct val="150000"/>
              <a:buFont typeface="Wingdings" pitchFamily="2" charset="2"/>
              <a:buChar char="§"/>
            </a:pPr>
            <a:r>
              <a:rPr lang="nb-NO" sz="1800" dirty="0">
                <a:solidFill>
                  <a:schemeClr val="accent1"/>
                </a:solidFill>
              </a:rPr>
              <a:t>Oppstart 2020/2021</a:t>
            </a:r>
          </a:p>
          <a:p>
            <a:pPr>
              <a:lnSpc>
                <a:spcPct val="150000"/>
              </a:lnSpc>
              <a:buClr>
                <a:schemeClr val="accent5"/>
              </a:buClr>
              <a:buSzPct val="150000"/>
              <a:buFont typeface="Wingdings" pitchFamily="2" charset="2"/>
              <a:buChar char="§"/>
            </a:pPr>
            <a:endParaRPr lang="nb-NO" sz="1300" dirty="0">
              <a:solidFill>
                <a:schemeClr val="accent1"/>
              </a:solidFill>
            </a:endParaRPr>
          </a:p>
          <a:p>
            <a:pPr marL="0" indent="0">
              <a:lnSpc>
                <a:spcPct val="150000"/>
              </a:lnSpc>
              <a:buClr>
                <a:schemeClr val="accent5"/>
              </a:buClr>
              <a:buSzPct val="150000"/>
              <a:buNone/>
            </a:pPr>
            <a:endParaRPr lang="nb-NO" sz="1300" dirty="0">
              <a:solidFill>
                <a:schemeClr val="accent1"/>
              </a:solidFill>
            </a:endParaRPr>
          </a:p>
          <a:p>
            <a:pPr>
              <a:lnSpc>
                <a:spcPct val="150000"/>
              </a:lnSpc>
              <a:buClr>
                <a:schemeClr val="accent5"/>
              </a:buClr>
              <a:buSzPct val="150000"/>
              <a:buFont typeface="Wingdings" pitchFamily="2" charset="2"/>
              <a:buChar char="§"/>
            </a:pPr>
            <a:endParaRPr lang="nb-NO" sz="1300" dirty="0">
              <a:solidFill>
                <a:schemeClr val="accent1"/>
              </a:solidFill>
            </a:endParaRPr>
          </a:p>
          <a:p>
            <a:pPr>
              <a:lnSpc>
                <a:spcPct val="150000"/>
              </a:lnSpc>
              <a:buClr>
                <a:schemeClr val="accent5"/>
              </a:buClr>
              <a:buSzPct val="150000"/>
              <a:buFont typeface="Wingdings" pitchFamily="2" charset="2"/>
              <a:buChar char="§"/>
            </a:pPr>
            <a:endParaRPr lang="nb-NO" sz="1300" dirty="0">
              <a:solidFill>
                <a:schemeClr val="accent1"/>
              </a:solidFill>
            </a:endParaRPr>
          </a:p>
        </p:txBody>
      </p:sp>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p:txBody>
          <a:bodyPr/>
          <a:lstStyle/>
          <a:p>
            <a:fld id="{C20DE0DF-BE6B-D248-92A9-54242D212695}" type="datetime1">
              <a:rPr lang="nb-NO" smtClean="0">
                <a:solidFill>
                  <a:schemeClr val="accent1"/>
                </a:solidFill>
              </a:rPr>
              <a:t>30.04.2020</a:t>
            </a:fld>
            <a:endParaRPr lang="nb-NO" dirty="0">
              <a:solidFill>
                <a:schemeClr val="accent1"/>
              </a:solidFill>
            </a:endParaRPr>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p:txBody>
          <a:bodyPr/>
          <a:lstStyle/>
          <a:p>
            <a:fld id="{8ACEFDFC-287E-0A4D-81A7-6CC8C070690D}" type="slidenum">
              <a:rPr lang="nb-NO" smtClean="0">
                <a:solidFill>
                  <a:schemeClr val="accent1"/>
                </a:solidFill>
              </a:rPr>
              <a:t>16</a:t>
            </a:fld>
            <a:endParaRPr lang="nb-NO" dirty="0">
              <a:solidFill>
                <a:schemeClr val="accent1"/>
              </a:solidFill>
            </a:endParaRPr>
          </a:p>
        </p:txBody>
      </p:sp>
      <p:pic>
        <p:nvPicPr>
          <p:cNvPr id="11" name="Plassholder for innhold 7">
            <a:extLst>
              <a:ext uri="{FF2B5EF4-FFF2-40B4-BE49-F238E27FC236}">
                <a16:creationId xmlns:a16="http://schemas.microsoft.com/office/drawing/2014/main" id="{DBFE1B91-8D78-4F58-9E94-91C09AFE10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9321" y="2253006"/>
            <a:ext cx="3594120" cy="4039346"/>
          </a:xfrm>
          <a:prstGeom prst="rect">
            <a:avLst/>
          </a:prstGeom>
        </p:spPr>
      </p:pic>
      <p:sp>
        <p:nvSpPr>
          <p:cNvPr id="13" name="Plassholder for innhold 6">
            <a:extLst>
              <a:ext uri="{FF2B5EF4-FFF2-40B4-BE49-F238E27FC236}">
                <a16:creationId xmlns:a16="http://schemas.microsoft.com/office/drawing/2014/main" id="{E54AFC14-8F6A-3047-82D5-49063097D43B}"/>
              </a:ext>
            </a:extLst>
          </p:cNvPr>
          <p:cNvSpPr txBox="1">
            <a:spLocks/>
          </p:cNvSpPr>
          <p:nvPr/>
        </p:nvSpPr>
        <p:spPr>
          <a:xfrm>
            <a:off x="469431" y="4148577"/>
            <a:ext cx="4921705" cy="2207773"/>
          </a:xfrm>
          <a:prstGeom prst="rect">
            <a:avLst/>
          </a:prstGeom>
        </p:spPr>
        <p:txBody>
          <a:bodyPr vert="horz" lIns="0" tIns="0" rIns="360000" bIns="0" rtlCol="0" anchor="t">
            <a:noAutofit/>
          </a:bodyPr>
          <a:lstStyle>
            <a:lvl1pPr marL="216000" indent="-216000" algn="l" defTabSz="914400" rtl="0" eaLnBrk="1" latinLnBrk="0" hangingPunct="1">
              <a:lnSpc>
                <a:spcPct val="100000"/>
              </a:lnSpc>
              <a:spcBef>
                <a:spcPts val="1200"/>
              </a:spcBef>
              <a:buSzPct val="100000"/>
              <a:buFontTx/>
              <a:buBlip>
                <a:blip r:embed="rId3"/>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nb-NO" dirty="0"/>
          </a:p>
        </p:txBody>
      </p:sp>
    </p:spTree>
    <p:extLst>
      <p:ext uri="{BB962C8B-B14F-4D97-AF65-F5344CB8AC3E}">
        <p14:creationId xmlns:p14="http://schemas.microsoft.com/office/powerpoint/2010/main" val="2425208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5" y="720001"/>
            <a:ext cx="6056457" cy="1311999"/>
          </a:xfrm>
        </p:spPr>
        <p:txBody>
          <a:bodyPr/>
          <a:lstStyle/>
          <a:p>
            <a:r>
              <a:rPr lang="nb-NO" dirty="0"/>
              <a:t>Tverrslag Fornebuveien 50</a:t>
            </a:r>
          </a:p>
        </p:txBody>
      </p:sp>
      <p:sp>
        <p:nvSpPr>
          <p:cNvPr id="4" name="Plassholder for dato 3"/>
          <p:cNvSpPr>
            <a:spLocks noGrp="1"/>
          </p:cNvSpPr>
          <p:nvPr>
            <p:ph type="dt" sz="half" idx="10"/>
          </p:nvPr>
        </p:nvSpPr>
        <p:spPr/>
        <p:txBody>
          <a:bodyPr/>
          <a:lstStyle/>
          <a:p>
            <a:fld id="{4D766B14-D201-5E43-92B4-5BFC4FDF65D3}" type="datetime1">
              <a:rPr lang="nb-NO" smtClean="0"/>
              <a:t>30.04.2020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17</a:t>
            </a:fld>
            <a:endParaRPr lang="nb-NO"/>
          </a:p>
        </p:txBody>
      </p:sp>
      <p:pic>
        <p:nvPicPr>
          <p:cNvPr id="7" name="Plassholder for innhold 6">
            <a:extLst>
              <a:ext uri="{FF2B5EF4-FFF2-40B4-BE49-F238E27FC236}">
                <a16:creationId xmlns:a16="http://schemas.microsoft.com/office/drawing/2014/main" id="{C69D6F9B-9BE4-4779-AE2E-4F8C82BA64D0}"/>
              </a:ext>
            </a:extLst>
          </p:cNvPr>
          <p:cNvPicPr>
            <a:picLocks noGrp="1" noChangeAspect="1"/>
          </p:cNvPicPr>
          <p:nvPr>
            <p:ph idx="1"/>
          </p:nvPr>
        </p:nvPicPr>
        <p:blipFill>
          <a:blip r:embed="rId2"/>
          <a:stretch>
            <a:fillRect/>
          </a:stretch>
        </p:blipFill>
        <p:spPr>
          <a:xfrm>
            <a:off x="-108238" y="2115127"/>
            <a:ext cx="7626897" cy="2522877"/>
          </a:xfrm>
          <a:prstGeom prst="rect">
            <a:avLst/>
          </a:prstGeom>
        </p:spPr>
      </p:pic>
      <p:pic>
        <p:nvPicPr>
          <p:cNvPr id="8" name="Bilde 7"/>
          <p:cNvPicPr>
            <a:picLocks noChangeAspect="1"/>
          </p:cNvPicPr>
          <p:nvPr/>
        </p:nvPicPr>
        <p:blipFill>
          <a:blip r:embed="rId3"/>
          <a:stretch>
            <a:fillRect/>
          </a:stretch>
        </p:blipFill>
        <p:spPr>
          <a:xfrm>
            <a:off x="7120977" y="794328"/>
            <a:ext cx="4505583" cy="5014910"/>
          </a:xfrm>
          <a:prstGeom prst="rect">
            <a:avLst/>
          </a:prstGeom>
        </p:spPr>
      </p:pic>
      <p:cxnSp>
        <p:nvCxnSpPr>
          <p:cNvPr id="14" name="Rett pilkobling 13"/>
          <p:cNvCxnSpPr/>
          <p:nvPr/>
        </p:nvCxnSpPr>
        <p:spPr>
          <a:xfrm flipV="1">
            <a:off x="4193309" y="3376565"/>
            <a:ext cx="6142182" cy="761326"/>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8" name="Rett pilkobling 17"/>
          <p:cNvCxnSpPr/>
          <p:nvPr/>
        </p:nvCxnSpPr>
        <p:spPr>
          <a:xfrm flipV="1">
            <a:off x="3723553" y="4498898"/>
            <a:ext cx="6142182" cy="761326"/>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9" name="TekstSylinder 18"/>
          <p:cNvSpPr txBox="1"/>
          <p:nvPr/>
        </p:nvSpPr>
        <p:spPr>
          <a:xfrm>
            <a:off x="4194608" y="4395116"/>
            <a:ext cx="2600036" cy="369332"/>
          </a:xfrm>
          <a:prstGeom prst="rect">
            <a:avLst/>
          </a:prstGeom>
          <a:noFill/>
        </p:spPr>
        <p:txBody>
          <a:bodyPr wrap="square" rtlCol="0">
            <a:spAutoFit/>
          </a:bodyPr>
          <a:lstStyle/>
          <a:p>
            <a:pPr algn="l"/>
            <a:r>
              <a:rPr lang="nb-NO" dirty="0"/>
              <a:t>Påhugg=tunnelstart</a:t>
            </a:r>
          </a:p>
        </p:txBody>
      </p:sp>
      <p:sp>
        <p:nvSpPr>
          <p:cNvPr id="21" name="TekstSylinder 20"/>
          <p:cNvSpPr txBox="1"/>
          <p:nvPr/>
        </p:nvSpPr>
        <p:spPr>
          <a:xfrm>
            <a:off x="4194608" y="5245424"/>
            <a:ext cx="2600036" cy="369332"/>
          </a:xfrm>
          <a:prstGeom prst="rect">
            <a:avLst/>
          </a:prstGeom>
          <a:noFill/>
        </p:spPr>
        <p:txBody>
          <a:bodyPr wrap="square" rtlCol="0">
            <a:spAutoFit/>
          </a:bodyPr>
          <a:lstStyle/>
          <a:p>
            <a:pPr algn="l"/>
            <a:r>
              <a:rPr lang="nb-NO" dirty="0"/>
              <a:t>Anleggsområde</a:t>
            </a:r>
          </a:p>
        </p:txBody>
      </p:sp>
    </p:spTree>
    <p:extLst>
      <p:ext uri="{BB962C8B-B14F-4D97-AF65-F5344CB8AC3E}">
        <p14:creationId xmlns:p14="http://schemas.microsoft.com/office/powerpoint/2010/main" val="3763935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9BCE8D-E45D-4A39-A954-72C458FFE791}"/>
              </a:ext>
            </a:extLst>
          </p:cNvPr>
          <p:cNvSpPr>
            <a:spLocks noGrp="1"/>
          </p:cNvSpPr>
          <p:nvPr>
            <p:ph type="title"/>
          </p:nvPr>
        </p:nvSpPr>
        <p:spPr>
          <a:xfrm>
            <a:off x="538306" y="378256"/>
            <a:ext cx="10801349" cy="1311999"/>
          </a:xfrm>
        </p:spPr>
        <p:txBody>
          <a:bodyPr>
            <a:normAutofit/>
          </a:bodyPr>
          <a:lstStyle/>
          <a:p>
            <a:r>
              <a:rPr lang="nb-NO" sz="4000" dirty="0">
                <a:solidFill>
                  <a:schemeClr val="accent1"/>
                </a:solidFill>
              </a:rPr>
              <a:t>Tunnel- kort sagt</a:t>
            </a:r>
          </a:p>
        </p:txBody>
      </p:sp>
      <p:sp>
        <p:nvSpPr>
          <p:cNvPr id="3" name="Plassholder for innhold 2">
            <a:extLst>
              <a:ext uri="{FF2B5EF4-FFF2-40B4-BE49-F238E27FC236}">
                <a16:creationId xmlns:a16="http://schemas.microsoft.com/office/drawing/2014/main" id="{20B802CB-6D9B-4C5A-AEB5-FEF8E2F5F6B8}"/>
              </a:ext>
            </a:extLst>
          </p:cNvPr>
          <p:cNvSpPr>
            <a:spLocks noGrp="1"/>
          </p:cNvSpPr>
          <p:nvPr>
            <p:ph sz="half" idx="1"/>
          </p:nvPr>
        </p:nvSpPr>
        <p:spPr>
          <a:xfrm>
            <a:off x="538306" y="1353918"/>
            <a:ext cx="5354493" cy="4738908"/>
          </a:xfrm>
        </p:spPr>
        <p:txBody>
          <a:bodyPr/>
          <a:lstStyle/>
          <a:p>
            <a:r>
              <a:rPr lang="nb-NO" dirty="0"/>
              <a:t>Tunneltraseen ligger 10-20 meter under terreng på Fornebulandet</a:t>
            </a:r>
          </a:p>
          <a:p>
            <a:r>
              <a:rPr lang="nb-NO" dirty="0"/>
              <a:t>Geologien i området er </a:t>
            </a:r>
            <a:r>
              <a:rPr lang="nb-NO" dirty="0" err="1"/>
              <a:t>knollekalk</a:t>
            </a:r>
            <a:r>
              <a:rPr lang="nb-NO" dirty="0"/>
              <a:t> og leirskifer</a:t>
            </a:r>
          </a:p>
          <a:p>
            <a:r>
              <a:rPr lang="nb-NO" dirty="0"/>
              <a:t>Tunnelen drives med boring og sprengning og sikres med bolter og sprøytebetong</a:t>
            </a:r>
          </a:p>
          <a:p>
            <a:r>
              <a:rPr lang="nb-NO" dirty="0"/>
              <a:t>Forinjeksjon utføres for å hindre vann inn i tunnelen og beholde stabilt vannspeil i terreng</a:t>
            </a:r>
          </a:p>
          <a:p>
            <a:r>
              <a:rPr lang="nb-NO" dirty="0"/>
              <a:t>Tunnelsteinen transporteres til lager/deponi</a:t>
            </a:r>
          </a:p>
          <a:p>
            <a:r>
              <a:rPr lang="nb-NO" dirty="0"/>
              <a:t>Stasjoner bygges med sjakter opp fra tunnel og med nødvendige </a:t>
            </a:r>
            <a:r>
              <a:rPr lang="nb-NO" dirty="0" err="1"/>
              <a:t>byggegroper</a:t>
            </a:r>
            <a:r>
              <a:rPr lang="nb-NO" dirty="0"/>
              <a:t> fra dagen</a:t>
            </a:r>
          </a:p>
          <a:p>
            <a:pPr marL="0" indent="0">
              <a:buNone/>
            </a:pPr>
            <a:endParaRPr lang="nb-NO" dirty="0"/>
          </a:p>
          <a:p>
            <a:endParaRPr lang="nb-NO" dirty="0"/>
          </a:p>
        </p:txBody>
      </p:sp>
      <p:sp>
        <p:nvSpPr>
          <p:cNvPr id="5" name="Plassholder for dato 4">
            <a:extLst>
              <a:ext uri="{FF2B5EF4-FFF2-40B4-BE49-F238E27FC236}">
                <a16:creationId xmlns:a16="http://schemas.microsoft.com/office/drawing/2014/main" id="{4C72EA26-9BC0-48B7-908C-095B030B0666}"/>
              </a:ext>
            </a:extLst>
          </p:cNvPr>
          <p:cNvSpPr>
            <a:spLocks noGrp="1"/>
          </p:cNvSpPr>
          <p:nvPr>
            <p:ph type="dt" sz="half" idx="10"/>
          </p:nvPr>
        </p:nvSpPr>
        <p:spPr/>
        <p:txBody>
          <a:bodyPr/>
          <a:lstStyle/>
          <a:p>
            <a:fld id="{81931E7B-50BA-9449-91F9-9A9201D90364}" type="datetime1">
              <a:rPr lang="nb-NO" smtClean="0"/>
              <a:t>30.04.2020</a:t>
            </a:fld>
            <a:endParaRPr lang="nb-NO"/>
          </a:p>
        </p:txBody>
      </p:sp>
      <p:sp>
        <p:nvSpPr>
          <p:cNvPr id="6" name="Plassholder for lysbildenummer 5">
            <a:extLst>
              <a:ext uri="{FF2B5EF4-FFF2-40B4-BE49-F238E27FC236}">
                <a16:creationId xmlns:a16="http://schemas.microsoft.com/office/drawing/2014/main" id="{C8936D36-E65D-4FF5-A0D1-99F3F484A179}"/>
              </a:ext>
            </a:extLst>
          </p:cNvPr>
          <p:cNvSpPr>
            <a:spLocks noGrp="1"/>
          </p:cNvSpPr>
          <p:nvPr>
            <p:ph type="sldNum" sz="quarter" idx="12"/>
          </p:nvPr>
        </p:nvSpPr>
        <p:spPr/>
        <p:txBody>
          <a:bodyPr/>
          <a:lstStyle/>
          <a:p>
            <a:fld id="{8ACEFDFC-287E-0A4D-81A7-6CC8C070690D}" type="slidenum">
              <a:rPr lang="nb-NO" smtClean="0"/>
              <a:t>18</a:t>
            </a:fld>
            <a:endParaRPr lang="nb-NO"/>
          </a:p>
        </p:txBody>
      </p:sp>
      <p:pic>
        <p:nvPicPr>
          <p:cNvPr id="7" name="Picture 2" descr="http://www.amv.as/media/k2/items/cache/fc1da7257992fc36032e11db3df7a664_XL.jpg">
            <a:extLst>
              <a:ext uri="{FF2B5EF4-FFF2-40B4-BE49-F238E27FC236}">
                <a16:creationId xmlns:a16="http://schemas.microsoft.com/office/drawing/2014/main" id="{CE3A24E7-C34E-459C-9ECA-AAB8F4D3615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20394" r="20394"/>
          <a:stretch>
            <a:fillRect/>
          </a:stretch>
        </p:blipFill>
        <p:spPr bwMode="auto">
          <a:xfrm>
            <a:off x="7514480" y="3723372"/>
            <a:ext cx="3096826" cy="26220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99D5E43B-E2BF-482B-9732-F4A192123C28}"/>
              </a:ext>
            </a:extLst>
          </p:cNvPr>
          <p:cNvPicPr>
            <a:picLocks noGrp="1" noChangeAspect="1"/>
          </p:cNvPicPr>
          <p:nvPr>
            <p:ph sz="half" idx="2"/>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5900"/>
                    </a14:imgEffect>
                    <a14:imgEffect>
                      <a14:saturation sat="0"/>
                    </a14:imgEffect>
                  </a14:imgLayer>
                </a14:imgProps>
              </a:ext>
            </a:extLst>
          </a:blip>
          <a:srcRect t="6140"/>
          <a:stretch/>
        </p:blipFill>
        <p:spPr>
          <a:xfrm>
            <a:off x="6472093" y="183224"/>
            <a:ext cx="5181600" cy="3540148"/>
          </a:xfrm>
          <a:prstGeom prst="rect">
            <a:avLst/>
          </a:prstGeom>
        </p:spPr>
      </p:pic>
    </p:spTree>
    <p:extLst>
      <p:ext uri="{BB962C8B-B14F-4D97-AF65-F5344CB8AC3E}">
        <p14:creationId xmlns:p14="http://schemas.microsoft.com/office/powerpoint/2010/main" val="1547084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633F06C9-938D-49FC-819F-CF7ED6B25821}"/>
              </a:ext>
            </a:extLst>
          </p:cNvPr>
          <p:cNvPicPr>
            <a:picLocks noChangeAspect="1"/>
          </p:cNvPicPr>
          <p:nvPr/>
        </p:nvPicPr>
        <p:blipFill>
          <a:blip r:embed="rId2"/>
          <a:stretch>
            <a:fillRect/>
          </a:stretch>
        </p:blipFill>
        <p:spPr>
          <a:xfrm>
            <a:off x="1351102" y="3133662"/>
            <a:ext cx="8805723" cy="3158690"/>
          </a:xfrm>
          <a:prstGeom prst="rect">
            <a:avLst/>
          </a:prstGeom>
        </p:spPr>
      </p:pic>
      <p:sp>
        <p:nvSpPr>
          <p:cNvPr id="2" name="Tittel 1">
            <a:extLst>
              <a:ext uri="{FF2B5EF4-FFF2-40B4-BE49-F238E27FC236}">
                <a16:creationId xmlns:a16="http://schemas.microsoft.com/office/drawing/2014/main" id="{A2A88BF7-B4E1-45AB-A02D-9AC25913A178}"/>
              </a:ext>
            </a:extLst>
          </p:cNvPr>
          <p:cNvSpPr>
            <a:spLocks noGrp="1"/>
          </p:cNvSpPr>
          <p:nvPr>
            <p:ph type="title"/>
          </p:nvPr>
        </p:nvSpPr>
        <p:spPr/>
        <p:txBody>
          <a:bodyPr/>
          <a:lstStyle/>
          <a:p>
            <a:endParaRPr lang="nb-NO"/>
          </a:p>
        </p:txBody>
      </p:sp>
      <p:sp>
        <p:nvSpPr>
          <p:cNvPr id="5" name="Plassholder for dato 4">
            <a:extLst>
              <a:ext uri="{FF2B5EF4-FFF2-40B4-BE49-F238E27FC236}">
                <a16:creationId xmlns:a16="http://schemas.microsoft.com/office/drawing/2014/main" id="{1A70C15B-340E-4A68-8C4D-327EA74D5AFF}"/>
              </a:ext>
            </a:extLst>
          </p:cNvPr>
          <p:cNvSpPr>
            <a:spLocks noGrp="1"/>
          </p:cNvSpPr>
          <p:nvPr>
            <p:ph type="dt" sz="half" idx="10"/>
          </p:nvPr>
        </p:nvSpPr>
        <p:spPr/>
        <p:txBody>
          <a:bodyPr/>
          <a:lstStyle/>
          <a:p>
            <a:fld id="{81931E7B-50BA-9449-91F9-9A9201D90364}" type="datetime1">
              <a:rPr lang="nb-NO" smtClean="0"/>
              <a:t>30.04.2020</a:t>
            </a:fld>
            <a:endParaRPr lang="nb-NO"/>
          </a:p>
        </p:txBody>
      </p:sp>
      <p:sp>
        <p:nvSpPr>
          <p:cNvPr id="6" name="Plassholder for lysbildenummer 5">
            <a:extLst>
              <a:ext uri="{FF2B5EF4-FFF2-40B4-BE49-F238E27FC236}">
                <a16:creationId xmlns:a16="http://schemas.microsoft.com/office/drawing/2014/main" id="{02F427FE-E0E4-48B3-A98A-2057721F718F}"/>
              </a:ext>
            </a:extLst>
          </p:cNvPr>
          <p:cNvSpPr>
            <a:spLocks noGrp="1"/>
          </p:cNvSpPr>
          <p:nvPr>
            <p:ph type="sldNum" sz="quarter" idx="12"/>
          </p:nvPr>
        </p:nvSpPr>
        <p:spPr/>
        <p:txBody>
          <a:bodyPr/>
          <a:lstStyle/>
          <a:p>
            <a:fld id="{8ACEFDFC-287E-0A4D-81A7-6CC8C070690D}" type="slidenum">
              <a:rPr lang="nb-NO" smtClean="0"/>
              <a:t>19</a:t>
            </a:fld>
            <a:endParaRPr lang="nb-NO"/>
          </a:p>
        </p:txBody>
      </p:sp>
      <p:pic>
        <p:nvPicPr>
          <p:cNvPr id="7" name="Bilde 6">
            <a:extLst>
              <a:ext uri="{FF2B5EF4-FFF2-40B4-BE49-F238E27FC236}">
                <a16:creationId xmlns:a16="http://schemas.microsoft.com/office/drawing/2014/main" id="{21435CE5-9A7A-4822-B916-F851F21916DE}"/>
              </a:ext>
            </a:extLst>
          </p:cNvPr>
          <p:cNvPicPr>
            <a:picLocks noChangeAspect="1"/>
          </p:cNvPicPr>
          <p:nvPr/>
        </p:nvPicPr>
        <p:blipFill>
          <a:blip r:embed="rId3"/>
          <a:stretch>
            <a:fillRect/>
          </a:stretch>
        </p:blipFill>
        <p:spPr>
          <a:xfrm>
            <a:off x="39830" y="267419"/>
            <a:ext cx="12192000" cy="3237383"/>
          </a:xfrm>
          <a:prstGeom prst="rect">
            <a:avLst/>
          </a:prstGeom>
        </p:spPr>
      </p:pic>
    </p:spTree>
    <p:extLst>
      <p:ext uri="{BB962C8B-B14F-4D97-AF65-F5344CB8AC3E}">
        <p14:creationId xmlns:p14="http://schemas.microsoft.com/office/powerpoint/2010/main" val="29919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71EFCC-CC1F-44CD-B8F4-2ADEAB746412}"/>
              </a:ext>
            </a:extLst>
          </p:cNvPr>
          <p:cNvSpPr>
            <a:spLocks noGrp="1"/>
          </p:cNvSpPr>
          <p:nvPr>
            <p:ph type="title"/>
          </p:nvPr>
        </p:nvSpPr>
        <p:spPr/>
        <p:txBody>
          <a:bodyPr/>
          <a:lstStyle/>
          <a:p>
            <a:r>
              <a:rPr lang="nb-NO" dirty="0"/>
              <a:t>Hvorfor nettmøte?</a:t>
            </a:r>
          </a:p>
        </p:txBody>
      </p:sp>
      <p:sp>
        <p:nvSpPr>
          <p:cNvPr id="3" name="Plassholder for innhold 2">
            <a:extLst>
              <a:ext uri="{FF2B5EF4-FFF2-40B4-BE49-F238E27FC236}">
                <a16:creationId xmlns:a16="http://schemas.microsoft.com/office/drawing/2014/main" id="{540A9544-7103-4BC4-A0E4-28C5E43AA9B3}"/>
              </a:ext>
            </a:extLst>
          </p:cNvPr>
          <p:cNvSpPr>
            <a:spLocks noGrp="1"/>
          </p:cNvSpPr>
          <p:nvPr>
            <p:ph idx="1"/>
          </p:nvPr>
        </p:nvSpPr>
        <p:spPr/>
        <p:txBody>
          <a:bodyPr>
            <a:normAutofit/>
          </a:bodyPr>
          <a:lstStyle/>
          <a:p>
            <a:r>
              <a:rPr lang="nb-NO" dirty="0"/>
              <a:t>Høsten 2020 starter Fornebubanen anleggsarbeidene på Fornebu sør. </a:t>
            </a:r>
          </a:p>
          <a:p>
            <a:r>
              <a:rPr lang="nb-NO" dirty="0"/>
              <a:t>Dette nabonettmøtet tar for seg Fornebu sør og arbeidene som starter i 2020. </a:t>
            </a:r>
          </a:p>
          <a:p>
            <a:r>
              <a:rPr lang="nb-NO" dirty="0"/>
              <a:t>Fornebubanen ønsker å informere naboer og interessenter om fremdrift og planer for utbygging av Fornebu sør.  </a:t>
            </a:r>
          </a:p>
          <a:p>
            <a:r>
              <a:rPr lang="nb-NO" dirty="0"/>
              <a:t>Vi nærmer oss tidspunkt for oppstart av anleggsarbeider og da er det ofte mange spørsmål som melder seg. </a:t>
            </a:r>
          </a:p>
          <a:p>
            <a:r>
              <a:rPr lang="nb-NO" dirty="0"/>
              <a:t>Siden det er umulig å invitere til et fysisk møte i disse tider, har vi valgt å inngå et samarbeid med Budstikka for å nå ut til alle interesserte med informasjon og muligheten for å stille spørsmål. </a:t>
            </a:r>
          </a:p>
          <a:p>
            <a:pPr marL="0" indent="0">
              <a:buNone/>
            </a:pPr>
            <a:endParaRPr lang="nb-NO" dirty="0"/>
          </a:p>
        </p:txBody>
      </p:sp>
    </p:spTree>
    <p:extLst>
      <p:ext uri="{BB962C8B-B14F-4D97-AF65-F5344CB8AC3E}">
        <p14:creationId xmlns:p14="http://schemas.microsoft.com/office/powerpoint/2010/main" val="4108909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9BCE8D-E45D-4A39-A954-72C458FFE791}"/>
              </a:ext>
            </a:extLst>
          </p:cNvPr>
          <p:cNvSpPr>
            <a:spLocks noGrp="1"/>
          </p:cNvSpPr>
          <p:nvPr>
            <p:ph type="title"/>
          </p:nvPr>
        </p:nvSpPr>
        <p:spPr/>
        <p:txBody>
          <a:bodyPr>
            <a:normAutofit/>
          </a:bodyPr>
          <a:lstStyle/>
          <a:p>
            <a:r>
              <a:rPr lang="nb-NO" sz="4000" dirty="0">
                <a:solidFill>
                  <a:schemeClr val="accent1"/>
                </a:solidFill>
              </a:rPr>
              <a:t>Arbeider i oppstartsfase</a:t>
            </a:r>
            <a:endParaRPr lang="nb-NO" sz="2000" dirty="0">
              <a:solidFill>
                <a:schemeClr val="accent1"/>
              </a:solidFill>
            </a:endParaRPr>
          </a:p>
        </p:txBody>
      </p:sp>
      <p:sp>
        <p:nvSpPr>
          <p:cNvPr id="3" name="Plassholder for innhold 2">
            <a:extLst>
              <a:ext uri="{FF2B5EF4-FFF2-40B4-BE49-F238E27FC236}">
                <a16:creationId xmlns:a16="http://schemas.microsoft.com/office/drawing/2014/main" id="{20B802CB-6D9B-4C5A-AEB5-FEF8E2F5F6B8}"/>
              </a:ext>
            </a:extLst>
          </p:cNvPr>
          <p:cNvSpPr>
            <a:spLocks noGrp="1"/>
          </p:cNvSpPr>
          <p:nvPr>
            <p:ph sz="half" idx="1"/>
          </p:nvPr>
        </p:nvSpPr>
        <p:spPr>
          <a:xfrm>
            <a:off x="695324" y="1505527"/>
            <a:ext cx="5354493" cy="4060826"/>
          </a:xfrm>
        </p:spPr>
        <p:txBody>
          <a:bodyPr/>
          <a:lstStyle/>
          <a:p>
            <a:r>
              <a:rPr lang="nb-NO" dirty="0"/>
              <a:t>Bygningsbesiktigelse –vil innebære en filmet dokumentasjon og registrering av din eiendom for å sikre tilstand i fall det skulle oppdages skader senere.</a:t>
            </a:r>
          </a:p>
          <a:p>
            <a:r>
              <a:rPr lang="nb-NO" dirty="0"/>
              <a:t>Utføres av </a:t>
            </a:r>
            <a:r>
              <a:rPr lang="nb-NO" dirty="0" err="1"/>
              <a:t>Bergcon</a:t>
            </a:r>
            <a:r>
              <a:rPr lang="nb-NO" dirty="0"/>
              <a:t> på vegne av Fornebubanen</a:t>
            </a:r>
          </a:p>
          <a:p>
            <a:r>
              <a:rPr lang="nb-NO" dirty="0"/>
              <a:t>Påhugg = der tunneltverrslaget skal starte- skjer sommer 2020, klargjøring av terreng og sprengning, klargjøring av riggområdet og omlegging av gang og sykkelvei ved Fornebuveien 50</a:t>
            </a:r>
          </a:p>
          <a:p>
            <a:r>
              <a:rPr lang="nb-NO" dirty="0"/>
              <a:t>Sjøledninger forlenges for å slippe ut renset tunnelvann</a:t>
            </a:r>
          </a:p>
          <a:p>
            <a:endParaRPr lang="nb-NO" dirty="0"/>
          </a:p>
        </p:txBody>
      </p:sp>
      <p:sp>
        <p:nvSpPr>
          <p:cNvPr id="4" name="Plassholder for innhold 3">
            <a:extLst>
              <a:ext uri="{FF2B5EF4-FFF2-40B4-BE49-F238E27FC236}">
                <a16:creationId xmlns:a16="http://schemas.microsoft.com/office/drawing/2014/main" id="{8E0ED2E8-DCFC-4E0B-8840-C2B663E75368}"/>
              </a:ext>
            </a:extLst>
          </p:cNvPr>
          <p:cNvSpPr>
            <a:spLocks noGrp="1"/>
          </p:cNvSpPr>
          <p:nvPr>
            <p:ph sz="half" idx="2"/>
          </p:nvPr>
        </p:nvSpPr>
        <p:spPr/>
        <p:txBody>
          <a:bodyPr/>
          <a:lstStyle/>
          <a:p>
            <a:pPr marL="0" indent="0">
              <a:buNone/>
            </a:pPr>
            <a:endParaRPr lang="nb-NO" dirty="0"/>
          </a:p>
          <a:p>
            <a:r>
              <a:rPr lang="nb-NO" dirty="0"/>
              <a:t>Informasjon og kommunikasjon</a:t>
            </a:r>
          </a:p>
          <a:p>
            <a:r>
              <a:rPr lang="nb-NO" dirty="0"/>
              <a:t>Vi vil invitere til møter i mindre grupper for mer detaljert informasjon der du bor</a:t>
            </a:r>
          </a:p>
          <a:p>
            <a:r>
              <a:rPr lang="nb-NO" dirty="0"/>
              <a:t>Vi har erfarne byggherre representanter tilstede på anleggsplassen</a:t>
            </a:r>
          </a:p>
          <a:p>
            <a:r>
              <a:rPr lang="nb-NO" dirty="0"/>
              <a:t>Vi ønsker å gjennomføre Fornebubanen trygt, sikkert og med minst mulig ulempe for berørte parter.</a:t>
            </a:r>
          </a:p>
        </p:txBody>
      </p:sp>
      <p:sp>
        <p:nvSpPr>
          <p:cNvPr id="5" name="Plassholder for dato 4">
            <a:extLst>
              <a:ext uri="{FF2B5EF4-FFF2-40B4-BE49-F238E27FC236}">
                <a16:creationId xmlns:a16="http://schemas.microsoft.com/office/drawing/2014/main" id="{4C72EA26-9BC0-48B7-908C-095B030B0666}"/>
              </a:ext>
            </a:extLst>
          </p:cNvPr>
          <p:cNvSpPr>
            <a:spLocks noGrp="1"/>
          </p:cNvSpPr>
          <p:nvPr>
            <p:ph type="dt" sz="half" idx="10"/>
          </p:nvPr>
        </p:nvSpPr>
        <p:spPr/>
        <p:txBody>
          <a:bodyPr/>
          <a:lstStyle/>
          <a:p>
            <a:fld id="{81931E7B-50BA-9449-91F9-9A9201D90364}" type="datetime1">
              <a:rPr lang="nb-NO" smtClean="0"/>
              <a:t>30.04.2020</a:t>
            </a:fld>
            <a:endParaRPr lang="nb-NO"/>
          </a:p>
        </p:txBody>
      </p:sp>
      <p:sp>
        <p:nvSpPr>
          <p:cNvPr id="6" name="Plassholder for lysbildenummer 5">
            <a:extLst>
              <a:ext uri="{FF2B5EF4-FFF2-40B4-BE49-F238E27FC236}">
                <a16:creationId xmlns:a16="http://schemas.microsoft.com/office/drawing/2014/main" id="{C8936D36-E65D-4FF5-A0D1-99F3F484A179}"/>
              </a:ext>
            </a:extLst>
          </p:cNvPr>
          <p:cNvSpPr>
            <a:spLocks noGrp="1"/>
          </p:cNvSpPr>
          <p:nvPr>
            <p:ph type="sldNum" sz="quarter" idx="12"/>
          </p:nvPr>
        </p:nvSpPr>
        <p:spPr/>
        <p:txBody>
          <a:bodyPr/>
          <a:lstStyle/>
          <a:p>
            <a:fld id="{8ACEFDFC-287E-0A4D-81A7-6CC8C070690D}" type="slidenum">
              <a:rPr lang="nb-NO" smtClean="0"/>
              <a:t>20</a:t>
            </a:fld>
            <a:endParaRPr lang="nb-NO"/>
          </a:p>
        </p:txBody>
      </p:sp>
    </p:spTree>
    <p:extLst>
      <p:ext uri="{BB962C8B-B14F-4D97-AF65-F5344CB8AC3E}">
        <p14:creationId xmlns:p14="http://schemas.microsoft.com/office/powerpoint/2010/main" val="1270486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16F81-68AB-4DB8-A4EE-E94ED79935CE}"/>
              </a:ext>
            </a:extLst>
          </p:cNvPr>
          <p:cNvSpPr>
            <a:spLocks noGrp="1"/>
          </p:cNvSpPr>
          <p:nvPr>
            <p:ph type="title"/>
          </p:nvPr>
        </p:nvSpPr>
        <p:spPr>
          <a:xfrm>
            <a:off x="695325" y="720001"/>
            <a:ext cx="10801349" cy="1311999"/>
          </a:xfrm>
        </p:spPr>
        <p:txBody>
          <a:bodyPr anchor="t">
            <a:normAutofit/>
          </a:bodyPr>
          <a:lstStyle/>
          <a:p>
            <a:r>
              <a:rPr lang="nb-NO" dirty="0"/>
              <a:t>Arbeidstider og støyende arbeider</a:t>
            </a:r>
          </a:p>
        </p:txBody>
      </p:sp>
      <p:sp>
        <p:nvSpPr>
          <p:cNvPr id="6" name="Plassholder for innhold 5">
            <a:extLst>
              <a:ext uri="{FF2B5EF4-FFF2-40B4-BE49-F238E27FC236}">
                <a16:creationId xmlns:a16="http://schemas.microsoft.com/office/drawing/2014/main" id="{69387A11-B9AE-40C0-B7AE-7C92D1ACFDCA}"/>
              </a:ext>
            </a:extLst>
          </p:cNvPr>
          <p:cNvSpPr>
            <a:spLocks noGrp="1"/>
          </p:cNvSpPr>
          <p:nvPr>
            <p:ph sz="half" idx="1"/>
          </p:nvPr>
        </p:nvSpPr>
        <p:spPr>
          <a:xfrm>
            <a:off x="695325" y="2032000"/>
            <a:ext cx="5181600" cy="4060826"/>
          </a:xfrm>
        </p:spPr>
        <p:txBody>
          <a:bodyPr anchor="t">
            <a:normAutofit/>
          </a:bodyPr>
          <a:lstStyle/>
          <a:p>
            <a:r>
              <a:rPr lang="nb-NO" sz="2300" b="1" dirty="0"/>
              <a:t>Opplasting og transport fra tunnel </a:t>
            </a:r>
          </a:p>
          <a:p>
            <a:pPr lvl="1"/>
            <a:r>
              <a:rPr lang="nb-NO" sz="1900" dirty="0"/>
              <a:t>Mandag – fredag kl. 07.00-23.00</a:t>
            </a:r>
          </a:p>
          <a:p>
            <a:pPr lvl="1"/>
            <a:r>
              <a:rPr lang="nb-NO" sz="1900" dirty="0"/>
              <a:t>Lørdag kl. 07.00-19.00 </a:t>
            </a:r>
            <a:endParaRPr lang="nb-NO" sz="1900" dirty="0">
              <a:solidFill>
                <a:srgbClr val="FF0000"/>
              </a:solidFill>
            </a:endParaRPr>
          </a:p>
          <a:p>
            <a:pPr lvl="1"/>
            <a:r>
              <a:rPr lang="nb-NO" sz="1900" dirty="0"/>
              <a:t>Det er tillatt å kjøre inn betongbiler mm  </a:t>
            </a:r>
            <a:r>
              <a:rPr lang="nb-NO" sz="1900" dirty="0" err="1"/>
              <a:t>ifm</a:t>
            </a:r>
            <a:r>
              <a:rPr lang="nb-NO" sz="1900" dirty="0"/>
              <a:t> injeksjonsarbeider og sikring på natt</a:t>
            </a:r>
          </a:p>
          <a:p>
            <a:pPr lvl="1"/>
            <a:endParaRPr lang="nb-NO" sz="1900" dirty="0">
              <a:solidFill>
                <a:srgbClr val="FF0000"/>
              </a:solidFill>
            </a:endParaRPr>
          </a:p>
          <a:p>
            <a:r>
              <a:rPr lang="nb-NO" sz="2300" b="1" dirty="0"/>
              <a:t>Sprengningsarbeid i tunnel </a:t>
            </a:r>
          </a:p>
          <a:p>
            <a:pPr lvl="1"/>
            <a:r>
              <a:rPr lang="nb-NO" sz="1900" dirty="0"/>
              <a:t>Sprenging (salver ) skal foregå mellom kl. 07.00-22.00. </a:t>
            </a:r>
          </a:p>
          <a:p>
            <a:pPr marL="457200" lvl="1" indent="0">
              <a:buNone/>
            </a:pPr>
            <a:endParaRPr lang="nb-NO" sz="1900" dirty="0">
              <a:solidFill>
                <a:srgbClr val="FF0000"/>
              </a:solidFill>
            </a:endParaRPr>
          </a:p>
        </p:txBody>
      </p:sp>
      <p:pic>
        <p:nvPicPr>
          <p:cNvPr id="1030" name="Picture 6" descr="Norsk forening mot støy">
            <a:extLst>
              <a:ext uri="{FF2B5EF4-FFF2-40B4-BE49-F238E27FC236}">
                <a16:creationId xmlns:a16="http://schemas.microsoft.com/office/drawing/2014/main" id="{D9DFBA47-0AB8-4F58-BE2B-EE9A60E847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761"/>
          <a:stretch/>
        </p:blipFill>
        <p:spPr bwMode="auto">
          <a:xfrm>
            <a:off x="6737833" y="2032000"/>
            <a:ext cx="4336081" cy="4060826"/>
          </a:xfrm>
          <a:prstGeom prst="rect">
            <a:avLst/>
          </a:prstGeom>
          <a:solidFill>
            <a:srgbClr val="FFFFFF"/>
          </a:solidFill>
          <a:extLst/>
        </p:spPr>
      </p:pic>
      <p:sp>
        <p:nvSpPr>
          <p:cNvPr id="4" name="Plassholder for dato 3">
            <a:extLst>
              <a:ext uri="{FF2B5EF4-FFF2-40B4-BE49-F238E27FC236}">
                <a16:creationId xmlns:a16="http://schemas.microsoft.com/office/drawing/2014/main" id="{479B83E2-842B-4F51-8007-B9AEE55F2A88}"/>
              </a:ext>
            </a:extLst>
          </p:cNvPr>
          <p:cNvSpPr>
            <a:spLocks noGrp="1"/>
          </p:cNvSpPr>
          <p:nvPr>
            <p:ph type="dt" sz="half" idx="10"/>
          </p:nvPr>
        </p:nvSpPr>
        <p:spPr>
          <a:xfrm>
            <a:off x="10156825" y="6292352"/>
            <a:ext cx="1339850" cy="365125"/>
          </a:xfrm>
        </p:spPr>
        <p:txBody>
          <a:bodyPr anchor="ctr">
            <a:normAutofit/>
          </a:bodyPr>
          <a:lstStyle/>
          <a:p>
            <a:pPr>
              <a:spcAft>
                <a:spcPts val="600"/>
              </a:spcAft>
            </a:pPr>
            <a:r>
              <a:rPr lang="nb-NO"/>
              <a:t>01.04.2020</a:t>
            </a:r>
          </a:p>
        </p:txBody>
      </p:sp>
      <p:sp>
        <p:nvSpPr>
          <p:cNvPr id="5" name="Plassholder for lysbildenummer 4">
            <a:extLst>
              <a:ext uri="{FF2B5EF4-FFF2-40B4-BE49-F238E27FC236}">
                <a16:creationId xmlns:a16="http://schemas.microsoft.com/office/drawing/2014/main" id="{3C212A4C-D231-4B0C-AB11-05CC3173D6A7}"/>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21</a:t>
            </a:fld>
            <a:endParaRPr lang="nb-NO"/>
          </a:p>
        </p:txBody>
      </p:sp>
      <p:sp>
        <p:nvSpPr>
          <p:cNvPr id="3" name="AutoShape 4" descr="Norsk forening mot støy">
            <a:extLst>
              <a:ext uri="{FF2B5EF4-FFF2-40B4-BE49-F238E27FC236}">
                <a16:creationId xmlns:a16="http://schemas.microsoft.com/office/drawing/2014/main" id="{FEDB01BE-36AA-4D38-9B4D-6F02891855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Tree>
    <p:extLst>
      <p:ext uri="{BB962C8B-B14F-4D97-AF65-F5344CB8AC3E}">
        <p14:creationId xmlns:p14="http://schemas.microsoft.com/office/powerpoint/2010/main" val="4191559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5" y="720001"/>
            <a:ext cx="11182639" cy="1311999"/>
          </a:xfrm>
        </p:spPr>
        <p:txBody>
          <a:bodyPr>
            <a:normAutofit fontScale="90000"/>
          </a:bodyPr>
          <a:lstStyle/>
          <a:p>
            <a:r>
              <a:rPr lang="nb-NO" dirty="0"/>
              <a:t>Forinjeksjon</a:t>
            </a:r>
            <a:br>
              <a:rPr lang="nb-NO" dirty="0"/>
            </a:br>
            <a:br>
              <a:rPr lang="nb-NO" dirty="0"/>
            </a:br>
            <a:r>
              <a:rPr lang="nb-NO" dirty="0"/>
              <a:t>Prinsippet er det motsatte av å borre en brønn, der sprekker i fjellet gir vann. Ved tunnelarbeider tetter man de naturlige sprekker med sement for å hindre vann å komme inn og drenere terrenget. </a:t>
            </a:r>
          </a:p>
        </p:txBody>
      </p:sp>
      <p:sp>
        <p:nvSpPr>
          <p:cNvPr id="4" name="Plassholder for dato 3"/>
          <p:cNvSpPr>
            <a:spLocks noGrp="1"/>
          </p:cNvSpPr>
          <p:nvPr>
            <p:ph type="dt" sz="half" idx="10"/>
          </p:nvPr>
        </p:nvSpPr>
        <p:spPr/>
        <p:txBody>
          <a:bodyPr/>
          <a:lstStyle/>
          <a:p>
            <a:fld id="{4D766B14-D201-5E43-92B4-5BFC4FDF65D3}" type="datetime1">
              <a:rPr lang="nb-NO" smtClean="0"/>
              <a:t>30.04.2020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22</a:t>
            </a:fld>
            <a:endParaRPr lang="nb-NO"/>
          </a:p>
        </p:txBody>
      </p:sp>
      <p:pic>
        <p:nvPicPr>
          <p:cNvPr id="8" name="Content Placeholder 6">
            <a:extLst>
              <a:ext uri="{FF2B5EF4-FFF2-40B4-BE49-F238E27FC236}">
                <a16:creationId xmlns:a16="http://schemas.microsoft.com/office/drawing/2014/main" id="{B7F5321D-CCB2-468D-8479-9FE9E36EA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882" y="3714186"/>
            <a:ext cx="8794238" cy="3686529"/>
          </a:xfrm>
          <a:prstGeom prst="rect">
            <a:avLst/>
          </a:prstGeom>
        </p:spPr>
      </p:pic>
    </p:spTree>
    <p:extLst>
      <p:ext uri="{BB962C8B-B14F-4D97-AF65-F5344CB8AC3E}">
        <p14:creationId xmlns:p14="http://schemas.microsoft.com/office/powerpoint/2010/main" val="3550127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2800" dirty="0"/>
              <a:t>Eksempler som viser kompleksitet og størrelser på sjakter og stasjoner</a:t>
            </a:r>
          </a:p>
        </p:txBody>
      </p:sp>
      <p:pic>
        <p:nvPicPr>
          <p:cNvPr id="5" name="Plassholder for inn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325" y="2208246"/>
            <a:ext cx="4183159" cy="4318449"/>
          </a:xfrm>
        </p:spPr>
      </p:pic>
      <p:pic>
        <p:nvPicPr>
          <p:cNvPr id="8" name="Plassholder for innhold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420" r="14420"/>
          <a:stretch>
            <a:fillRect/>
          </a:stretch>
        </p:blipFill>
        <p:spPr>
          <a:xfrm>
            <a:off x="6334539" y="587489"/>
            <a:ext cx="5357530" cy="6031971"/>
          </a:xfrm>
        </p:spPr>
      </p:pic>
    </p:spTree>
    <p:extLst>
      <p:ext uri="{BB962C8B-B14F-4D97-AF65-F5344CB8AC3E}">
        <p14:creationId xmlns:p14="http://schemas.microsoft.com/office/powerpoint/2010/main" val="250447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Flytårnet stasjon</a:t>
            </a:r>
          </a:p>
        </p:txBody>
      </p:sp>
      <p:pic>
        <p:nvPicPr>
          <p:cNvPr id="5" name="Plassholder for bilde 5"/>
          <p:cNvPicPr>
            <a:picLocks noChangeAspect="1"/>
          </p:cNvPicPr>
          <p:nvPr/>
        </p:nvPicPr>
        <p:blipFill>
          <a:blip r:embed="rId2">
            <a:extLst>
              <a:ext uri="{28A0092B-C50C-407E-A947-70E740481C1C}">
                <a14:useLocalDpi xmlns:a14="http://schemas.microsoft.com/office/drawing/2010/main" val="0"/>
              </a:ext>
            </a:extLst>
          </a:blip>
          <a:srcRect l="11090" r="11090"/>
          <a:stretch>
            <a:fillRect/>
          </a:stretch>
        </p:blipFill>
        <p:spPr>
          <a:xfrm>
            <a:off x="6784663" y="1138293"/>
            <a:ext cx="5073057" cy="5711687"/>
          </a:xfrm>
          <a:prstGeom prst="rect">
            <a:avLst/>
          </a:prstGeom>
        </p:spPr>
      </p:pic>
      <p:pic>
        <p:nvPicPr>
          <p:cNvPr id="6" name="Plassholder for innho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16" y="2906197"/>
            <a:ext cx="6395492" cy="1917593"/>
          </a:xfrm>
          <a:prstGeom prst="rect">
            <a:avLst/>
          </a:prstGeom>
        </p:spPr>
      </p:pic>
    </p:spTree>
    <p:extLst>
      <p:ext uri="{BB962C8B-B14F-4D97-AF65-F5344CB8AC3E}">
        <p14:creationId xmlns:p14="http://schemas.microsoft.com/office/powerpoint/2010/main" val="3182680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4D766B14-D201-5E43-92B4-5BFC4FDF65D3}" type="datetime1">
              <a:rPr lang="nb-NO" smtClean="0"/>
              <a:t>30.04.2020</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25</a:t>
            </a:fld>
            <a:endParaRPr lang="nb-NO"/>
          </a:p>
        </p:txBody>
      </p:sp>
      <p:sp>
        <p:nvSpPr>
          <p:cNvPr id="9" name="Tittel 1"/>
          <p:cNvSpPr>
            <a:spLocks noGrp="1"/>
          </p:cNvSpPr>
          <p:nvPr>
            <p:ph type="title"/>
          </p:nvPr>
        </p:nvSpPr>
        <p:spPr>
          <a:xfrm>
            <a:off x="316490" y="1494075"/>
            <a:ext cx="5400675" cy="4378472"/>
          </a:xfrm>
        </p:spPr>
        <p:txBody>
          <a:bodyPr/>
          <a:lstStyle/>
          <a:p>
            <a:r>
              <a:rPr lang="nb-NO" sz="2400" dirty="0"/>
              <a:t>Fornebubanen er en organisasjon i  oppbygging. Med oss på laget har vi PGF som rådgivere, arkitekter og etter hvert entreprenører og leverandører.</a:t>
            </a:r>
            <a:br>
              <a:rPr lang="nb-NO" sz="2400" dirty="0"/>
            </a:br>
            <a:br>
              <a:rPr lang="nb-NO" sz="2400" dirty="0"/>
            </a:br>
            <a:r>
              <a:rPr lang="nb-NO" sz="2400" dirty="0"/>
              <a:t>Vi gleder oss et samfunnsoppdrag som skal bedre framkommelighet og sikre en 100 år gammel drøm om bane til Fornebu!</a:t>
            </a:r>
          </a:p>
        </p:txBody>
      </p:sp>
      <p:pic>
        <p:nvPicPr>
          <p:cNvPr id="11" name="Bilde 10">
            <a:extLst>
              <a:ext uri="{FF2B5EF4-FFF2-40B4-BE49-F238E27FC236}">
                <a16:creationId xmlns:a16="http://schemas.microsoft.com/office/drawing/2014/main" id="{85FAEDD4-1183-453F-A3DF-3E790FA15020}"/>
              </a:ext>
            </a:extLst>
          </p:cNvPr>
          <p:cNvPicPr>
            <a:picLocks noChangeAspect="1"/>
          </p:cNvPicPr>
          <p:nvPr/>
        </p:nvPicPr>
        <p:blipFill>
          <a:blip r:embed="rId2"/>
          <a:stretch>
            <a:fillRect/>
          </a:stretch>
        </p:blipFill>
        <p:spPr>
          <a:xfrm>
            <a:off x="5426256" y="738473"/>
            <a:ext cx="6593571" cy="4945178"/>
          </a:xfrm>
          <a:prstGeom prst="rect">
            <a:avLst/>
          </a:prstGeom>
        </p:spPr>
      </p:pic>
    </p:spTree>
    <p:extLst>
      <p:ext uri="{BB962C8B-B14F-4D97-AF65-F5344CB8AC3E}">
        <p14:creationId xmlns:p14="http://schemas.microsoft.com/office/powerpoint/2010/main" val="3768777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DAA7A9A-41D8-4548-AB9B-EB6DDCBEDD41}"/>
              </a:ext>
            </a:extLst>
          </p:cNvPr>
          <p:cNvSpPr>
            <a:spLocks noGrp="1"/>
          </p:cNvSpPr>
          <p:nvPr>
            <p:ph type="dt" sz="half" idx="10"/>
          </p:nvPr>
        </p:nvSpPr>
        <p:spPr/>
        <p:txBody>
          <a:bodyPr/>
          <a:lstStyle/>
          <a:p>
            <a:fld id="{F29D7420-2B41-5A47-8224-27AB9025098A}" type="datetime1">
              <a:rPr lang="nb-NO" smtClean="0"/>
              <a:t>30.04.2020</a:t>
            </a:fld>
            <a:endParaRPr lang="nb-NO"/>
          </a:p>
        </p:txBody>
      </p:sp>
      <p:sp>
        <p:nvSpPr>
          <p:cNvPr id="3" name="Plassholder for lysbildenummer 2">
            <a:extLst>
              <a:ext uri="{FF2B5EF4-FFF2-40B4-BE49-F238E27FC236}">
                <a16:creationId xmlns:a16="http://schemas.microsoft.com/office/drawing/2014/main" id="{289AFB31-6749-4369-BF3D-30F15480415C}"/>
              </a:ext>
            </a:extLst>
          </p:cNvPr>
          <p:cNvSpPr>
            <a:spLocks noGrp="1"/>
          </p:cNvSpPr>
          <p:nvPr>
            <p:ph type="sldNum" sz="quarter" idx="12"/>
          </p:nvPr>
        </p:nvSpPr>
        <p:spPr/>
        <p:txBody>
          <a:bodyPr/>
          <a:lstStyle/>
          <a:p>
            <a:fld id="{8ACEFDFC-287E-0A4D-81A7-6CC8C070690D}" type="slidenum">
              <a:rPr lang="nb-NO" smtClean="0"/>
              <a:t>26</a:t>
            </a:fld>
            <a:endParaRPr lang="nb-NO"/>
          </a:p>
        </p:txBody>
      </p:sp>
      <p:sp>
        <p:nvSpPr>
          <p:cNvPr id="4" name="Undertittel 3">
            <a:extLst>
              <a:ext uri="{FF2B5EF4-FFF2-40B4-BE49-F238E27FC236}">
                <a16:creationId xmlns:a16="http://schemas.microsoft.com/office/drawing/2014/main" id="{9AF9F11E-8FB1-4C9B-843A-2CE65FB67651}"/>
              </a:ext>
            </a:extLst>
          </p:cNvPr>
          <p:cNvSpPr>
            <a:spLocks noGrp="1"/>
          </p:cNvSpPr>
          <p:nvPr>
            <p:ph type="subTitle" idx="1"/>
          </p:nvPr>
        </p:nvSpPr>
        <p:spPr/>
        <p:txBody>
          <a:bodyPr/>
          <a:lstStyle/>
          <a:p>
            <a:r>
              <a:rPr lang="nb-NO" dirty="0">
                <a:solidFill>
                  <a:schemeClr val="bg1"/>
                </a:solidFill>
              </a:rPr>
              <a:t>Spørsmål og svar</a:t>
            </a:r>
          </a:p>
        </p:txBody>
      </p:sp>
      <p:pic>
        <p:nvPicPr>
          <p:cNvPr id="6" name="Bilde 5">
            <a:extLst>
              <a:ext uri="{FF2B5EF4-FFF2-40B4-BE49-F238E27FC236}">
                <a16:creationId xmlns:a16="http://schemas.microsoft.com/office/drawing/2014/main" id="{A329241A-0352-426E-9AFD-2284A88DB384}"/>
              </a:ext>
            </a:extLst>
          </p:cNvPr>
          <p:cNvPicPr>
            <a:picLocks noChangeAspect="1"/>
          </p:cNvPicPr>
          <p:nvPr/>
        </p:nvPicPr>
        <p:blipFill>
          <a:blip r:embed="rId2"/>
          <a:stretch>
            <a:fillRect/>
          </a:stretch>
        </p:blipFill>
        <p:spPr>
          <a:xfrm>
            <a:off x="0" y="-3175"/>
            <a:ext cx="12192000" cy="8128000"/>
          </a:xfrm>
          <a:prstGeom prst="rect">
            <a:avLst/>
          </a:prstGeom>
        </p:spPr>
      </p:pic>
      <p:sp>
        <p:nvSpPr>
          <p:cNvPr id="7" name="Tittel 1">
            <a:extLst>
              <a:ext uri="{FF2B5EF4-FFF2-40B4-BE49-F238E27FC236}">
                <a16:creationId xmlns:a16="http://schemas.microsoft.com/office/drawing/2014/main" id="{16FA6DAB-6040-4276-9A41-2707968BB9DD}"/>
              </a:ext>
            </a:extLst>
          </p:cNvPr>
          <p:cNvSpPr txBox="1">
            <a:spLocks/>
          </p:cNvSpPr>
          <p:nvPr/>
        </p:nvSpPr>
        <p:spPr>
          <a:xfrm>
            <a:off x="695325" y="720001"/>
            <a:ext cx="10801349" cy="1311999"/>
          </a:xfrm>
          <a:prstGeom prst="rect">
            <a:avLst/>
          </a:prstGeom>
        </p:spPr>
        <p:txBody>
          <a:bodyPr>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dirty="0">
                <a:solidFill>
                  <a:schemeClr val="accent1"/>
                </a:solidFill>
              </a:rPr>
              <a:t>Spørsmål og svar</a:t>
            </a:r>
          </a:p>
        </p:txBody>
      </p:sp>
    </p:spTree>
    <p:extLst>
      <p:ext uri="{BB962C8B-B14F-4D97-AF65-F5344CB8AC3E}">
        <p14:creationId xmlns:p14="http://schemas.microsoft.com/office/powerpoint/2010/main" val="2061043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0F9AE2-4534-4833-B5A6-2BB1C9CF739C}"/>
              </a:ext>
            </a:extLst>
          </p:cNvPr>
          <p:cNvSpPr>
            <a:spLocks noGrp="1"/>
          </p:cNvSpPr>
          <p:nvPr>
            <p:ph type="title"/>
          </p:nvPr>
        </p:nvSpPr>
        <p:spPr/>
        <p:txBody>
          <a:bodyPr/>
          <a:lstStyle/>
          <a:p>
            <a:r>
              <a:rPr lang="nb-NO" dirty="0"/>
              <a:t>Spørsmål om anleggsdrift og støy </a:t>
            </a:r>
          </a:p>
        </p:txBody>
      </p:sp>
      <p:sp>
        <p:nvSpPr>
          <p:cNvPr id="3" name="Plassholder for innhold 2">
            <a:extLst>
              <a:ext uri="{FF2B5EF4-FFF2-40B4-BE49-F238E27FC236}">
                <a16:creationId xmlns:a16="http://schemas.microsoft.com/office/drawing/2014/main" id="{C2038BAB-DF7C-4093-8B5F-F7A7970988E9}"/>
              </a:ext>
            </a:extLst>
          </p:cNvPr>
          <p:cNvSpPr>
            <a:spLocks noGrp="1"/>
          </p:cNvSpPr>
          <p:nvPr>
            <p:ph sz="half" idx="1"/>
          </p:nvPr>
        </p:nvSpPr>
        <p:spPr>
          <a:xfrm>
            <a:off x="695325" y="2032000"/>
            <a:ext cx="10801350" cy="4060826"/>
          </a:xfrm>
        </p:spPr>
        <p:txBody>
          <a:bodyPr/>
          <a:lstStyle/>
          <a:p>
            <a:pPr marL="342900" lvl="0" indent="-342900">
              <a:spcAft>
                <a:spcPts val="0"/>
              </a:spcAft>
              <a:buFont typeface="Calibri" panose="020F050202020403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Jeg lurer på hvilke tilbud og områder som vil forsvinne/bli utilgjengelige for beboere og andre som følge av byggestarten?</a:t>
            </a:r>
          </a:p>
          <a:p>
            <a:pPr marL="342900" lvl="0" indent="-342900">
              <a:spcAft>
                <a:spcPts val="0"/>
              </a:spcAft>
              <a:buFont typeface="Calibri" panose="020F050202020403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Hva forventes av anleggstrafikk på </a:t>
            </a:r>
            <a:r>
              <a:rPr lang="nb-NO" dirty="0" err="1">
                <a:latin typeface="Calibri" panose="020F0502020204030204" pitchFamily="34" charset="0"/>
                <a:ea typeface="Calibri" panose="020F0502020204030204" pitchFamily="34" charset="0"/>
                <a:cs typeface="Times New Roman" panose="02020603050405020304" pitchFamily="18" charset="0"/>
              </a:rPr>
              <a:t>Koksastasjonen</a:t>
            </a:r>
            <a:r>
              <a:rPr lang="nb-NO" dirty="0">
                <a:latin typeface="Calibri" panose="020F0502020204030204" pitchFamily="34" charset="0"/>
                <a:ea typeface="Calibri" panose="020F0502020204030204" pitchFamily="34" charset="0"/>
                <a:cs typeface="Times New Roman" panose="02020603050405020304" pitchFamily="18" charset="0"/>
              </a:rPr>
              <a:t>: Oktober-2020 - ???? Tidsperiode om dagen? Døgnet rundt? </a:t>
            </a:r>
          </a:p>
          <a:p>
            <a:pPr marL="342900" lvl="0" indent="-342900">
              <a:spcAft>
                <a:spcPts val="0"/>
              </a:spcAft>
              <a:buFont typeface="Calibri" panose="020F050202020403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Hvordan vil anleggstrafikk styres til/fra anleggsområdet? Hvilke traseer? Venteområder for kjøretøy?</a:t>
            </a:r>
          </a:p>
          <a:p>
            <a:pPr marL="342900" lvl="0" indent="-342900">
              <a:spcAft>
                <a:spcPts val="0"/>
              </a:spcAft>
              <a:buFont typeface="Calibri" panose="020F050202020403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Vil det bli noe stenging av veier/stier på/rundt området? </a:t>
            </a:r>
          </a:p>
          <a:p>
            <a:pPr marL="342900" lvl="0" indent="-342900">
              <a:lnSpc>
                <a:spcPct val="107000"/>
              </a:lnSpc>
              <a:spcAft>
                <a:spcPts val="800"/>
              </a:spcAft>
              <a:buFont typeface="Calibri" panose="020F0502020204030204" pitchFamily="34" charset="0"/>
              <a:buChar char="-"/>
            </a:pPr>
            <a:r>
              <a:rPr lang="nb-NO" dirty="0">
                <a:latin typeface="Calibri" panose="020F0502020204030204" pitchFamily="34" charset="0"/>
                <a:ea typeface="Times New Roman" panose="02020603050405020304" pitchFamily="18" charset="0"/>
                <a:cs typeface="Times New Roman" panose="02020603050405020304" pitchFamily="18" charset="0"/>
              </a:rPr>
              <a:t>Vil bilveien mot bebyggelsene på </a:t>
            </a:r>
            <a:r>
              <a:rPr lang="nb-NO" dirty="0" err="1">
                <a:latin typeface="Calibri" panose="020F0502020204030204" pitchFamily="34" charset="0"/>
                <a:ea typeface="Times New Roman" panose="02020603050405020304" pitchFamily="18" charset="0"/>
                <a:cs typeface="Times New Roman" panose="02020603050405020304" pitchFamily="18" charset="0"/>
              </a:rPr>
              <a:t>Lilleruts</a:t>
            </a:r>
            <a:r>
              <a:rPr lang="nb-NO" dirty="0">
                <a:latin typeface="Calibri" panose="020F0502020204030204" pitchFamily="34" charset="0"/>
                <a:ea typeface="Times New Roman" panose="02020603050405020304" pitchFamily="18" charset="0"/>
                <a:cs typeface="Times New Roman" panose="02020603050405020304" pitchFamily="18" charset="0"/>
              </a:rPr>
              <a:t> vei forsvinne? (Fra rundkjøringen ved hangaren mot Snarøyveien)</a:t>
            </a:r>
            <a:endParaRPr lang="nb-NO"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
        <p:nvSpPr>
          <p:cNvPr id="5" name="Plassholder for dato 4">
            <a:extLst>
              <a:ext uri="{FF2B5EF4-FFF2-40B4-BE49-F238E27FC236}">
                <a16:creationId xmlns:a16="http://schemas.microsoft.com/office/drawing/2014/main" id="{D96D245D-8936-4841-9182-C634DF6ED55B}"/>
              </a:ext>
            </a:extLst>
          </p:cNvPr>
          <p:cNvSpPr>
            <a:spLocks noGrp="1"/>
          </p:cNvSpPr>
          <p:nvPr>
            <p:ph type="dt" sz="half" idx="10"/>
          </p:nvPr>
        </p:nvSpPr>
        <p:spPr/>
        <p:txBody>
          <a:bodyPr/>
          <a:lstStyle/>
          <a:p>
            <a:fld id="{81931E7B-50BA-9449-91F9-9A9201D90364}" type="datetime1">
              <a:rPr lang="nb-NO" smtClean="0"/>
              <a:t>30.04.2020</a:t>
            </a:fld>
            <a:endParaRPr lang="nb-NO"/>
          </a:p>
        </p:txBody>
      </p:sp>
      <p:sp>
        <p:nvSpPr>
          <p:cNvPr id="6" name="Plassholder for lysbildenummer 5">
            <a:extLst>
              <a:ext uri="{FF2B5EF4-FFF2-40B4-BE49-F238E27FC236}">
                <a16:creationId xmlns:a16="http://schemas.microsoft.com/office/drawing/2014/main" id="{7DB6DE94-976F-40FD-8F13-EA6674C2C97A}"/>
              </a:ext>
            </a:extLst>
          </p:cNvPr>
          <p:cNvSpPr>
            <a:spLocks noGrp="1"/>
          </p:cNvSpPr>
          <p:nvPr>
            <p:ph type="sldNum" sz="quarter" idx="12"/>
          </p:nvPr>
        </p:nvSpPr>
        <p:spPr/>
        <p:txBody>
          <a:bodyPr/>
          <a:lstStyle/>
          <a:p>
            <a:fld id="{8ACEFDFC-287E-0A4D-81A7-6CC8C070690D}" type="slidenum">
              <a:rPr lang="nb-NO" smtClean="0"/>
              <a:t>27</a:t>
            </a:fld>
            <a:endParaRPr lang="nb-NO"/>
          </a:p>
        </p:txBody>
      </p:sp>
    </p:spTree>
    <p:extLst>
      <p:ext uri="{BB962C8B-B14F-4D97-AF65-F5344CB8AC3E}">
        <p14:creationId xmlns:p14="http://schemas.microsoft.com/office/powerpoint/2010/main" val="3183033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2F44FC-29C9-4C39-B8FC-8140F0506AED}"/>
              </a:ext>
            </a:extLst>
          </p:cNvPr>
          <p:cNvSpPr>
            <a:spLocks noGrp="1"/>
          </p:cNvSpPr>
          <p:nvPr>
            <p:ph type="title"/>
          </p:nvPr>
        </p:nvSpPr>
        <p:spPr/>
        <p:txBody>
          <a:bodyPr/>
          <a:lstStyle/>
          <a:p>
            <a:r>
              <a:rPr lang="nb-NO" dirty="0"/>
              <a:t>Spørsmål om tunnel</a:t>
            </a:r>
          </a:p>
        </p:txBody>
      </p:sp>
      <p:sp>
        <p:nvSpPr>
          <p:cNvPr id="3" name="Plassholder for innhold 2">
            <a:extLst>
              <a:ext uri="{FF2B5EF4-FFF2-40B4-BE49-F238E27FC236}">
                <a16:creationId xmlns:a16="http://schemas.microsoft.com/office/drawing/2014/main" id="{9D68F390-3B6B-4438-9727-BC4DBC3205B3}"/>
              </a:ext>
            </a:extLst>
          </p:cNvPr>
          <p:cNvSpPr>
            <a:spLocks noGrp="1"/>
          </p:cNvSpPr>
          <p:nvPr>
            <p:ph sz="half" idx="1"/>
          </p:nvPr>
        </p:nvSpPr>
        <p:spPr>
          <a:xfrm>
            <a:off x="695324" y="2032000"/>
            <a:ext cx="10801349" cy="4060826"/>
          </a:xfrm>
        </p:spPr>
        <p:txBody>
          <a:bodyPr/>
          <a:lstStyle/>
          <a:p>
            <a:pPr marL="342900" lvl="0" indent="-342900">
              <a:lnSpc>
                <a:spcPct val="107000"/>
              </a:lnSpc>
              <a:spcAft>
                <a:spcPts val="800"/>
              </a:spcAft>
              <a:buFont typeface="Calibri" panose="020F050202020403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Har forstått at foretrukket metode for å lage tunnelen er </a:t>
            </a:r>
            <a:r>
              <a:rPr lang="nb-NO" dirty="0" err="1">
                <a:latin typeface="Calibri" panose="020F0502020204030204" pitchFamily="34" charset="0"/>
                <a:ea typeface="Calibri" panose="020F0502020204030204" pitchFamily="34" charset="0"/>
                <a:cs typeface="Times New Roman" panose="02020603050405020304" pitchFamily="18" charset="0"/>
              </a:rPr>
              <a:t>drill&amp;blast</a:t>
            </a:r>
            <a:r>
              <a:rPr lang="nb-NO" dirty="0">
                <a:latin typeface="Calibri" panose="020F0502020204030204" pitchFamily="34" charset="0"/>
                <a:ea typeface="Calibri" panose="020F0502020204030204" pitchFamily="34" charset="0"/>
                <a:cs typeface="Times New Roman" panose="02020603050405020304" pitchFamily="18" charset="0"/>
              </a:rPr>
              <a:t> og jeg har spørsmål tilknyttet dette:</a:t>
            </a:r>
            <a:br>
              <a:rPr lang="nb-NO" dirty="0">
                <a:latin typeface="Calibri" panose="020F0502020204030204" pitchFamily="34" charset="0"/>
                <a:ea typeface="Calibri" panose="020F0502020204030204" pitchFamily="34" charset="0"/>
                <a:cs typeface="Times New Roman" panose="02020603050405020304" pitchFamily="18" charset="0"/>
              </a:rPr>
            </a:br>
            <a:r>
              <a:rPr lang="nb-NO" dirty="0">
                <a:latin typeface="Calibri" panose="020F0502020204030204" pitchFamily="34" charset="0"/>
                <a:ea typeface="Calibri" panose="020F0502020204030204" pitchFamily="34" charset="0"/>
                <a:cs typeface="Times New Roman" panose="02020603050405020304" pitchFamily="18" charset="0"/>
              </a:rPr>
              <a:t>1) Hvordan vil beboere påvirkes av disse salvene? Vil vi høre lyden av eksplosjonen og merke drønningene og vibrasjoner i bakken? Må vi være bekymret for at det kan oppstå sprengningsskader i nærliggende boliger? </a:t>
            </a:r>
            <a:br>
              <a:rPr lang="nb-NO" dirty="0">
                <a:latin typeface="Calibri" panose="020F0502020204030204" pitchFamily="34" charset="0"/>
                <a:ea typeface="Calibri" panose="020F0502020204030204" pitchFamily="34" charset="0"/>
                <a:cs typeface="Times New Roman" panose="02020603050405020304" pitchFamily="18" charset="0"/>
              </a:rPr>
            </a:br>
            <a:r>
              <a:rPr lang="nb-NO" dirty="0">
                <a:latin typeface="Calibri" panose="020F0502020204030204" pitchFamily="34" charset="0"/>
                <a:ea typeface="Calibri" panose="020F0502020204030204" pitchFamily="34" charset="0"/>
                <a:cs typeface="Times New Roman" panose="02020603050405020304" pitchFamily="18" charset="0"/>
              </a:rPr>
              <a:t>2) Når på døgnet vil vi kunne forvente at det sprenges salver? Jeg har lest fra andre prosjekter der det har vært gitt dispensasjon frem til 23.00 at det kjøres en salve rett i forkant slik at man våkner til lyden av en eksplosjon 22.55 eller lignende. Må vi forvente det samme her?</a:t>
            </a:r>
          </a:p>
          <a:p>
            <a:pPr marL="0" indent="0">
              <a:lnSpc>
                <a:spcPct val="107000"/>
              </a:lnSpc>
              <a:spcAft>
                <a:spcPts val="800"/>
              </a:spcAft>
              <a:buNone/>
            </a:pPr>
            <a:r>
              <a:rPr lang="nb-NO" dirty="0">
                <a:latin typeface="Calibri" panose="020F0502020204030204" pitchFamily="34" charset="0"/>
                <a:ea typeface="Times New Roman" panose="02020603050405020304" pitchFamily="18" charset="0"/>
                <a:cs typeface="Times New Roman" panose="02020603050405020304" pitchFamily="18" charset="0"/>
              </a:rPr>
              <a:t>-    Skal hele t-baneanlegget være under jorden, så jeg vil aldri kunne høre lyder fra t-banen?</a:t>
            </a:r>
            <a:endParaRPr lang="nb-NO"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dirty="0">
                <a:latin typeface="Calibri" panose="020F0502020204030204" pitchFamily="34" charset="0"/>
                <a:ea typeface="Times New Roman" panose="02020603050405020304" pitchFamily="18" charset="0"/>
                <a:cs typeface="Times New Roman" panose="02020603050405020304" pitchFamily="18" charset="0"/>
              </a:rPr>
              <a:t>-    Må det regnes med andre støyfaktorer etter at t-banen er ferdig bygget?</a:t>
            </a:r>
            <a:endParaRPr lang="nb-NO" dirty="0">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5" name="Plassholder for dato 4">
            <a:extLst>
              <a:ext uri="{FF2B5EF4-FFF2-40B4-BE49-F238E27FC236}">
                <a16:creationId xmlns:a16="http://schemas.microsoft.com/office/drawing/2014/main" id="{335A1456-0ADF-4C6D-A1BF-F78C870C38F6}"/>
              </a:ext>
            </a:extLst>
          </p:cNvPr>
          <p:cNvSpPr>
            <a:spLocks noGrp="1"/>
          </p:cNvSpPr>
          <p:nvPr>
            <p:ph type="dt" sz="half" idx="10"/>
          </p:nvPr>
        </p:nvSpPr>
        <p:spPr/>
        <p:txBody>
          <a:bodyPr/>
          <a:lstStyle/>
          <a:p>
            <a:fld id="{81931E7B-50BA-9449-91F9-9A9201D90364}" type="datetime1">
              <a:rPr lang="nb-NO" smtClean="0"/>
              <a:t>30.04.2020</a:t>
            </a:fld>
            <a:endParaRPr lang="nb-NO"/>
          </a:p>
        </p:txBody>
      </p:sp>
      <p:sp>
        <p:nvSpPr>
          <p:cNvPr id="6" name="Plassholder for lysbildenummer 5">
            <a:extLst>
              <a:ext uri="{FF2B5EF4-FFF2-40B4-BE49-F238E27FC236}">
                <a16:creationId xmlns:a16="http://schemas.microsoft.com/office/drawing/2014/main" id="{76E47141-0E3A-4029-9D7B-4DE6B7135E49}"/>
              </a:ext>
            </a:extLst>
          </p:cNvPr>
          <p:cNvSpPr>
            <a:spLocks noGrp="1"/>
          </p:cNvSpPr>
          <p:nvPr>
            <p:ph type="sldNum" sz="quarter" idx="12"/>
          </p:nvPr>
        </p:nvSpPr>
        <p:spPr/>
        <p:txBody>
          <a:bodyPr/>
          <a:lstStyle/>
          <a:p>
            <a:fld id="{8ACEFDFC-287E-0A4D-81A7-6CC8C070690D}" type="slidenum">
              <a:rPr lang="nb-NO" smtClean="0"/>
              <a:t>28</a:t>
            </a:fld>
            <a:endParaRPr lang="nb-NO"/>
          </a:p>
        </p:txBody>
      </p:sp>
    </p:spTree>
    <p:extLst>
      <p:ext uri="{BB962C8B-B14F-4D97-AF65-F5344CB8AC3E}">
        <p14:creationId xmlns:p14="http://schemas.microsoft.com/office/powerpoint/2010/main" val="1354579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4B6471-9EBE-4E1C-BC41-187C7E9A8199}"/>
              </a:ext>
            </a:extLst>
          </p:cNvPr>
          <p:cNvSpPr>
            <a:spLocks noGrp="1"/>
          </p:cNvSpPr>
          <p:nvPr>
            <p:ph type="title"/>
          </p:nvPr>
        </p:nvSpPr>
        <p:spPr/>
        <p:txBody>
          <a:bodyPr/>
          <a:lstStyle/>
          <a:p>
            <a:r>
              <a:rPr lang="nb-NO" dirty="0"/>
              <a:t>Spørsmål om traseen</a:t>
            </a:r>
          </a:p>
        </p:txBody>
      </p:sp>
      <p:sp>
        <p:nvSpPr>
          <p:cNvPr id="3" name="Plassholder for innhold 2">
            <a:extLst>
              <a:ext uri="{FF2B5EF4-FFF2-40B4-BE49-F238E27FC236}">
                <a16:creationId xmlns:a16="http://schemas.microsoft.com/office/drawing/2014/main" id="{6431E192-6D75-426E-965E-39949DC0ABF5}"/>
              </a:ext>
            </a:extLst>
          </p:cNvPr>
          <p:cNvSpPr>
            <a:spLocks noGrp="1"/>
          </p:cNvSpPr>
          <p:nvPr>
            <p:ph sz="half" idx="1"/>
          </p:nvPr>
        </p:nvSpPr>
        <p:spPr>
          <a:xfrm>
            <a:off x="695325" y="2032000"/>
            <a:ext cx="10801350" cy="4060826"/>
          </a:xfrm>
        </p:spPr>
        <p:txBody>
          <a:bodyPr/>
          <a:lstStyle/>
          <a:p>
            <a:pPr marL="342900" lvl="0" indent="-342900">
              <a:spcAft>
                <a:spcPts val="0"/>
              </a:spcAft>
              <a:buFont typeface="Calibri" panose="020F050202020403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Vil arbeid på de ulike stasjonene på Fornebu kjøres parallelt, overlappende eller sekvensielt?</a:t>
            </a:r>
            <a:br>
              <a:rPr lang="nb-NO" dirty="0">
                <a:latin typeface="Calibri" panose="020F0502020204030204" pitchFamily="34" charset="0"/>
                <a:ea typeface="Calibri" panose="020F0502020204030204" pitchFamily="34" charset="0"/>
                <a:cs typeface="Times New Roman" panose="02020603050405020304" pitchFamily="18" charset="0"/>
              </a:rPr>
            </a:br>
            <a:endParaRPr lang="nb-NO"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nb-NO" dirty="0">
                <a:latin typeface="Calibri" panose="020F0502020204030204" pitchFamily="34" charset="0"/>
                <a:ea typeface="Times New Roman" panose="02020603050405020304" pitchFamily="18" charset="0"/>
                <a:cs typeface="Times New Roman" panose="02020603050405020304" pitchFamily="18" charset="0"/>
              </a:rPr>
              <a:t>Hvorfor går ikke banen til Nasjonalteateret, men stopper på Majorstuen?</a:t>
            </a:r>
            <a:br>
              <a:rPr lang="nb-NO" dirty="0">
                <a:latin typeface="Calibri" panose="020F0502020204030204" pitchFamily="34" charset="0"/>
                <a:ea typeface="Times New Roman" panose="02020603050405020304" pitchFamily="18" charset="0"/>
                <a:cs typeface="Times New Roman" panose="02020603050405020304" pitchFamily="18" charset="0"/>
              </a:rPr>
            </a:br>
            <a:endParaRPr lang="nb-NO"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Hvorfor skal Fornebubanen gå i tunnel? Det var jo i sin tid planlagt å legge det meste av banen oppe på bakken. Deler av den opprinnelige traseen ligger der fortsatt. </a:t>
            </a:r>
          </a:p>
          <a:p>
            <a:pPr marL="0" indent="0">
              <a:buNone/>
            </a:pPr>
            <a:endParaRPr lang="nb-NO" dirty="0"/>
          </a:p>
        </p:txBody>
      </p:sp>
      <p:sp>
        <p:nvSpPr>
          <p:cNvPr id="5" name="Plassholder for dato 4">
            <a:extLst>
              <a:ext uri="{FF2B5EF4-FFF2-40B4-BE49-F238E27FC236}">
                <a16:creationId xmlns:a16="http://schemas.microsoft.com/office/drawing/2014/main" id="{81AF56AA-3520-4CA9-AB07-704BE66863EA}"/>
              </a:ext>
            </a:extLst>
          </p:cNvPr>
          <p:cNvSpPr>
            <a:spLocks noGrp="1"/>
          </p:cNvSpPr>
          <p:nvPr>
            <p:ph type="dt" sz="half" idx="10"/>
          </p:nvPr>
        </p:nvSpPr>
        <p:spPr/>
        <p:txBody>
          <a:bodyPr/>
          <a:lstStyle/>
          <a:p>
            <a:fld id="{81931E7B-50BA-9449-91F9-9A9201D90364}" type="datetime1">
              <a:rPr lang="nb-NO" smtClean="0"/>
              <a:t>30.04.2020</a:t>
            </a:fld>
            <a:endParaRPr lang="nb-NO"/>
          </a:p>
        </p:txBody>
      </p:sp>
      <p:sp>
        <p:nvSpPr>
          <p:cNvPr id="6" name="Plassholder for lysbildenummer 5">
            <a:extLst>
              <a:ext uri="{FF2B5EF4-FFF2-40B4-BE49-F238E27FC236}">
                <a16:creationId xmlns:a16="http://schemas.microsoft.com/office/drawing/2014/main" id="{AFDA5A5F-9996-49D0-949D-6A225C85289A}"/>
              </a:ext>
            </a:extLst>
          </p:cNvPr>
          <p:cNvSpPr>
            <a:spLocks noGrp="1"/>
          </p:cNvSpPr>
          <p:nvPr>
            <p:ph type="sldNum" sz="quarter" idx="12"/>
          </p:nvPr>
        </p:nvSpPr>
        <p:spPr/>
        <p:txBody>
          <a:bodyPr/>
          <a:lstStyle/>
          <a:p>
            <a:fld id="{8ACEFDFC-287E-0A4D-81A7-6CC8C070690D}" type="slidenum">
              <a:rPr lang="nb-NO" smtClean="0"/>
              <a:t>29</a:t>
            </a:fld>
            <a:endParaRPr lang="nb-NO"/>
          </a:p>
        </p:txBody>
      </p:sp>
    </p:spTree>
    <p:extLst>
      <p:ext uri="{BB962C8B-B14F-4D97-AF65-F5344CB8AC3E}">
        <p14:creationId xmlns:p14="http://schemas.microsoft.com/office/powerpoint/2010/main" val="4284490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28752571-6E99-4A42-A0A2-1EE2CAE2CF45}"/>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2" name="Tittel 1">
            <a:extLst>
              <a:ext uri="{FF2B5EF4-FFF2-40B4-BE49-F238E27FC236}">
                <a16:creationId xmlns:a16="http://schemas.microsoft.com/office/drawing/2014/main" id="{9A2D9199-BFD9-4A6F-A770-C15FD8EE094C}"/>
              </a:ext>
            </a:extLst>
          </p:cNvPr>
          <p:cNvSpPr>
            <a:spLocks noGrp="1"/>
          </p:cNvSpPr>
          <p:nvPr>
            <p:ph type="title"/>
          </p:nvPr>
        </p:nvSpPr>
        <p:spPr>
          <a:xfrm>
            <a:off x="347472" y="3858768"/>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algn="ctr"/>
            <a:r>
              <a:rPr lang="en-US" sz="2600">
                <a:solidFill>
                  <a:srgbClr val="262626"/>
                </a:solidFill>
              </a:rPr>
              <a:t>Kort generell info om Fornebu-banen</a:t>
            </a:r>
          </a:p>
        </p:txBody>
      </p:sp>
    </p:spTree>
    <p:extLst>
      <p:ext uri="{BB962C8B-B14F-4D97-AF65-F5344CB8AC3E}">
        <p14:creationId xmlns:p14="http://schemas.microsoft.com/office/powerpoint/2010/main" val="2378932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FA687B-005B-440B-B1F3-F94316A02734}"/>
              </a:ext>
            </a:extLst>
          </p:cNvPr>
          <p:cNvSpPr>
            <a:spLocks noGrp="1"/>
          </p:cNvSpPr>
          <p:nvPr>
            <p:ph type="title"/>
          </p:nvPr>
        </p:nvSpPr>
        <p:spPr/>
        <p:txBody>
          <a:bodyPr/>
          <a:lstStyle/>
          <a:p>
            <a:r>
              <a:rPr lang="nb-NO" dirty="0">
                <a:solidFill>
                  <a:schemeClr val="accent5"/>
                </a:solidFill>
              </a:rPr>
              <a:t>Kommunikasjon Fornebubanen </a:t>
            </a:r>
          </a:p>
        </p:txBody>
      </p:sp>
      <p:sp>
        <p:nvSpPr>
          <p:cNvPr id="4" name="Plassholder for innhold 3">
            <a:extLst>
              <a:ext uri="{FF2B5EF4-FFF2-40B4-BE49-F238E27FC236}">
                <a16:creationId xmlns:a16="http://schemas.microsoft.com/office/drawing/2014/main" id="{B1AC97C0-AB68-47B7-9C18-928322FE18B1}"/>
              </a:ext>
            </a:extLst>
          </p:cNvPr>
          <p:cNvSpPr>
            <a:spLocks noGrp="1"/>
          </p:cNvSpPr>
          <p:nvPr>
            <p:ph sz="half" idx="2"/>
          </p:nvPr>
        </p:nvSpPr>
        <p:spPr>
          <a:xfrm>
            <a:off x="678979" y="1618959"/>
            <a:ext cx="8072582" cy="4060826"/>
          </a:xfrm>
        </p:spPr>
        <p:txBody>
          <a:bodyPr/>
          <a:lstStyle/>
          <a:p>
            <a:pPr>
              <a:spcAft>
                <a:spcPts val="0"/>
              </a:spcAft>
            </a:pPr>
            <a:r>
              <a:rPr lang="nb-NO" dirty="0">
                <a:ea typeface="Calibri" panose="020F0502020204030204" pitchFamily="34" charset="0"/>
              </a:rPr>
              <a:t>Forutsigbar informasjon til naboer og andre interesserte</a:t>
            </a:r>
          </a:p>
          <a:p>
            <a:pPr>
              <a:spcAft>
                <a:spcPts val="0"/>
              </a:spcAft>
            </a:pPr>
            <a:r>
              <a:rPr lang="nb-NO" dirty="0">
                <a:ea typeface="Calibri" panose="020F0502020204030204" pitchFamily="34" charset="0"/>
              </a:rPr>
              <a:t>Ute i god tid</a:t>
            </a:r>
          </a:p>
          <a:p>
            <a:pPr>
              <a:spcAft>
                <a:spcPts val="0"/>
              </a:spcAft>
            </a:pPr>
            <a:r>
              <a:rPr lang="nb-NO" dirty="0">
                <a:ea typeface="Calibri" panose="020F0502020204030204" pitchFamily="34" charset="0"/>
              </a:rPr>
              <a:t>Digital kommunikasjon</a:t>
            </a:r>
          </a:p>
          <a:p>
            <a:pPr>
              <a:spcAft>
                <a:spcPts val="0"/>
              </a:spcAft>
            </a:pPr>
            <a:r>
              <a:rPr lang="nb-NO" dirty="0">
                <a:ea typeface="Calibri" panose="020F0502020204030204" pitchFamily="34" charset="0"/>
              </a:rPr>
              <a:t>Godt synlige anleggsplasser – HMS og sikkerhet </a:t>
            </a:r>
          </a:p>
          <a:p>
            <a:pPr>
              <a:spcAft>
                <a:spcPts val="0"/>
              </a:spcAft>
            </a:pPr>
            <a:r>
              <a:rPr lang="nb-NO" dirty="0">
                <a:ea typeface="Calibri" panose="020F0502020204030204" pitchFamily="34" charset="0"/>
              </a:rPr>
              <a:t>Egen nabokontakt for Fornebubanen</a:t>
            </a:r>
          </a:p>
          <a:p>
            <a:pPr>
              <a:spcAft>
                <a:spcPts val="0"/>
              </a:spcAft>
            </a:pPr>
            <a:r>
              <a:rPr lang="nb-NO" dirty="0">
                <a:ea typeface="Calibri" panose="020F0502020204030204" pitchFamily="34" charset="0"/>
              </a:rPr>
              <a:t>Eget opplegg for alternativ overnatting</a:t>
            </a:r>
          </a:p>
          <a:p>
            <a:pPr>
              <a:spcAft>
                <a:spcPts val="0"/>
              </a:spcAft>
            </a:pPr>
            <a:r>
              <a:rPr lang="nb-NO" dirty="0">
                <a:ea typeface="Calibri" panose="020F0502020204030204" pitchFamily="34" charset="0"/>
              </a:rPr>
              <a:t>Kontakter de mest berørte i forkant</a:t>
            </a:r>
          </a:p>
          <a:p>
            <a:pPr marL="0" indent="0">
              <a:spcAft>
                <a:spcPts val="0"/>
              </a:spcAft>
              <a:buNone/>
            </a:pPr>
            <a:endParaRPr lang="nb-NO" sz="1800" dirty="0">
              <a:ea typeface="Calibri" panose="020F0502020204030204" pitchFamily="34" charset="0"/>
            </a:endParaRPr>
          </a:p>
          <a:p>
            <a:pPr>
              <a:spcAft>
                <a:spcPts val="0"/>
              </a:spcAft>
            </a:pPr>
            <a:endParaRPr lang="nb-NO" sz="1800" dirty="0">
              <a:ea typeface="Calibri" panose="020F0502020204030204" pitchFamily="34" charset="0"/>
            </a:endParaRPr>
          </a:p>
          <a:p>
            <a:pPr marL="0" indent="0">
              <a:spcAft>
                <a:spcPts val="0"/>
              </a:spcAft>
              <a:buNone/>
            </a:pPr>
            <a:r>
              <a:rPr lang="nb-NO" sz="1800" dirty="0">
                <a:ea typeface="Calibri" panose="020F0502020204030204" pitchFamily="34" charset="0"/>
              </a:rPr>
              <a:t> </a:t>
            </a:r>
          </a:p>
          <a:p>
            <a:pPr marL="0" indent="0">
              <a:buNone/>
            </a:pPr>
            <a:endParaRPr lang="nb-NO" sz="1800" dirty="0"/>
          </a:p>
          <a:p>
            <a:pPr marL="0" indent="0">
              <a:buNone/>
            </a:pPr>
            <a:endParaRPr lang="nb-NO" dirty="0"/>
          </a:p>
          <a:p>
            <a:endParaRPr lang="nb-NO" dirty="0"/>
          </a:p>
        </p:txBody>
      </p:sp>
      <p:sp>
        <p:nvSpPr>
          <p:cNvPr id="5" name="Plassholder for dato 4">
            <a:extLst>
              <a:ext uri="{FF2B5EF4-FFF2-40B4-BE49-F238E27FC236}">
                <a16:creationId xmlns:a16="http://schemas.microsoft.com/office/drawing/2014/main" id="{762E76A1-820A-4AB6-8E4F-54756E4248F4}"/>
              </a:ext>
            </a:extLst>
          </p:cNvPr>
          <p:cNvSpPr>
            <a:spLocks noGrp="1"/>
          </p:cNvSpPr>
          <p:nvPr>
            <p:ph type="dt" sz="half" idx="10"/>
          </p:nvPr>
        </p:nvSpPr>
        <p:spPr/>
        <p:txBody>
          <a:bodyPr/>
          <a:lstStyle/>
          <a:p>
            <a:fld id="{81931E7B-50BA-9449-91F9-9A9201D90364}" type="datetime1">
              <a:rPr lang="nb-NO" smtClean="0"/>
              <a:t>30.04.2020</a:t>
            </a:fld>
            <a:endParaRPr lang="nb-NO"/>
          </a:p>
        </p:txBody>
      </p:sp>
      <p:sp>
        <p:nvSpPr>
          <p:cNvPr id="6" name="Plassholder for lysbildenummer 5">
            <a:extLst>
              <a:ext uri="{FF2B5EF4-FFF2-40B4-BE49-F238E27FC236}">
                <a16:creationId xmlns:a16="http://schemas.microsoft.com/office/drawing/2014/main" id="{B7E7C85B-5A15-4B0F-90F8-80885A111125}"/>
              </a:ext>
            </a:extLst>
          </p:cNvPr>
          <p:cNvSpPr>
            <a:spLocks noGrp="1"/>
          </p:cNvSpPr>
          <p:nvPr>
            <p:ph type="sldNum" sz="quarter" idx="12"/>
          </p:nvPr>
        </p:nvSpPr>
        <p:spPr/>
        <p:txBody>
          <a:bodyPr/>
          <a:lstStyle/>
          <a:p>
            <a:fld id="{8ACEFDFC-287E-0A4D-81A7-6CC8C070690D}" type="slidenum">
              <a:rPr lang="nb-NO" smtClean="0"/>
              <a:t>4</a:t>
            </a:fld>
            <a:endParaRPr lang="nb-NO"/>
          </a:p>
        </p:txBody>
      </p:sp>
      <p:pic>
        <p:nvPicPr>
          <p:cNvPr id="9" name="Plassholder for innhold 8">
            <a:extLst>
              <a:ext uri="{FF2B5EF4-FFF2-40B4-BE49-F238E27FC236}">
                <a16:creationId xmlns:a16="http://schemas.microsoft.com/office/drawing/2014/main" id="{19828346-3D1F-43CB-8FA0-9467F62EF85B}"/>
              </a:ext>
            </a:extLst>
          </p:cNvPr>
          <p:cNvPicPr>
            <a:picLocks noGrp="1" noChangeAspect="1"/>
          </p:cNvPicPr>
          <p:nvPr>
            <p:ph sz="half" idx="1"/>
          </p:nvPr>
        </p:nvPicPr>
        <p:blipFill>
          <a:blip r:embed="rId3"/>
          <a:stretch>
            <a:fillRect/>
          </a:stretch>
        </p:blipFill>
        <p:spPr>
          <a:xfrm>
            <a:off x="8767907" y="385366"/>
            <a:ext cx="2768689" cy="5537379"/>
          </a:xfrm>
        </p:spPr>
      </p:pic>
    </p:spTree>
    <p:extLst>
      <p:ext uri="{BB962C8B-B14F-4D97-AF65-F5344CB8AC3E}">
        <p14:creationId xmlns:p14="http://schemas.microsoft.com/office/powerpoint/2010/main" val="1726377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FB0378-52EA-4BAB-AED6-5E6493DD68CF}"/>
              </a:ext>
            </a:extLst>
          </p:cNvPr>
          <p:cNvSpPr>
            <a:spLocks noGrp="1"/>
          </p:cNvSpPr>
          <p:nvPr>
            <p:ph type="title"/>
          </p:nvPr>
        </p:nvSpPr>
        <p:spPr/>
        <p:txBody>
          <a:bodyPr/>
          <a:lstStyle/>
          <a:p>
            <a:r>
              <a:rPr lang="nb-NO" dirty="0"/>
              <a:t>Kanaler</a:t>
            </a:r>
          </a:p>
        </p:txBody>
      </p:sp>
      <p:sp>
        <p:nvSpPr>
          <p:cNvPr id="3" name="Plassholder for innhold 2">
            <a:extLst>
              <a:ext uri="{FF2B5EF4-FFF2-40B4-BE49-F238E27FC236}">
                <a16:creationId xmlns:a16="http://schemas.microsoft.com/office/drawing/2014/main" id="{F0B498CA-2AED-48C4-8A53-450BF26EDF6A}"/>
              </a:ext>
            </a:extLst>
          </p:cNvPr>
          <p:cNvSpPr>
            <a:spLocks noGrp="1"/>
          </p:cNvSpPr>
          <p:nvPr>
            <p:ph sz="half" idx="1"/>
          </p:nvPr>
        </p:nvSpPr>
        <p:spPr>
          <a:xfrm>
            <a:off x="695325" y="1144610"/>
            <a:ext cx="5181600" cy="4806235"/>
          </a:xfrm>
        </p:spPr>
        <p:txBody>
          <a:bodyPr>
            <a:normAutofit/>
          </a:bodyPr>
          <a:lstStyle/>
          <a:p>
            <a:pPr marL="0" indent="0">
              <a:buNone/>
            </a:pPr>
            <a:endParaRPr lang="nb-NO" dirty="0"/>
          </a:p>
          <a:p>
            <a:r>
              <a:rPr lang="nb-NO" dirty="0"/>
              <a:t>Hjemmeside </a:t>
            </a:r>
          </a:p>
          <a:p>
            <a:r>
              <a:rPr lang="nb-NO" dirty="0"/>
              <a:t>Facebook</a:t>
            </a:r>
          </a:p>
          <a:p>
            <a:r>
              <a:rPr lang="nb-NO" dirty="0"/>
              <a:t>Nyhetsbrev</a:t>
            </a:r>
          </a:p>
          <a:p>
            <a:r>
              <a:rPr lang="nb-NO" dirty="0"/>
              <a:t>SMS-varsling</a:t>
            </a:r>
          </a:p>
          <a:p>
            <a:r>
              <a:rPr lang="nb-NO" dirty="0"/>
              <a:t>Nabomøter for hvert enkelt område</a:t>
            </a:r>
          </a:p>
          <a:p>
            <a:r>
              <a:rPr lang="nb-NO" dirty="0"/>
              <a:t>Lokale arrangementer og seminarer</a:t>
            </a:r>
          </a:p>
          <a:p>
            <a:r>
              <a:rPr lang="nb-NO" dirty="0"/>
              <a:t>Kontaktpersoner: </a:t>
            </a:r>
          </a:p>
          <a:p>
            <a:pPr lvl="1"/>
            <a:r>
              <a:rPr lang="nb-NO" dirty="0"/>
              <a:t>Line Fredriksen</a:t>
            </a:r>
          </a:p>
          <a:p>
            <a:pPr lvl="1"/>
            <a:r>
              <a:rPr lang="nb-NO" dirty="0"/>
              <a:t>Andreas Faye-Schjøll</a:t>
            </a:r>
          </a:p>
          <a:p>
            <a:endParaRPr lang="nb-NO" dirty="0"/>
          </a:p>
          <a:p>
            <a:endParaRPr lang="nb-NO" dirty="0"/>
          </a:p>
        </p:txBody>
      </p:sp>
      <p:sp>
        <p:nvSpPr>
          <p:cNvPr id="5" name="Plassholder for dato 4">
            <a:extLst>
              <a:ext uri="{FF2B5EF4-FFF2-40B4-BE49-F238E27FC236}">
                <a16:creationId xmlns:a16="http://schemas.microsoft.com/office/drawing/2014/main" id="{38A840F9-1140-4D01-96C1-DFFBECAF75B8}"/>
              </a:ext>
            </a:extLst>
          </p:cNvPr>
          <p:cNvSpPr>
            <a:spLocks noGrp="1"/>
          </p:cNvSpPr>
          <p:nvPr>
            <p:ph type="dt" sz="half" idx="10"/>
          </p:nvPr>
        </p:nvSpPr>
        <p:spPr/>
        <p:txBody>
          <a:bodyPr/>
          <a:lstStyle/>
          <a:p>
            <a:fld id="{81931E7B-50BA-9449-91F9-9A9201D90364}" type="datetime1">
              <a:rPr lang="nb-NO" smtClean="0"/>
              <a:t>30.04.2020</a:t>
            </a:fld>
            <a:endParaRPr lang="nb-NO"/>
          </a:p>
        </p:txBody>
      </p:sp>
      <p:sp>
        <p:nvSpPr>
          <p:cNvPr id="6" name="Plassholder for lysbildenummer 5">
            <a:extLst>
              <a:ext uri="{FF2B5EF4-FFF2-40B4-BE49-F238E27FC236}">
                <a16:creationId xmlns:a16="http://schemas.microsoft.com/office/drawing/2014/main" id="{955F0D15-6FDE-44D3-9975-EA78CE22A54D}"/>
              </a:ext>
            </a:extLst>
          </p:cNvPr>
          <p:cNvSpPr>
            <a:spLocks noGrp="1"/>
          </p:cNvSpPr>
          <p:nvPr>
            <p:ph type="sldNum" sz="quarter" idx="12"/>
          </p:nvPr>
        </p:nvSpPr>
        <p:spPr/>
        <p:txBody>
          <a:bodyPr/>
          <a:lstStyle/>
          <a:p>
            <a:fld id="{8ACEFDFC-287E-0A4D-81A7-6CC8C070690D}" type="slidenum">
              <a:rPr lang="nb-NO" smtClean="0"/>
              <a:t>5</a:t>
            </a:fld>
            <a:endParaRPr lang="nb-NO"/>
          </a:p>
        </p:txBody>
      </p:sp>
      <p:pic>
        <p:nvPicPr>
          <p:cNvPr id="11" name="Plassholder for innhold 10">
            <a:extLst>
              <a:ext uri="{FF2B5EF4-FFF2-40B4-BE49-F238E27FC236}">
                <a16:creationId xmlns:a16="http://schemas.microsoft.com/office/drawing/2014/main" id="{132D189F-5C2A-4FFD-B218-B09F8FA0F2E9}"/>
              </a:ext>
            </a:extLst>
          </p:cNvPr>
          <p:cNvPicPr>
            <a:picLocks noGrp="1" noChangeAspect="1"/>
          </p:cNvPicPr>
          <p:nvPr>
            <p:ph sz="half" idx="2"/>
          </p:nvPr>
        </p:nvPicPr>
        <p:blipFill>
          <a:blip r:embed="rId2"/>
          <a:stretch>
            <a:fillRect/>
          </a:stretch>
        </p:blipFill>
        <p:spPr>
          <a:xfrm>
            <a:off x="6580333" y="4093946"/>
            <a:ext cx="5181600" cy="1856900"/>
          </a:xfrm>
          <a:prstGeom prst="rect">
            <a:avLst/>
          </a:prstGeom>
        </p:spPr>
      </p:pic>
      <p:pic>
        <p:nvPicPr>
          <p:cNvPr id="12" name="Bilde 11">
            <a:extLst>
              <a:ext uri="{FF2B5EF4-FFF2-40B4-BE49-F238E27FC236}">
                <a16:creationId xmlns:a16="http://schemas.microsoft.com/office/drawing/2014/main" id="{DCAEF696-0D13-4B5B-B58B-5A1C85A91816}"/>
              </a:ext>
            </a:extLst>
          </p:cNvPr>
          <p:cNvPicPr>
            <a:picLocks noChangeAspect="1"/>
          </p:cNvPicPr>
          <p:nvPr/>
        </p:nvPicPr>
        <p:blipFill>
          <a:blip r:embed="rId3"/>
          <a:stretch>
            <a:fillRect/>
          </a:stretch>
        </p:blipFill>
        <p:spPr>
          <a:xfrm>
            <a:off x="6095999" y="788173"/>
            <a:ext cx="5924020" cy="2775731"/>
          </a:xfrm>
          <a:prstGeom prst="rect">
            <a:avLst/>
          </a:prstGeom>
        </p:spPr>
      </p:pic>
    </p:spTree>
    <p:extLst>
      <p:ext uri="{BB962C8B-B14F-4D97-AF65-F5344CB8AC3E}">
        <p14:creationId xmlns:p14="http://schemas.microsoft.com/office/powerpoint/2010/main" val="3539858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490AFD7-85D2-4A6B-B786-9A9E45B9EBF7}"/>
              </a:ext>
            </a:extLst>
          </p:cNvPr>
          <p:cNvSpPr>
            <a:spLocks noGrp="1"/>
          </p:cNvSpPr>
          <p:nvPr>
            <p:ph type="dt" sz="half" idx="10"/>
          </p:nvPr>
        </p:nvSpPr>
        <p:spPr/>
        <p:txBody>
          <a:bodyPr/>
          <a:lstStyle/>
          <a:p>
            <a:fld id="{F29D7420-2B41-5A47-8224-27AB9025098A}" type="datetime1">
              <a:rPr lang="nb-NO" smtClean="0"/>
              <a:t>30.04.2020</a:t>
            </a:fld>
            <a:endParaRPr lang="nb-NO"/>
          </a:p>
        </p:txBody>
      </p:sp>
      <p:sp>
        <p:nvSpPr>
          <p:cNvPr id="3" name="Plassholder for lysbildenummer 2">
            <a:extLst>
              <a:ext uri="{FF2B5EF4-FFF2-40B4-BE49-F238E27FC236}">
                <a16:creationId xmlns:a16="http://schemas.microsoft.com/office/drawing/2014/main" id="{08D8EECA-A1AB-40B3-8F10-C0D387E58FBE}"/>
              </a:ext>
            </a:extLst>
          </p:cNvPr>
          <p:cNvSpPr>
            <a:spLocks noGrp="1"/>
          </p:cNvSpPr>
          <p:nvPr>
            <p:ph type="sldNum" sz="quarter" idx="12"/>
          </p:nvPr>
        </p:nvSpPr>
        <p:spPr/>
        <p:txBody>
          <a:bodyPr/>
          <a:lstStyle/>
          <a:p>
            <a:fld id="{8ACEFDFC-287E-0A4D-81A7-6CC8C070690D}" type="slidenum">
              <a:rPr lang="nb-NO" smtClean="0"/>
              <a:t>6</a:t>
            </a:fld>
            <a:endParaRPr lang="nb-NO"/>
          </a:p>
        </p:txBody>
      </p:sp>
      <p:pic>
        <p:nvPicPr>
          <p:cNvPr id="5" name="Pilot Entreprise K4">
            <a:hlinkClick r:id="" action="ppaction://media"/>
            <a:extLst>
              <a:ext uri="{FF2B5EF4-FFF2-40B4-BE49-F238E27FC236}">
                <a16:creationId xmlns:a16="http://schemas.microsoft.com/office/drawing/2014/main" id="{960EA128-F4AA-40EB-B114-FAA4C8175F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7586"/>
            <a:ext cx="12192000" cy="6858000"/>
          </a:xfrm>
          <a:prstGeom prst="rect">
            <a:avLst/>
          </a:prstGeom>
        </p:spPr>
      </p:pic>
    </p:spTree>
    <p:extLst>
      <p:ext uri="{BB962C8B-B14F-4D97-AF65-F5344CB8AC3E}">
        <p14:creationId xmlns:p14="http://schemas.microsoft.com/office/powerpoint/2010/main" val="198062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85A9DAB-476B-4051-A481-A5C3DE155F50}"/>
              </a:ext>
            </a:extLst>
          </p:cNvPr>
          <p:cNvSpPr>
            <a:spLocks noGrp="1"/>
          </p:cNvSpPr>
          <p:nvPr>
            <p:ph type="title"/>
          </p:nvPr>
        </p:nvSpPr>
        <p:spPr>
          <a:xfrm>
            <a:off x="695326" y="720001"/>
            <a:ext cx="9291512" cy="1311999"/>
          </a:xfrm>
        </p:spPr>
        <p:txBody>
          <a:bodyPr/>
          <a:lstStyle/>
          <a:p>
            <a:r>
              <a:rPr lang="nb-NO" dirty="0">
                <a:solidFill>
                  <a:schemeClr val="accent1"/>
                </a:solidFill>
              </a:rPr>
              <a:t>Fornebu stasjon og base </a:t>
            </a:r>
            <a:br>
              <a:rPr lang="nb-NO" dirty="0"/>
            </a:br>
            <a:r>
              <a:rPr lang="nb-NO" sz="2800" dirty="0">
                <a:solidFill>
                  <a:schemeClr val="accent5"/>
                </a:solidFill>
              </a:rPr>
              <a:t>med en by på toppen</a:t>
            </a:r>
            <a:endParaRPr lang="nb-NO" dirty="0">
              <a:solidFill>
                <a:schemeClr val="accent5"/>
              </a:solidFill>
            </a:endParaRPr>
          </a:p>
        </p:txBody>
      </p:sp>
      <p:sp>
        <p:nvSpPr>
          <p:cNvPr id="7" name="Plassholder for innhold 6">
            <a:extLst>
              <a:ext uri="{FF2B5EF4-FFF2-40B4-BE49-F238E27FC236}">
                <a16:creationId xmlns:a16="http://schemas.microsoft.com/office/drawing/2014/main" id="{381264EA-8C0C-42F6-88FB-0CF5511586EB}"/>
              </a:ext>
            </a:extLst>
          </p:cNvPr>
          <p:cNvSpPr>
            <a:spLocks noGrp="1"/>
          </p:cNvSpPr>
          <p:nvPr>
            <p:ph sz="half" idx="1"/>
          </p:nvPr>
        </p:nvSpPr>
        <p:spPr>
          <a:xfrm>
            <a:off x="695325" y="2032000"/>
            <a:ext cx="4621393" cy="4060826"/>
          </a:xfrm>
        </p:spPr>
        <p:txBody>
          <a:bodyPr/>
          <a:lstStyle/>
          <a:p>
            <a:pPr>
              <a:buClr>
                <a:schemeClr val="accent5"/>
              </a:buClr>
              <a:buFont typeface="Wingdings" panose="05000000000000000000" pitchFamily="2" charset="2"/>
              <a:buChar char="§"/>
            </a:pPr>
            <a:r>
              <a:rPr lang="nb-NO" sz="1800" dirty="0"/>
              <a:t>Stasjon</a:t>
            </a:r>
          </a:p>
          <a:p>
            <a:pPr>
              <a:buClr>
                <a:schemeClr val="accent5"/>
              </a:buClr>
              <a:buFont typeface="Wingdings" panose="05000000000000000000" pitchFamily="2" charset="2"/>
              <a:buChar char="§"/>
            </a:pPr>
            <a:r>
              <a:rPr lang="nb-NO" sz="1800" dirty="0"/>
              <a:t>Base for </a:t>
            </a:r>
            <a:r>
              <a:rPr lang="nb-NO" sz="1800" dirty="0" err="1"/>
              <a:t>hensetting</a:t>
            </a:r>
            <a:r>
              <a:rPr lang="nb-NO" sz="1800" dirty="0"/>
              <a:t> og vedlikehold av </a:t>
            </a:r>
            <a:br>
              <a:rPr lang="nb-NO" sz="1800" dirty="0"/>
            </a:br>
            <a:r>
              <a:rPr lang="nb-NO" sz="1800" dirty="0"/>
              <a:t>28 togsett</a:t>
            </a:r>
          </a:p>
          <a:p>
            <a:pPr>
              <a:buClr>
                <a:schemeClr val="accent5"/>
              </a:buClr>
              <a:buFont typeface="Wingdings" panose="05000000000000000000" pitchFamily="2" charset="2"/>
              <a:buChar char="§"/>
            </a:pPr>
            <a:r>
              <a:rPr lang="nb-NO" sz="1800" dirty="0"/>
              <a:t>Administrasjonsbygg</a:t>
            </a:r>
          </a:p>
          <a:p>
            <a:pPr>
              <a:buClr>
                <a:schemeClr val="accent5"/>
              </a:buClr>
              <a:buFont typeface="Wingdings" panose="05000000000000000000" pitchFamily="2" charset="2"/>
              <a:buChar char="§"/>
            </a:pPr>
            <a:r>
              <a:rPr lang="nb-NO" sz="1800" dirty="0"/>
              <a:t>Over basen skal det senere bygges et betydelig antall boliger</a:t>
            </a:r>
          </a:p>
          <a:p>
            <a:pPr>
              <a:buClr>
                <a:schemeClr val="accent5"/>
              </a:buClr>
              <a:buFont typeface="Wingdings" panose="05000000000000000000" pitchFamily="2" charset="2"/>
              <a:buChar char="§"/>
            </a:pPr>
            <a:r>
              <a:rPr lang="nb-NO" sz="1800" b="1" dirty="0"/>
              <a:t>Oppstart grunnarbeider oktober 2020</a:t>
            </a:r>
          </a:p>
          <a:p>
            <a:pPr>
              <a:buClr>
                <a:schemeClr val="accent5"/>
              </a:buClr>
              <a:buFont typeface="Wingdings" panose="05000000000000000000" pitchFamily="2" charset="2"/>
              <a:buChar char="§"/>
            </a:pPr>
            <a:r>
              <a:rPr lang="nb-NO" sz="1800" b="1" dirty="0"/>
              <a:t>Grunnarbeider på Fornebu sør vil pågå i ca. 2 år</a:t>
            </a:r>
          </a:p>
          <a:p>
            <a:pPr>
              <a:buClr>
                <a:schemeClr val="accent5"/>
              </a:buClr>
              <a:buFont typeface="Wingdings" panose="05000000000000000000" pitchFamily="2" charset="2"/>
              <a:buChar char="§"/>
            </a:pPr>
            <a:endParaRPr lang="nb-NO" sz="1600" dirty="0"/>
          </a:p>
        </p:txBody>
      </p:sp>
      <p:sp>
        <p:nvSpPr>
          <p:cNvPr id="4" name="Plassholder for dato 3">
            <a:extLst>
              <a:ext uri="{FF2B5EF4-FFF2-40B4-BE49-F238E27FC236}">
                <a16:creationId xmlns:a16="http://schemas.microsoft.com/office/drawing/2014/main" id="{D1529404-1632-457E-8BF8-D4CAEBBCE1CD}"/>
              </a:ext>
            </a:extLst>
          </p:cNvPr>
          <p:cNvSpPr>
            <a:spLocks noGrp="1"/>
          </p:cNvSpPr>
          <p:nvPr>
            <p:ph type="dt" sz="half" idx="10"/>
          </p:nvPr>
        </p:nvSpPr>
        <p:spPr/>
        <p:txBody>
          <a:bodyPr/>
          <a:lstStyle/>
          <a:p>
            <a:fld id="{C20DE0DF-BE6B-D248-92A9-54242D212695}" type="datetime1">
              <a:rPr lang="nb-NO" smtClean="0"/>
              <a:t>30.04.2020</a:t>
            </a:fld>
            <a:endParaRPr lang="nb-NO"/>
          </a:p>
        </p:txBody>
      </p:sp>
      <p:sp>
        <p:nvSpPr>
          <p:cNvPr id="5" name="Plassholder for lysbildenummer 4">
            <a:extLst>
              <a:ext uri="{FF2B5EF4-FFF2-40B4-BE49-F238E27FC236}">
                <a16:creationId xmlns:a16="http://schemas.microsoft.com/office/drawing/2014/main" id="{F3CFC37E-B657-48EC-B30D-693260724B2F}"/>
              </a:ext>
            </a:extLst>
          </p:cNvPr>
          <p:cNvSpPr>
            <a:spLocks noGrp="1"/>
          </p:cNvSpPr>
          <p:nvPr>
            <p:ph type="sldNum" sz="quarter" idx="12"/>
          </p:nvPr>
        </p:nvSpPr>
        <p:spPr/>
        <p:txBody>
          <a:bodyPr/>
          <a:lstStyle/>
          <a:p>
            <a:fld id="{8ACEFDFC-287E-0A4D-81A7-6CC8C070690D}" type="slidenum">
              <a:rPr lang="nb-NO" smtClean="0"/>
              <a:t>7</a:t>
            </a:fld>
            <a:endParaRPr lang="nb-NO"/>
          </a:p>
        </p:txBody>
      </p:sp>
      <p:pic>
        <p:nvPicPr>
          <p:cNvPr id="2050" name="Picture 4" descr="image001">
            <a:extLst>
              <a:ext uri="{FF2B5EF4-FFF2-40B4-BE49-F238E27FC236}">
                <a16:creationId xmlns:a16="http://schemas.microsoft.com/office/drawing/2014/main" id="{D60E1F0F-BA20-4960-9437-87B428F2E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043" y="1129390"/>
            <a:ext cx="6126293" cy="348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e 1">
            <a:extLst>
              <a:ext uri="{FF2B5EF4-FFF2-40B4-BE49-F238E27FC236}">
                <a16:creationId xmlns:a16="http://schemas.microsoft.com/office/drawing/2014/main" id="{71D7CF4C-393D-43D0-9072-26E4A9070C38}"/>
              </a:ext>
            </a:extLst>
          </p:cNvPr>
          <p:cNvPicPr>
            <a:picLocks noChangeAspect="1"/>
          </p:cNvPicPr>
          <p:nvPr/>
        </p:nvPicPr>
        <p:blipFill>
          <a:blip r:embed="rId3"/>
          <a:stretch>
            <a:fillRect/>
          </a:stretch>
        </p:blipFill>
        <p:spPr>
          <a:xfrm>
            <a:off x="5718043" y="4807706"/>
            <a:ext cx="3289300" cy="1841808"/>
          </a:xfrm>
          <a:prstGeom prst="rect">
            <a:avLst/>
          </a:prstGeom>
        </p:spPr>
      </p:pic>
      <p:pic>
        <p:nvPicPr>
          <p:cNvPr id="8" name="Plassholder for innhold 10">
            <a:extLst>
              <a:ext uri="{FF2B5EF4-FFF2-40B4-BE49-F238E27FC236}">
                <a16:creationId xmlns:a16="http://schemas.microsoft.com/office/drawing/2014/main" id="{B6EECF4E-C5F6-4C66-AE77-5570FB3FE7F1}"/>
              </a:ext>
            </a:extLst>
          </p:cNvPr>
          <p:cNvPicPr>
            <a:picLocks noChangeAspect="1"/>
          </p:cNvPicPr>
          <p:nvPr/>
        </p:nvPicPr>
        <p:blipFill rotWithShape="1">
          <a:blip r:embed="rId4"/>
          <a:srcRect l="24003" t="4445" r="6790" b="18161"/>
          <a:stretch/>
        </p:blipFill>
        <p:spPr>
          <a:xfrm>
            <a:off x="9303160" y="4807706"/>
            <a:ext cx="2541176" cy="1018396"/>
          </a:xfrm>
          <a:prstGeom prst="rect">
            <a:avLst/>
          </a:prstGeom>
        </p:spPr>
      </p:pic>
    </p:spTree>
    <p:extLst>
      <p:ext uri="{BB962C8B-B14F-4D97-AF65-F5344CB8AC3E}">
        <p14:creationId xmlns:p14="http://schemas.microsoft.com/office/powerpoint/2010/main" val="378522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BEA1E6E-7396-D947-B7D4-3C28AC8256AC}"/>
              </a:ext>
            </a:extLst>
          </p:cNvPr>
          <p:cNvSpPr>
            <a:spLocks noGrp="1"/>
          </p:cNvSpPr>
          <p:nvPr>
            <p:ph type="title"/>
          </p:nvPr>
        </p:nvSpPr>
        <p:spPr>
          <a:xfrm>
            <a:off x="695325" y="720001"/>
            <a:ext cx="10801349" cy="1311999"/>
          </a:xfrm>
        </p:spPr>
        <p:txBody>
          <a:bodyPr anchor="t">
            <a:normAutofit/>
          </a:bodyPr>
          <a:lstStyle/>
          <a:p>
            <a:r>
              <a:rPr lang="en-GB" dirty="0" err="1">
                <a:solidFill>
                  <a:schemeClr val="accent1"/>
                </a:solidFill>
              </a:rPr>
              <a:t>Grunnentreprisen</a:t>
            </a:r>
            <a:r>
              <a:rPr lang="en-GB" dirty="0">
                <a:solidFill>
                  <a:schemeClr val="accent1"/>
                </a:solidFill>
              </a:rPr>
              <a:t> - </a:t>
            </a:r>
            <a:r>
              <a:rPr lang="en-GB" dirty="0" err="1">
                <a:solidFill>
                  <a:schemeClr val="accent1"/>
                </a:solidFill>
              </a:rPr>
              <a:t>Antatte</a:t>
            </a:r>
            <a:r>
              <a:rPr lang="en-GB" dirty="0">
                <a:solidFill>
                  <a:schemeClr val="accent1"/>
                </a:solidFill>
              </a:rPr>
              <a:t> </a:t>
            </a:r>
            <a:r>
              <a:rPr lang="en-GB" dirty="0" err="1">
                <a:solidFill>
                  <a:schemeClr val="accent1"/>
                </a:solidFill>
              </a:rPr>
              <a:t>mengder</a:t>
            </a:r>
            <a:br>
              <a:rPr lang="en-GB" dirty="0">
                <a:solidFill>
                  <a:schemeClr val="accent1"/>
                </a:solidFill>
              </a:rPr>
            </a:br>
            <a:endParaRPr lang="nb-NO" dirty="0">
              <a:solidFill>
                <a:schemeClr val="accent1"/>
              </a:solidFill>
            </a:endParaRPr>
          </a:p>
        </p:txBody>
      </p:sp>
      <p:sp>
        <p:nvSpPr>
          <p:cNvPr id="7" name="Plassholder for innhold 6">
            <a:extLst>
              <a:ext uri="{FF2B5EF4-FFF2-40B4-BE49-F238E27FC236}">
                <a16:creationId xmlns:a16="http://schemas.microsoft.com/office/drawing/2014/main" id="{E54AFC14-8F6A-3047-82D5-49063097D43B}"/>
              </a:ext>
            </a:extLst>
          </p:cNvPr>
          <p:cNvSpPr>
            <a:spLocks noGrp="1"/>
          </p:cNvSpPr>
          <p:nvPr>
            <p:ph sz="half" idx="1"/>
          </p:nvPr>
        </p:nvSpPr>
        <p:spPr>
          <a:xfrm>
            <a:off x="695325" y="2032000"/>
            <a:ext cx="4960757" cy="4060826"/>
          </a:xfrm>
        </p:spPr>
        <p:txBody>
          <a:bodyPr anchor="t">
            <a:normAutofit fontScale="92500" lnSpcReduction="10000"/>
          </a:bodyPr>
          <a:lstStyle/>
          <a:p>
            <a:pPr>
              <a:buClr>
                <a:schemeClr val="accent5"/>
              </a:buClr>
              <a:buFont typeface="Wingdings" panose="05000000000000000000" pitchFamily="2" charset="2"/>
              <a:buChar char="§"/>
            </a:pPr>
            <a:r>
              <a:rPr lang="nb-NO" sz="1800" dirty="0"/>
              <a:t>Hele området er ca. 150 000 m²</a:t>
            </a:r>
          </a:p>
          <a:p>
            <a:pPr>
              <a:buClr>
                <a:schemeClr val="accent5"/>
              </a:buClr>
              <a:buFont typeface="Wingdings" panose="05000000000000000000" pitchFamily="2" charset="2"/>
              <a:buChar char="§"/>
            </a:pPr>
            <a:r>
              <a:rPr lang="nb-NO" sz="1800" dirty="0"/>
              <a:t>Byggegropen er ca. 50 000 m² </a:t>
            </a:r>
            <a:br>
              <a:rPr lang="nb-NO" sz="1800" dirty="0"/>
            </a:br>
            <a:r>
              <a:rPr lang="nb-NO" sz="1800" dirty="0"/>
              <a:t>(og 2  Kielferger lang)</a:t>
            </a:r>
          </a:p>
          <a:p>
            <a:pPr lvl="0">
              <a:buClr>
                <a:schemeClr val="accent5"/>
              </a:buClr>
              <a:buFont typeface="Wingdings" panose="05000000000000000000" pitchFamily="2" charset="2"/>
              <a:buChar char="§"/>
            </a:pPr>
            <a:r>
              <a:rPr lang="nb-NO" sz="1800" dirty="0"/>
              <a:t>Utgraving og sprengning av byggegrop, </a:t>
            </a:r>
            <a:br>
              <a:rPr lang="nb-NO" sz="1800" dirty="0"/>
            </a:br>
            <a:r>
              <a:rPr lang="nb-NO" sz="1800" dirty="0"/>
              <a:t>ca. 600.000 kubikk – tilsvarer 100-120 biler ut per dag i anleggsperioden</a:t>
            </a:r>
          </a:p>
          <a:p>
            <a:pPr lvl="0">
              <a:buClr>
                <a:schemeClr val="accent5"/>
              </a:buClr>
              <a:buFont typeface="Wingdings" panose="05000000000000000000" pitchFamily="2" charset="2"/>
              <a:buChar char="§"/>
            </a:pPr>
            <a:r>
              <a:rPr lang="nb-NO" sz="1800" dirty="0" err="1"/>
              <a:t>Spunting</a:t>
            </a:r>
            <a:r>
              <a:rPr lang="nb-NO" sz="1800" dirty="0"/>
              <a:t> og sikring, injeksjon for tett byggegrop</a:t>
            </a:r>
          </a:p>
          <a:p>
            <a:pPr>
              <a:buClr>
                <a:schemeClr val="accent5"/>
              </a:buClr>
              <a:buFont typeface="Wingdings" panose="05000000000000000000" pitchFamily="2" charset="2"/>
              <a:buChar char="§"/>
            </a:pPr>
            <a:r>
              <a:rPr lang="nb-NO" sz="1800" dirty="0"/>
              <a:t>Opplasting, transport og deponering av masser til godkjent mottak </a:t>
            </a:r>
          </a:p>
          <a:p>
            <a:pPr>
              <a:buClr>
                <a:schemeClr val="accent5"/>
              </a:buClr>
              <a:buFont typeface="Wingdings" panose="05000000000000000000" pitchFamily="2" charset="2"/>
              <a:buChar char="§"/>
            </a:pPr>
            <a:r>
              <a:rPr lang="nb-NO" sz="1800" dirty="0"/>
              <a:t>Fornebubanen jobber med løsninger for kortreiste masser og for å ta noe av belastningen fra overflatenettet</a:t>
            </a:r>
          </a:p>
          <a:p>
            <a:pPr marL="0" indent="0">
              <a:buClr>
                <a:schemeClr val="accent5"/>
              </a:buClr>
              <a:buNone/>
            </a:pPr>
            <a:endParaRPr lang="nb-NO" dirty="0"/>
          </a:p>
          <a:p>
            <a:pPr>
              <a:buClr>
                <a:schemeClr val="accent5"/>
              </a:buClr>
              <a:buFont typeface="Wingdings" panose="05000000000000000000" pitchFamily="2" charset="2"/>
              <a:buChar char="§"/>
            </a:pPr>
            <a:endParaRPr lang="nb-NO" dirty="0"/>
          </a:p>
        </p:txBody>
      </p:sp>
      <p:pic>
        <p:nvPicPr>
          <p:cNvPr id="11" name="Picture 2" descr="https://bygg-ext.cdn.aptoma.no/images/drpublish/2020/01/23/1421245/1/max/15028777.jpg">
            <a:extLst>
              <a:ext uri="{FF2B5EF4-FFF2-40B4-BE49-F238E27FC236}">
                <a16:creationId xmlns:a16="http://schemas.microsoft.com/office/drawing/2014/main" id="{D50CDF55-AF11-482B-9731-B42A55F0B6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8766" r="2" b="2"/>
          <a:stretch/>
        </p:blipFill>
        <p:spPr bwMode="auto">
          <a:xfrm>
            <a:off x="6315074" y="2032000"/>
            <a:ext cx="5181600" cy="4060826"/>
          </a:xfrm>
          <a:prstGeom prst="rect">
            <a:avLst/>
          </a:prstGeom>
          <a:solidFill>
            <a:srgbClr val="FFFFFF"/>
          </a:solidFill>
          <a:ln>
            <a:solidFill>
              <a:schemeClr val="tx1"/>
            </a:solidFill>
          </a:ln>
        </p:spPr>
      </p:pic>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a:xfrm>
            <a:off x="10156825" y="6292352"/>
            <a:ext cx="1339850" cy="365125"/>
          </a:xfrm>
        </p:spPr>
        <p:txBody>
          <a:bodyPr anchor="ctr">
            <a:normAutofit/>
          </a:bodyPr>
          <a:lstStyle/>
          <a:p>
            <a:pPr>
              <a:spcAft>
                <a:spcPts val="600"/>
              </a:spcAft>
            </a:pPr>
            <a:fld id="{C20DE0DF-BE6B-D248-92A9-54242D212695}" type="datetime1">
              <a:rPr lang="nb-NO" smtClean="0"/>
              <a:pPr>
                <a:spcAft>
                  <a:spcPts val="600"/>
                </a:spcAft>
              </a:pPr>
              <a:t>30.04.2020</a:t>
            </a:fld>
            <a:endParaRPr lang="nb-NO"/>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8</a:t>
            </a:fld>
            <a:endParaRPr lang="nb-NO"/>
          </a:p>
        </p:txBody>
      </p:sp>
    </p:spTree>
    <p:extLst>
      <p:ext uri="{BB962C8B-B14F-4D97-AF65-F5344CB8AC3E}">
        <p14:creationId xmlns:p14="http://schemas.microsoft.com/office/powerpoint/2010/main" val="396843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ED083C88-0A0A-48B8-BD92-B8FEC2530AA2}"/>
              </a:ext>
            </a:extLst>
          </p:cNvPr>
          <p:cNvSpPr>
            <a:spLocks noGrp="1"/>
          </p:cNvSpPr>
          <p:nvPr>
            <p:ph type="title"/>
          </p:nvPr>
        </p:nvSpPr>
        <p:spPr/>
        <p:txBody>
          <a:bodyPr/>
          <a:lstStyle/>
          <a:p>
            <a:r>
              <a:rPr lang="nb-NO" dirty="0">
                <a:solidFill>
                  <a:schemeClr val="accent1"/>
                </a:solidFill>
              </a:rPr>
              <a:t>Grunnentreprisen – Antatte mengder</a:t>
            </a:r>
          </a:p>
        </p:txBody>
      </p:sp>
      <p:sp>
        <p:nvSpPr>
          <p:cNvPr id="8" name="Plassholder for innhold 7">
            <a:extLst>
              <a:ext uri="{FF2B5EF4-FFF2-40B4-BE49-F238E27FC236}">
                <a16:creationId xmlns:a16="http://schemas.microsoft.com/office/drawing/2014/main" id="{2F8D2D83-639C-4D45-A360-F44DBCC9894F}"/>
              </a:ext>
            </a:extLst>
          </p:cNvPr>
          <p:cNvSpPr>
            <a:spLocks noGrp="1"/>
          </p:cNvSpPr>
          <p:nvPr>
            <p:ph idx="1"/>
          </p:nvPr>
        </p:nvSpPr>
        <p:spPr/>
        <p:txBody>
          <a:bodyPr/>
          <a:lstStyle/>
          <a:p>
            <a:pPr>
              <a:buClr>
                <a:schemeClr val="accent5"/>
              </a:buClr>
              <a:buFont typeface="Wingdings" panose="05000000000000000000" pitchFamily="2" charset="2"/>
              <a:buChar char="§"/>
            </a:pPr>
            <a:r>
              <a:rPr lang="nb-NO" dirty="0"/>
              <a:t>Det skal rives og saneres ca. 76 000 m² eksisterende bygg</a:t>
            </a:r>
          </a:p>
        </p:txBody>
      </p:sp>
      <p:sp>
        <p:nvSpPr>
          <p:cNvPr id="4" name="Plassholder for dato 3">
            <a:extLst>
              <a:ext uri="{FF2B5EF4-FFF2-40B4-BE49-F238E27FC236}">
                <a16:creationId xmlns:a16="http://schemas.microsoft.com/office/drawing/2014/main" id="{D9F977B1-FC6D-4667-82F5-C82B0B37B316}"/>
              </a:ext>
            </a:extLst>
          </p:cNvPr>
          <p:cNvSpPr>
            <a:spLocks noGrp="1"/>
          </p:cNvSpPr>
          <p:nvPr>
            <p:ph type="dt" sz="half" idx="10"/>
          </p:nvPr>
        </p:nvSpPr>
        <p:spPr/>
        <p:txBody>
          <a:bodyPr/>
          <a:lstStyle/>
          <a:p>
            <a:r>
              <a:rPr lang="nb-NO" dirty="0"/>
              <a:t>01.04.2020</a:t>
            </a:r>
          </a:p>
        </p:txBody>
      </p:sp>
      <p:sp>
        <p:nvSpPr>
          <p:cNvPr id="5" name="Plassholder for lysbildenummer 4">
            <a:extLst>
              <a:ext uri="{FF2B5EF4-FFF2-40B4-BE49-F238E27FC236}">
                <a16:creationId xmlns:a16="http://schemas.microsoft.com/office/drawing/2014/main" id="{7C1B2F20-9DF5-4621-9AE8-FB5819748EF1}"/>
              </a:ext>
            </a:extLst>
          </p:cNvPr>
          <p:cNvSpPr>
            <a:spLocks noGrp="1"/>
          </p:cNvSpPr>
          <p:nvPr>
            <p:ph type="sldNum" sz="quarter" idx="12"/>
          </p:nvPr>
        </p:nvSpPr>
        <p:spPr/>
        <p:txBody>
          <a:bodyPr/>
          <a:lstStyle/>
          <a:p>
            <a:fld id="{8ACEFDFC-287E-0A4D-81A7-6CC8C070690D}" type="slidenum">
              <a:rPr lang="nb-NO" smtClean="0"/>
              <a:t>9</a:t>
            </a:fld>
            <a:endParaRPr lang="nb-NO"/>
          </a:p>
        </p:txBody>
      </p:sp>
      <p:pic>
        <p:nvPicPr>
          <p:cNvPr id="12" name="Bilde 11">
            <a:extLst>
              <a:ext uri="{FF2B5EF4-FFF2-40B4-BE49-F238E27FC236}">
                <a16:creationId xmlns:a16="http://schemas.microsoft.com/office/drawing/2014/main" id="{4502C6A1-3821-49D2-8C5F-9CE66F65112D}"/>
              </a:ext>
            </a:extLst>
          </p:cNvPr>
          <p:cNvPicPr>
            <a:picLocks noChangeAspect="1"/>
          </p:cNvPicPr>
          <p:nvPr/>
        </p:nvPicPr>
        <p:blipFill>
          <a:blip r:embed="rId2"/>
          <a:stretch>
            <a:fillRect/>
          </a:stretch>
        </p:blipFill>
        <p:spPr>
          <a:xfrm>
            <a:off x="4212254" y="3800817"/>
            <a:ext cx="3249886" cy="2292008"/>
          </a:xfrm>
          <a:prstGeom prst="rect">
            <a:avLst/>
          </a:prstGeom>
          <a:ln w="6350">
            <a:solidFill>
              <a:schemeClr val="tx1"/>
            </a:solidFill>
          </a:ln>
        </p:spPr>
      </p:pic>
      <p:pic>
        <p:nvPicPr>
          <p:cNvPr id="9" name="Bilde 8">
            <a:extLst>
              <a:ext uri="{FF2B5EF4-FFF2-40B4-BE49-F238E27FC236}">
                <a16:creationId xmlns:a16="http://schemas.microsoft.com/office/drawing/2014/main" id="{5D6D71D5-8634-41CD-A792-05E7C45390AC}"/>
              </a:ext>
            </a:extLst>
          </p:cNvPr>
          <p:cNvPicPr>
            <a:picLocks noChangeAspect="1"/>
          </p:cNvPicPr>
          <p:nvPr/>
        </p:nvPicPr>
        <p:blipFill>
          <a:blip r:embed="rId3"/>
          <a:stretch>
            <a:fillRect/>
          </a:stretch>
        </p:blipFill>
        <p:spPr>
          <a:xfrm>
            <a:off x="7620692" y="3800817"/>
            <a:ext cx="3875982" cy="2292008"/>
          </a:xfrm>
          <a:prstGeom prst="rect">
            <a:avLst/>
          </a:prstGeom>
          <a:ln w="6350">
            <a:solidFill>
              <a:schemeClr val="tx1"/>
            </a:solidFill>
          </a:ln>
        </p:spPr>
      </p:pic>
      <p:pic>
        <p:nvPicPr>
          <p:cNvPr id="13" name="Bilde 12">
            <a:extLst>
              <a:ext uri="{FF2B5EF4-FFF2-40B4-BE49-F238E27FC236}">
                <a16:creationId xmlns:a16="http://schemas.microsoft.com/office/drawing/2014/main" id="{BE15169A-4C88-4DD1-8FAA-51FF7F0BE3BB}"/>
              </a:ext>
            </a:extLst>
          </p:cNvPr>
          <p:cNvPicPr>
            <a:picLocks noChangeAspect="1"/>
          </p:cNvPicPr>
          <p:nvPr/>
        </p:nvPicPr>
        <p:blipFill>
          <a:blip r:embed="rId4"/>
          <a:stretch>
            <a:fillRect/>
          </a:stretch>
        </p:blipFill>
        <p:spPr>
          <a:xfrm>
            <a:off x="332387" y="3800817"/>
            <a:ext cx="3721316" cy="2292008"/>
          </a:xfrm>
          <a:prstGeom prst="rect">
            <a:avLst/>
          </a:prstGeom>
          <a:ln w="6350">
            <a:solidFill>
              <a:schemeClr val="tx1"/>
            </a:solidFill>
          </a:ln>
        </p:spPr>
      </p:pic>
    </p:spTree>
    <p:extLst>
      <p:ext uri="{BB962C8B-B14F-4D97-AF65-F5344CB8AC3E}">
        <p14:creationId xmlns:p14="http://schemas.microsoft.com/office/powerpoint/2010/main" val="646439288"/>
      </p:ext>
    </p:extLst>
  </p:cSld>
  <p:clrMapOvr>
    <a:masterClrMapping/>
  </p:clrMapOvr>
  <p:transition spd="slow">
    <p:push dir="u"/>
  </p:transition>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positiv</Template>
  <TotalTime>388485</TotalTime>
  <Words>973</Words>
  <Application>Microsoft Office PowerPoint</Application>
  <PresentationFormat>Widescreen</PresentationFormat>
  <Paragraphs>209</Paragraphs>
  <Slides>29</Slides>
  <Notes>5</Notes>
  <HiddenSlides>0</HiddenSlides>
  <MMClips>1</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29</vt:i4>
      </vt:variant>
    </vt:vector>
  </HeadingPairs>
  <TitlesOfParts>
    <vt:vector size="36" baseType="lpstr">
      <vt:lpstr>Oslo Sans Office Normal</vt:lpstr>
      <vt:lpstr>Oslo Sans</vt:lpstr>
      <vt:lpstr>Arial</vt:lpstr>
      <vt:lpstr>Oslo Sans Light</vt:lpstr>
      <vt:lpstr>Wingdings</vt:lpstr>
      <vt:lpstr>Calibri</vt:lpstr>
      <vt:lpstr>Oslo 2019 / positiv</vt:lpstr>
      <vt:lpstr>PowerPoint-presentasjon</vt:lpstr>
      <vt:lpstr>Hvorfor nettmøte?</vt:lpstr>
      <vt:lpstr>Kort generell info om Fornebu-banen</vt:lpstr>
      <vt:lpstr>Kommunikasjon Fornebubanen </vt:lpstr>
      <vt:lpstr>Kanaler</vt:lpstr>
      <vt:lpstr>PowerPoint-presentasjon</vt:lpstr>
      <vt:lpstr>Fornebu stasjon og base  med en by på toppen</vt:lpstr>
      <vt:lpstr>Grunnentreprisen - Antatte mengder </vt:lpstr>
      <vt:lpstr>Grunnentreprisen – Antatte mengder</vt:lpstr>
      <vt:lpstr>Anleggssikring og transport </vt:lpstr>
      <vt:lpstr>Trafikkomlegging</vt:lpstr>
      <vt:lpstr>Trafikkomlegging fase 2</vt:lpstr>
      <vt:lpstr>Trafikkomlegging fase 3</vt:lpstr>
      <vt:lpstr>Arbeidstider og støyende arbeider</vt:lpstr>
      <vt:lpstr>Arbeidstider og støyende arbeider</vt:lpstr>
      <vt:lpstr>Tunnel Lysaker – Fornebu </vt:lpstr>
      <vt:lpstr>Tverrslag Fornebuveien 50</vt:lpstr>
      <vt:lpstr>Tunnel- kort sagt</vt:lpstr>
      <vt:lpstr>PowerPoint-presentasjon</vt:lpstr>
      <vt:lpstr>Arbeider i oppstartsfase</vt:lpstr>
      <vt:lpstr>Arbeidstider og støyende arbeider</vt:lpstr>
      <vt:lpstr>Forinjeksjon  Prinsippet er det motsatte av å borre en brønn, der sprekker i fjellet gir vann. Ved tunnelarbeider tetter man de naturlige sprekker med sement for å hindre vann å komme inn og drenere terrenget. </vt:lpstr>
      <vt:lpstr>Eksempler som viser kompleksitet og størrelser på sjakter og stasjoner</vt:lpstr>
      <vt:lpstr>Flytårnet stasjon</vt:lpstr>
      <vt:lpstr>Fornebubanen er en organisasjon i  oppbygging. Med oss på laget har vi PGF som rådgivere, arkitekter og etter hvert entreprenører og leverandører.  Vi gleder oss et samfunnsoppdrag som skal bedre framkommelighet og sikre en 100 år gammel drøm om bane til Fornebu!</vt:lpstr>
      <vt:lpstr>PowerPoint-presentasjon</vt:lpstr>
      <vt:lpstr>Spørsmål om anleggsdrift og støy </vt:lpstr>
      <vt:lpstr>Spørsmål om tunnel</vt:lpstr>
      <vt:lpstr>Spørsmål om traseen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Rachel Dahlby Løkka</dc:creator>
  <cp:lastModifiedBy>Andreas Faye-schjøll</cp:lastModifiedBy>
  <cp:revision>205</cp:revision>
  <cp:lastPrinted>2019-03-22T09:42:42Z</cp:lastPrinted>
  <dcterms:created xsi:type="dcterms:W3CDTF">2019-09-19T09:45:38Z</dcterms:created>
  <dcterms:modified xsi:type="dcterms:W3CDTF">2020-04-30T13:25:03Z</dcterms:modified>
</cp:coreProperties>
</file>