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4"/>
  </p:sldMasterIdLst>
  <p:notesMasterIdLst>
    <p:notesMasterId r:id="rId36"/>
  </p:notesMasterIdLst>
  <p:sldIdLst>
    <p:sldId id="386" r:id="rId5"/>
    <p:sldId id="467" r:id="rId6"/>
    <p:sldId id="497" r:id="rId7"/>
    <p:sldId id="469" r:id="rId8"/>
    <p:sldId id="493" r:id="rId9"/>
    <p:sldId id="496" r:id="rId10"/>
    <p:sldId id="472" r:id="rId11"/>
    <p:sldId id="502" r:id="rId12"/>
    <p:sldId id="468" r:id="rId13"/>
    <p:sldId id="485" r:id="rId14"/>
    <p:sldId id="490" r:id="rId15"/>
    <p:sldId id="492" r:id="rId16"/>
    <p:sldId id="491" r:id="rId17"/>
    <p:sldId id="470" r:id="rId18"/>
    <p:sldId id="478" r:id="rId19"/>
    <p:sldId id="479" r:id="rId20"/>
    <p:sldId id="391" r:id="rId21"/>
    <p:sldId id="489" r:id="rId22"/>
    <p:sldId id="486" r:id="rId23"/>
    <p:sldId id="487" r:id="rId24"/>
    <p:sldId id="488" r:id="rId25"/>
    <p:sldId id="476" r:id="rId26"/>
    <p:sldId id="480" r:id="rId27"/>
    <p:sldId id="482" r:id="rId28"/>
    <p:sldId id="483" r:id="rId29"/>
    <p:sldId id="484" r:id="rId30"/>
    <p:sldId id="501" r:id="rId31"/>
    <p:sldId id="481" r:id="rId32"/>
    <p:sldId id="498" r:id="rId33"/>
    <p:sldId id="500" r:id="rId34"/>
    <p:sldId id="494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slo Sans Office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86"/>
            <p14:sldId id="467"/>
            <p14:sldId id="497"/>
            <p14:sldId id="469"/>
            <p14:sldId id="493"/>
            <p14:sldId id="496"/>
            <p14:sldId id="472"/>
            <p14:sldId id="502"/>
            <p14:sldId id="468"/>
            <p14:sldId id="485"/>
            <p14:sldId id="490"/>
            <p14:sldId id="492"/>
            <p14:sldId id="491"/>
            <p14:sldId id="470"/>
            <p14:sldId id="478"/>
            <p14:sldId id="479"/>
            <p14:sldId id="391"/>
            <p14:sldId id="489"/>
            <p14:sldId id="486"/>
            <p14:sldId id="487"/>
            <p14:sldId id="488"/>
            <p14:sldId id="476"/>
            <p14:sldId id="480"/>
            <p14:sldId id="482"/>
            <p14:sldId id="483"/>
            <p14:sldId id="484"/>
            <p14:sldId id="501"/>
            <p14:sldId id="481"/>
            <p14:sldId id="498"/>
            <p14:sldId id="500"/>
            <p14:sldId id="494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34" autoAdjust="0"/>
  </p:normalViewPr>
  <p:slideViewPr>
    <p:cSldViewPr snapToGrid="0">
      <p:cViewPr varScale="1">
        <p:scale>
          <a:sx n="54" d="100"/>
          <a:sy n="54" d="100"/>
        </p:scale>
        <p:origin x="17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heboriot Ovaska" userId="e2e2f408-02d9-40c8-972d-bcd6c72bc52c" providerId="ADAL" clId="{1CD9463D-260D-4CA4-BE3E-E5C6D3BA5B8E}"/>
    <pc:docChg chg="delSld modSld modSection">
      <pc:chgData name="Caroline Cheboriot Ovaska" userId="e2e2f408-02d9-40c8-972d-bcd6c72bc52c" providerId="ADAL" clId="{1CD9463D-260D-4CA4-BE3E-E5C6D3BA5B8E}" dt="2023-06-20T12:39:31.004" v="35" actId="2696"/>
      <pc:docMkLst>
        <pc:docMk/>
      </pc:docMkLst>
      <pc:sldChg chg="modNotesTx">
        <pc:chgData name="Caroline Cheboriot Ovaska" userId="e2e2f408-02d9-40c8-972d-bcd6c72bc52c" providerId="ADAL" clId="{1CD9463D-260D-4CA4-BE3E-E5C6D3BA5B8E}" dt="2023-06-20T12:37:10.303" v="0" actId="20577"/>
        <pc:sldMkLst>
          <pc:docMk/>
          <pc:sldMk cId="1017892449" sldId="386"/>
        </pc:sldMkLst>
      </pc:sldChg>
      <pc:sldChg chg="modSp mod modNotesTx">
        <pc:chgData name="Caroline Cheboriot Ovaska" userId="e2e2f408-02d9-40c8-972d-bcd6c72bc52c" providerId="ADAL" clId="{1CD9463D-260D-4CA4-BE3E-E5C6D3BA5B8E}" dt="2023-06-20T12:39:20.797" v="34" actId="20577"/>
        <pc:sldMkLst>
          <pc:docMk/>
          <pc:sldMk cId="2850276040" sldId="391"/>
        </pc:sldMkLst>
        <pc:spChg chg="mod">
          <ac:chgData name="Caroline Cheboriot Ovaska" userId="e2e2f408-02d9-40c8-972d-bcd6c72bc52c" providerId="ADAL" clId="{1CD9463D-260D-4CA4-BE3E-E5C6D3BA5B8E}" dt="2023-06-20T12:39:13.854" v="33" actId="20577"/>
          <ac:spMkLst>
            <pc:docMk/>
            <pc:sldMk cId="2850276040" sldId="391"/>
            <ac:spMk id="19" creationId="{00000000-0000-0000-0000-000000000000}"/>
          </ac:spMkLst>
        </pc:spChg>
      </pc:sldChg>
      <pc:sldChg chg="modNotesTx">
        <pc:chgData name="Caroline Cheboriot Ovaska" userId="e2e2f408-02d9-40c8-972d-bcd6c72bc52c" providerId="ADAL" clId="{1CD9463D-260D-4CA4-BE3E-E5C6D3BA5B8E}" dt="2023-06-20T12:37:15.403" v="1" actId="20577"/>
        <pc:sldMkLst>
          <pc:docMk/>
          <pc:sldMk cId="2521648941" sldId="467"/>
        </pc:sldMkLst>
      </pc:sldChg>
      <pc:sldChg chg="modNotesTx">
        <pc:chgData name="Caroline Cheboriot Ovaska" userId="e2e2f408-02d9-40c8-972d-bcd6c72bc52c" providerId="ADAL" clId="{1CD9463D-260D-4CA4-BE3E-E5C6D3BA5B8E}" dt="2023-06-20T12:38:10.794" v="6" actId="20577"/>
        <pc:sldMkLst>
          <pc:docMk/>
          <pc:sldMk cId="2517505743" sldId="468"/>
        </pc:sldMkLst>
      </pc:sldChg>
      <pc:sldChg chg="modNotesTx">
        <pc:chgData name="Caroline Cheboriot Ovaska" userId="e2e2f408-02d9-40c8-972d-bcd6c72bc52c" providerId="ADAL" clId="{1CD9463D-260D-4CA4-BE3E-E5C6D3BA5B8E}" dt="2023-06-20T12:37:26.212" v="2" actId="20577"/>
        <pc:sldMkLst>
          <pc:docMk/>
          <pc:sldMk cId="317854250" sldId="469"/>
        </pc:sldMkLst>
      </pc:sldChg>
      <pc:sldChg chg="modSp mod">
        <pc:chgData name="Caroline Cheboriot Ovaska" userId="e2e2f408-02d9-40c8-972d-bcd6c72bc52c" providerId="ADAL" clId="{1CD9463D-260D-4CA4-BE3E-E5C6D3BA5B8E}" dt="2023-06-20T12:37:46.518" v="4" actId="1076"/>
        <pc:sldMkLst>
          <pc:docMk/>
          <pc:sldMk cId="2335776747" sldId="472"/>
        </pc:sldMkLst>
        <pc:spChg chg="mod">
          <ac:chgData name="Caroline Cheboriot Ovaska" userId="e2e2f408-02d9-40c8-972d-bcd6c72bc52c" providerId="ADAL" clId="{1CD9463D-260D-4CA4-BE3E-E5C6D3BA5B8E}" dt="2023-06-20T12:37:46.518" v="4" actId="1076"/>
          <ac:spMkLst>
            <pc:docMk/>
            <pc:sldMk cId="2335776747" sldId="472"/>
            <ac:spMk id="3" creationId="{41C9F118-68A3-4E88-A0B6-4C679CDD0045}"/>
          </ac:spMkLst>
        </pc:spChg>
      </pc:sldChg>
      <pc:sldChg chg="modNotesTx">
        <pc:chgData name="Caroline Cheboriot Ovaska" userId="e2e2f408-02d9-40c8-972d-bcd6c72bc52c" providerId="ADAL" clId="{1CD9463D-260D-4CA4-BE3E-E5C6D3BA5B8E}" dt="2023-06-20T12:38:25.556" v="7" actId="20577"/>
        <pc:sldMkLst>
          <pc:docMk/>
          <pc:sldMk cId="2867378424" sldId="485"/>
        </pc:sldMkLst>
      </pc:sldChg>
      <pc:sldChg chg="modNotesTx">
        <pc:chgData name="Caroline Cheboriot Ovaska" userId="e2e2f408-02d9-40c8-972d-bcd6c72bc52c" providerId="ADAL" clId="{1CD9463D-260D-4CA4-BE3E-E5C6D3BA5B8E}" dt="2023-06-20T12:38:43.618" v="8" actId="20577"/>
        <pc:sldMkLst>
          <pc:docMk/>
          <pc:sldMk cId="2560083905" sldId="491"/>
        </pc:sldMkLst>
      </pc:sldChg>
      <pc:sldChg chg="modNotesTx">
        <pc:chgData name="Caroline Cheboriot Ovaska" userId="e2e2f408-02d9-40c8-972d-bcd6c72bc52c" providerId="ADAL" clId="{1CD9463D-260D-4CA4-BE3E-E5C6D3BA5B8E}" dt="2023-06-20T12:37:31.051" v="3" actId="20577"/>
        <pc:sldMkLst>
          <pc:docMk/>
          <pc:sldMk cId="505126895" sldId="493"/>
        </pc:sldMkLst>
      </pc:sldChg>
      <pc:sldChg chg="del">
        <pc:chgData name="Caroline Cheboriot Ovaska" userId="e2e2f408-02d9-40c8-972d-bcd6c72bc52c" providerId="ADAL" clId="{1CD9463D-260D-4CA4-BE3E-E5C6D3BA5B8E}" dt="2023-06-20T12:39:31.004" v="35" actId="2696"/>
        <pc:sldMkLst>
          <pc:docMk/>
          <pc:sldMk cId="2549501830" sldId="495"/>
        </pc:sldMkLst>
      </pc:sldChg>
      <pc:sldChg chg="modSp mod">
        <pc:chgData name="Caroline Cheboriot Ovaska" userId="e2e2f408-02d9-40c8-972d-bcd6c72bc52c" providerId="ADAL" clId="{1CD9463D-260D-4CA4-BE3E-E5C6D3BA5B8E}" dt="2023-06-20T12:38:02.100" v="5" actId="1076"/>
        <pc:sldMkLst>
          <pc:docMk/>
          <pc:sldMk cId="3099724933" sldId="502"/>
        </pc:sldMkLst>
        <pc:spChg chg="mod">
          <ac:chgData name="Caroline Cheboriot Ovaska" userId="e2e2f408-02d9-40c8-972d-bcd6c72bc52c" providerId="ADAL" clId="{1CD9463D-260D-4CA4-BE3E-E5C6D3BA5B8E}" dt="2023-06-20T12:38:02.100" v="5" actId="1076"/>
          <ac:spMkLst>
            <pc:docMk/>
            <pc:sldMk cId="3099724933" sldId="502"/>
            <ac:spMk id="3" creationId="{41C9F118-68A3-4E88-A0B6-4C679CDD00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576996CD-C051-524E-B0EC-F7D3DAFC406C}" type="datetimeFigureOut">
              <a:rPr lang="nb-NO" smtClean="0"/>
              <a:pPr/>
              <a:t>20.06.2023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7DA70C78-173F-D64A-A73A-E7995BB9F6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lo Sans Office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1877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024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167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31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124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Oslo Sans Office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630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49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047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63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51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717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84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20.06.2023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20.06.2023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20.06.2023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20.06.2023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20.06.2023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20.06.2023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20.06.2023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20.06.2023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20.06.2023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40496DB-E8C8-4849-8A63-AC568158CC03}" type="datetime1">
              <a:rPr lang="nb-NO" smtClean="0"/>
              <a:pPr/>
              <a:t>20.06.2023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 userDrawn="1"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  <p:sldLayoutId id="2147483705" r:id="rId3"/>
    <p:sldLayoutId id="2147483706" r:id="rId4"/>
    <p:sldLayoutId id="2147483712" r:id="rId5"/>
    <p:sldLayoutId id="2147483711" r:id="rId6"/>
    <p:sldLayoutId id="2147483840" r:id="rId7"/>
    <p:sldLayoutId id="2147483866" r:id="rId8"/>
    <p:sldLayoutId id="2147483850" r:id="rId9"/>
    <p:sldLayoutId id="2147483849" r:id="rId10"/>
    <p:sldLayoutId id="2147483844" r:id="rId11"/>
    <p:sldLayoutId id="2147483845" r:id="rId12"/>
    <p:sldLayoutId id="2147483846" r:id="rId13"/>
    <p:sldLayoutId id="2147483740" r:id="rId14"/>
    <p:sldLayoutId id="2147483741" r:id="rId15"/>
    <p:sldLayoutId id="2147483860" r:id="rId16"/>
    <p:sldLayoutId id="2147483742" r:id="rId17"/>
    <p:sldLayoutId id="2147483743" r:id="rId18"/>
    <p:sldLayoutId id="2147483864" r:id="rId19"/>
    <p:sldLayoutId id="2147483865" r:id="rId20"/>
    <p:sldLayoutId id="2147483754" r:id="rId21"/>
    <p:sldLayoutId id="2147483833" r:id="rId22"/>
    <p:sldLayoutId id="2147483756" r:id="rId23"/>
    <p:sldLayoutId id="2147483834" r:id="rId24"/>
    <p:sldLayoutId id="2147483755" r:id="rId25"/>
    <p:sldLayoutId id="2147483835" r:id="rId26"/>
    <p:sldLayoutId id="2147483757" r:id="rId27"/>
    <p:sldLayoutId id="2147483836" r:id="rId28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1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lo.kommune.no/slik-bygger-vi-oslo/etterstadsletta-bedre-tilrettelegging-for-syklende-og-gaende/" TargetMode="External"/><Relationship Id="rId2" Type="http://schemas.openxmlformats.org/officeDocument/2006/relationships/hyperlink" Target="mailto:postmottak@bym.oslo.kommune.no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3200"/>
              <a:t>Bedre tilrettelegging for gående og syklende langs Etterstadsletta 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</a:t>
            </a:fld>
            <a:endParaRPr lang="nb-NO"/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Beboermøte 14.juni 2023</a:t>
            </a:r>
            <a:br>
              <a:rPr lang="nb-NO" dirty="0"/>
            </a:br>
            <a:br>
              <a:rPr lang="nb-NO" dirty="0"/>
            </a:br>
            <a:r>
              <a:rPr lang="nb-NO" dirty="0"/>
              <a:t>Åse Rasmussen, Caroline </a:t>
            </a:r>
            <a:r>
              <a:rPr lang="nb-NO" dirty="0" err="1"/>
              <a:t>Ovaska</a:t>
            </a:r>
            <a:r>
              <a:rPr lang="nb-NO" dirty="0"/>
              <a:t> og Anne Sofie </a:t>
            </a:r>
            <a:r>
              <a:rPr lang="nb-NO" dirty="0" err="1"/>
              <a:t>Durkis</a:t>
            </a:r>
            <a:r>
              <a:rPr lang="nb-NO" dirty="0"/>
              <a:t>, Bymiljøetaten</a:t>
            </a:r>
            <a:br>
              <a:rPr lang="nb-NO" dirty="0"/>
            </a:br>
            <a:r>
              <a:rPr lang="nb-NO" dirty="0" err="1"/>
              <a:t>Chanette</a:t>
            </a:r>
            <a:r>
              <a:rPr lang="nb-NO" dirty="0"/>
              <a:t> Hoffman, </a:t>
            </a:r>
            <a:r>
              <a:rPr lang="nb-NO" dirty="0" err="1"/>
              <a:t>Cowi</a:t>
            </a:r>
            <a:endParaRPr lang="nb-NO" dirty="0"/>
          </a:p>
          <a:p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892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B90325-4E18-5DC8-BC54-8C33F8F9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 anchor="t">
            <a:normAutofit/>
          </a:bodyPr>
          <a:lstStyle/>
          <a:p>
            <a:r>
              <a:rPr lang="nb-NO"/>
              <a:t>Bestillingene</a:t>
            </a:r>
          </a:p>
        </p:txBody>
      </p:sp>
      <p:pic>
        <p:nvPicPr>
          <p:cNvPr id="6" name="Bilde 6" descr="Et bilde som inneholder himmel, utendørs&#10;&#10;Automatisk generert beskrivelse">
            <a:extLst>
              <a:ext uri="{FF2B5EF4-FFF2-40B4-BE49-F238E27FC236}">
                <a16:creationId xmlns:a16="http://schemas.microsoft.com/office/drawing/2014/main" id="{8E47DBE7-385E-6589-3B0A-72629751C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5" r="-1" b="-1"/>
          <a:stretch/>
        </p:blipFill>
        <p:spPr>
          <a:xfrm>
            <a:off x="695325" y="2032000"/>
            <a:ext cx="5181600" cy="4060826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495B0B-7EB8-8183-5768-56A720B76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 anchor="t">
            <a:normAutofit/>
          </a:bodyPr>
          <a:lstStyle/>
          <a:p>
            <a:pPr marL="215900" indent="-215900"/>
            <a:r>
              <a:rPr lang="nb-NO"/>
              <a:t>Bestilling av to forprosjekt</a:t>
            </a:r>
            <a:br>
              <a:rPr lang="nb-NO"/>
            </a:br>
            <a:endParaRPr lang="nb-NO" sz="1700"/>
          </a:p>
          <a:p>
            <a:pPr marL="575900" lvl="2" indent="-215900"/>
            <a:r>
              <a:rPr lang="nb-NO" sz="1800"/>
              <a:t>Ulikt behov for regulering langs strekningen</a:t>
            </a:r>
            <a:br>
              <a:rPr lang="nb-NO" sz="1800"/>
            </a:br>
            <a:endParaRPr lang="nb-NO" sz="1800"/>
          </a:p>
          <a:p>
            <a:pPr marL="575900" lvl="2" indent="-215900"/>
            <a:r>
              <a:rPr lang="nb-NO" sz="1800"/>
              <a:t>Ulikt behov for naturundersøkelser</a:t>
            </a:r>
          </a:p>
          <a:p>
            <a:pPr marL="395605" lvl="1" indent="-179705">
              <a:buClr>
                <a:srgbClr val="2A2859"/>
              </a:buClr>
              <a:buFont typeface="Arial"/>
            </a:pPr>
            <a:endParaRPr lang="nb-NO" sz="200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B94E3B-83B4-9E70-508F-0011FB92E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0DE0DF-BE6B-D248-92A9-54242D212695}" type="datetime1">
              <a:rPr lang="nb-NO" smtClean="0"/>
              <a:pPr>
                <a:spcAft>
                  <a:spcPts val="600"/>
                </a:spcAft>
              </a:pPr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A109C71-6F66-E62D-74D2-F5B4BD94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CEFDFC-287E-0A4D-81A7-6CC8C070690D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737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4FAEE42-508F-4F42-8D42-0797D535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Etterstadsletta vest 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47D9642-0752-4364-8919-3CB93236A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477DFA-A574-4E5B-ABAF-4BE24A34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617FF6-A2F6-4DB9-AB95-75286E4C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5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593EBC6-0697-48F9-9F5D-5A48D964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Dagens situasjon 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A9C89810-B5AE-47AB-8D55-ACDAB2DED8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 dirty="0"/>
              <a:t>Mye brukt pendlerrute for syklister, en viktig turvei og forbindelse i nabolaget</a:t>
            </a:r>
          </a:p>
          <a:p>
            <a:pPr marL="215900" indent="-215900"/>
            <a:r>
              <a:rPr lang="nb-NO" dirty="0"/>
              <a:t>3 meter bred gang- og sykkelvei </a:t>
            </a:r>
          </a:p>
          <a:p>
            <a:pPr marL="215900" indent="-215900"/>
            <a:r>
              <a:rPr lang="nb-NO" dirty="0"/>
              <a:t>Regulert 6,5 m bredde langs hele strekningen </a:t>
            </a:r>
          </a:p>
          <a:p>
            <a:pPr marL="215900" indent="-215900"/>
            <a:r>
              <a:rPr lang="nb-NO" dirty="0"/>
              <a:t>I Biskop Jens Nilsens vei kun et 2,5 m bredt fortau 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7CC9E3-35F9-4AB3-9FAF-78EA0110D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856AE4-535A-49BD-9210-EB2D61D4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8426CB-99BD-42E3-BADE-4D008C7C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99" y="2032000"/>
            <a:ext cx="6094037" cy="34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584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D310B3A-1D49-47DB-B849-E7C6601E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6004732" cy="1311999"/>
          </a:xfrm>
        </p:spPr>
        <p:txBody>
          <a:bodyPr/>
          <a:lstStyle/>
          <a:p>
            <a:r>
              <a:rPr lang="nb-NO"/>
              <a:t>Etterstadsletta vest – løsning 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813C9A3-E844-4A1C-A414-55D9288149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 sz="1800">
                <a:solidFill>
                  <a:srgbClr val="000000"/>
                </a:solidFill>
                <a:latin typeface="Oslo Sans Office"/>
              </a:rPr>
              <a:t>Hensikten er å gjøre strekningen tryggere </a:t>
            </a:r>
            <a:br>
              <a:rPr lang="nb-NO" sz="1800">
                <a:latin typeface="Oslo Sans Office"/>
              </a:rPr>
            </a:br>
            <a:r>
              <a:rPr lang="nb-NO" sz="1800">
                <a:solidFill>
                  <a:srgbClr val="000000"/>
                </a:solidFill>
                <a:latin typeface="Oslo Sans Office"/>
              </a:rPr>
              <a:t>og mer attraktiv for gående og syklende</a:t>
            </a:r>
            <a:endParaRPr lang="nb-NO" sz="1800">
              <a:solidFill>
                <a:srgbClr val="000000"/>
              </a:solidFill>
              <a:latin typeface="Oslo Sans Office Normal"/>
            </a:endParaRPr>
          </a:p>
          <a:p>
            <a:pPr marL="215900" indent="-215900"/>
            <a:r>
              <a:rPr lang="nb-NO" sz="1800" b="0" i="0" u="none" strike="noStrike">
                <a:solidFill>
                  <a:srgbClr val="000000"/>
                </a:solidFill>
                <a:effectLst/>
                <a:latin typeface="Oslo Sans Office Normal"/>
              </a:rPr>
              <a:t>Sykkelvei med fortau, 3 m + 2,5 m innenfor gjeldende regulering </a:t>
            </a:r>
            <a:endParaRPr lang="nb-NO"/>
          </a:p>
          <a:p>
            <a:pPr marL="215900" indent="-215900"/>
            <a:r>
              <a:rPr lang="nb-NO" sz="1800">
                <a:solidFill>
                  <a:srgbClr val="000000"/>
                </a:solidFill>
                <a:latin typeface="Oslo Sans Office Normal"/>
              </a:rPr>
              <a:t>Gangforbindelse oppgraderes</a:t>
            </a:r>
          </a:p>
          <a:p>
            <a:pPr marL="215900" indent="-215900"/>
            <a:endParaRPr lang="nb-NO" sz="1800"/>
          </a:p>
          <a:p>
            <a:pPr marL="215900" indent="-21590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7F8135-1146-4F9B-AAE6-82AE93CD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1E71-7A1D-A54A-9414-5611E8B1051A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1F99408-8C15-4276-901A-9647AD63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20DA-48BB-BA49-A10E-0DA718F220D6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DDF734-E186-4240-948E-62B59F44D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/>
          <a:stretch/>
        </p:blipFill>
        <p:spPr bwMode="auto">
          <a:xfrm>
            <a:off x="5601255" y="2032000"/>
            <a:ext cx="6421455" cy="31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8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B89D3430-029C-4BDC-AF5F-7CD87953FE9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7824" b="7824"/>
          <a:stretch/>
        </p:blipFill>
        <p:spPr/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FCAB39-C786-4EA4-80A8-7ED1780F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75352AA-EFEA-4E8D-9D95-0F6AEE7E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14</a:t>
            </a:fld>
            <a:endParaRPr lang="nb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27817E69-57AB-4FAA-8B75-19D508B7B4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33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8C0F7A33-25AA-4972-A0BF-B09FCC0AE29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7806" b="7806"/>
          <a:stretch>
            <a:fillRect/>
          </a:stretch>
        </p:blipFill>
        <p:spPr/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FA04602-3377-4D9A-AFCB-A5BC8275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20.06.2023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6D971AB-BD67-465F-8446-5669E13D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15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55DE0F5-D2CD-4DDE-9C4F-524F75BE19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59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1AAC033D-2D9C-4F0C-95C0-9E03599E29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7497" b="7497"/>
          <a:stretch>
            <a:fillRect/>
          </a:stretch>
        </p:blipFill>
        <p:spPr/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2A9436B-FC31-4516-8205-ADC6B46A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20.06.2023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850CB02-C644-4F9D-A395-EE9BC86D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16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08B6B1F-9391-4C4B-89F1-951E6029C3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54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Tidslinje : Etterstadsletta vest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988291" y="3297382"/>
            <a:ext cx="10261600" cy="923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Rett linje 9"/>
          <p:cNvCxnSpPr/>
          <p:nvPr/>
        </p:nvCxnSpPr>
        <p:spPr>
          <a:xfrm>
            <a:off x="988291" y="3103418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101600" y="3628403"/>
            <a:ext cx="1999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/>
              <a:t>KVU  </a:t>
            </a:r>
            <a:br>
              <a:rPr lang="nb-NO" sz="1600"/>
            </a:br>
            <a:r>
              <a:rPr lang="nb-NO" sz="1400"/>
              <a:t>Januar 2022 </a:t>
            </a:r>
          </a:p>
        </p:txBody>
      </p:sp>
      <p:cxnSp>
        <p:nvCxnSpPr>
          <p:cNvPr id="12" name="Rett linje 11"/>
          <p:cNvCxnSpPr/>
          <p:nvPr/>
        </p:nvCxnSpPr>
        <p:spPr>
          <a:xfrm>
            <a:off x="11236037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10461053" y="2586366"/>
            <a:ext cx="1577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/>
              <a:t>Ferdigstillelse</a:t>
            </a:r>
            <a:br>
              <a:rPr lang="nb-NO" sz="1600"/>
            </a:br>
            <a:r>
              <a:rPr lang="nb-NO" sz="1400"/>
              <a:t>Oktober 2024</a:t>
            </a:r>
            <a:endParaRPr lang="nb-NO" sz="1600"/>
          </a:p>
        </p:txBody>
      </p:sp>
      <p:cxnSp>
        <p:nvCxnSpPr>
          <p:cNvPr id="14" name="Rett linje 13"/>
          <p:cNvCxnSpPr/>
          <p:nvPr/>
        </p:nvCxnSpPr>
        <p:spPr>
          <a:xfrm>
            <a:off x="8945420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2318906" y="3068781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/>
          <p:cNvSpPr txBox="1"/>
          <p:nvPr/>
        </p:nvSpPr>
        <p:spPr>
          <a:xfrm>
            <a:off x="1345045" y="2373883"/>
            <a:ext cx="15990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/>
              <a:t>Prosjektstart </a:t>
            </a:r>
            <a:br>
              <a:rPr lang="nb-NO" sz="1600"/>
            </a:br>
            <a:r>
              <a:rPr lang="nb-NO" sz="1400"/>
              <a:t>November 2022</a:t>
            </a:r>
          </a:p>
        </p:txBody>
      </p:sp>
      <p:cxnSp>
        <p:nvCxnSpPr>
          <p:cNvPr id="17" name="Rett linje 16"/>
          <p:cNvCxnSpPr/>
          <p:nvPr/>
        </p:nvCxnSpPr>
        <p:spPr>
          <a:xfrm>
            <a:off x="5773468" y="3140364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>
            <a:off x="6987341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/>
          <p:cNvSpPr txBox="1"/>
          <p:nvPr/>
        </p:nvSpPr>
        <p:spPr>
          <a:xfrm>
            <a:off x="4535880" y="3853157"/>
            <a:ext cx="24751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Beslutning om gjennomføring</a:t>
            </a:r>
            <a:br>
              <a:rPr lang="nb-NO" sz="1600" dirty="0"/>
            </a:br>
            <a:r>
              <a:rPr lang="nb-NO" sz="1400" dirty="0"/>
              <a:t>September 2023</a:t>
            </a:r>
            <a:endParaRPr lang="nb-NO" sz="1600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6023776" y="2368520"/>
            <a:ext cx="19271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/>
              <a:t>Byggeplanlegging</a:t>
            </a:r>
            <a:br>
              <a:rPr lang="nb-NO" sz="1600"/>
            </a:br>
            <a:r>
              <a:rPr lang="nb-NO" sz="1400"/>
              <a:t>Oktober 2023</a:t>
            </a:r>
            <a:endParaRPr lang="nb-NO" sz="1600"/>
          </a:p>
        </p:txBody>
      </p:sp>
      <p:sp>
        <p:nvSpPr>
          <p:cNvPr id="21" name="TekstSylinder 20"/>
          <p:cNvSpPr txBox="1"/>
          <p:nvPr/>
        </p:nvSpPr>
        <p:spPr>
          <a:xfrm>
            <a:off x="8217335" y="3736108"/>
            <a:ext cx="1456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/>
              <a:t>Byggestart</a:t>
            </a:r>
            <a:br>
              <a:rPr lang="nb-NO" sz="1600"/>
            </a:br>
            <a:r>
              <a:rPr lang="nb-NO" sz="1400"/>
              <a:t>Mai 2024</a:t>
            </a:r>
            <a:endParaRPr lang="nb-NO" sz="1600"/>
          </a:p>
        </p:txBody>
      </p:sp>
      <p:cxnSp>
        <p:nvCxnSpPr>
          <p:cNvPr id="22" name="Rett linje 21"/>
          <p:cNvCxnSpPr/>
          <p:nvPr/>
        </p:nvCxnSpPr>
        <p:spPr>
          <a:xfrm>
            <a:off x="3930813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/>
          <p:cNvSpPr txBox="1"/>
          <p:nvPr/>
        </p:nvSpPr>
        <p:spPr>
          <a:xfrm>
            <a:off x="3256247" y="2131455"/>
            <a:ext cx="151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/>
              <a:t>Arbeide med løsninger</a:t>
            </a:r>
            <a:endParaRPr lang="nb-NO" sz="14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F5589AC-9BF5-457D-BC9A-E31BEC2BB4C2}"/>
              </a:ext>
            </a:extLst>
          </p:cNvPr>
          <p:cNvSpPr/>
          <p:nvPr/>
        </p:nvSpPr>
        <p:spPr>
          <a:xfrm>
            <a:off x="4682973" y="3068781"/>
            <a:ext cx="606725" cy="5847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027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F4F7B2C-DB55-4F1F-8D0A-B040BF2A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Bevaring av naturverdier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79A5926-1A24-42B2-B470-A0638D7FD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FEA78DA-3695-4476-8D23-04ABC8BB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20.06.2023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AAC89A3-D99B-4BD0-8096-1C8E8248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362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8630D42-9027-4219-9B0F-6C886348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876984"/>
            <a:ext cx="9469438" cy="1311999"/>
          </a:xfrm>
        </p:spPr>
        <p:txBody>
          <a:bodyPr>
            <a:normAutofit/>
          </a:bodyPr>
          <a:lstStyle/>
          <a:p>
            <a:r>
              <a:rPr lang="nb-NO">
                <a:ea typeface="+mj-lt"/>
                <a:cs typeface="+mj-lt"/>
              </a:rPr>
              <a:t>Naturtyper</a:t>
            </a:r>
            <a:endParaRPr lang="en-US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23AADDB-A214-4ED2-90D4-0CD9E5C8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4519373"/>
            <a:ext cx="9469438" cy="1573451"/>
          </a:xfrm>
        </p:spPr>
        <p:txBody>
          <a:bodyPr/>
          <a:lstStyle/>
          <a:p>
            <a:r>
              <a:rPr lang="nb-NO" sz="2000"/>
              <a:t>Svært viktig (A-verdi)</a:t>
            </a:r>
          </a:p>
          <a:p>
            <a:pPr lvl="1"/>
            <a:r>
              <a:rPr lang="nb-NO" sz="1800"/>
              <a:t>Edelløvskog, hegg, gråor m.m. </a:t>
            </a:r>
            <a:r>
              <a:rPr lang="nb-NO" sz="1800">
                <a:solidFill>
                  <a:schemeClr val="bg1"/>
                </a:solidFill>
              </a:rPr>
              <a:t>m.m.</a:t>
            </a:r>
            <a:endParaRPr lang="nb-NO"/>
          </a:p>
          <a:p>
            <a:r>
              <a:rPr lang="nb-NO" sz="2000"/>
              <a:t>C-verdi nærmest GS-veg</a:t>
            </a:r>
          </a:p>
          <a:p>
            <a:pPr lvl="1"/>
            <a:r>
              <a:rPr lang="nb-NO" sz="1800"/>
              <a:t>Kulturmarkseng, slåpetornkratt</a:t>
            </a:r>
          </a:p>
          <a:p>
            <a:pPr lvl="1"/>
            <a:endParaRPr lang="nb-NO"/>
          </a:p>
          <a:p>
            <a:endParaRPr lang="nb-NO" sz="2000"/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18FAA4-D7B5-4770-9BA2-FF922A6B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1E71-7A1D-A54A-9414-5611E8B1051A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7737BA-ECAC-4D91-A287-6BBE97B9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20DA-48BB-BA49-A10E-0DA718F220D6}" type="slidenum">
              <a:rPr lang="nb-NO" smtClean="0"/>
              <a:pPr/>
              <a:t>19</a:t>
            </a:fld>
            <a:endParaRPr lang="nb-NO"/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EEBC1CB9-2A8A-CA6F-2AC2-E2331682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868124" y="302881"/>
            <a:ext cx="7587718" cy="3147113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12604-634A-A35F-A231-7AC116D6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23" y="6411362"/>
            <a:ext cx="625116" cy="1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0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CE22DC-85D7-4FE1-AAED-8EEEE6A5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861149"/>
          </a:xfrm>
        </p:spPr>
        <p:txBody>
          <a:bodyPr/>
          <a:lstStyle/>
          <a:p>
            <a:r>
              <a:rPr lang="nb-NO" u="heavy">
                <a:uFill>
                  <a:solidFill>
                    <a:schemeClr val="accent3"/>
                  </a:solidFill>
                </a:uFill>
              </a:rPr>
              <a:t>Prosjektområde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5DC39307-E99C-421F-A9AC-29AD5EA8C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277" y="1699238"/>
            <a:ext cx="5181600" cy="1467072"/>
          </a:xfrm>
        </p:spPr>
        <p:txBody>
          <a:bodyPr/>
          <a:lstStyle/>
          <a:p>
            <a:pPr marL="0" indent="0">
              <a:buNone/>
            </a:pPr>
            <a:r>
              <a:rPr lang="nb-NO"/>
              <a:t>Etterstadsletta vest </a:t>
            </a:r>
          </a:p>
          <a:p>
            <a:pPr marL="215900" indent="-215900"/>
            <a:r>
              <a:rPr lang="nb-NO" sz="1500"/>
              <a:t>Biskop Jens Nilssons vei til Etterstadsletta 82 + oppgradere snarvei </a:t>
            </a:r>
          </a:p>
          <a:p>
            <a:pPr marL="215900" indent="-215900"/>
            <a:r>
              <a:rPr lang="nb-NO" sz="1500"/>
              <a:t>630 m + ca. 90 m 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9901EA34-7690-4E03-BFF6-5751F2146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1699238"/>
            <a:ext cx="5181600" cy="1467072"/>
          </a:xfrm>
        </p:spPr>
        <p:txBody>
          <a:bodyPr/>
          <a:lstStyle/>
          <a:p>
            <a:pPr marL="0" indent="0">
              <a:buNone/>
            </a:pPr>
            <a:r>
              <a:rPr lang="nb-NO"/>
              <a:t>Etterstadsletta øst </a:t>
            </a:r>
          </a:p>
          <a:p>
            <a:pPr marL="215900" indent="-215900"/>
            <a:r>
              <a:rPr lang="nb-NO" sz="1500"/>
              <a:t>Etterstadsletta 82 til Brynsengfaret inkl. ny eller utbedret bru </a:t>
            </a:r>
          </a:p>
          <a:p>
            <a:pPr marL="215900" indent="-215900"/>
            <a:r>
              <a:rPr lang="nb-NO" sz="1500"/>
              <a:t>470 m</a:t>
            </a:r>
          </a:p>
          <a:p>
            <a:pPr marL="215900" indent="-21590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D87FB9-6323-4937-B126-7CB0437A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6DD72CD-ED55-4EC1-A70B-411E2927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9" descr="Et bilde som inneholder kart&#10;&#10;Automatisk generert beskrivelse">
            <a:extLst>
              <a:ext uri="{FF2B5EF4-FFF2-40B4-BE49-F238E27FC236}">
                <a16:creationId xmlns:a16="http://schemas.microsoft.com/office/drawing/2014/main" id="{AB53F67D-E89D-227A-379A-96A15883D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6" t="34512" r="22402" b="33470"/>
          <a:stretch/>
        </p:blipFill>
        <p:spPr>
          <a:xfrm>
            <a:off x="-14825" y="3081012"/>
            <a:ext cx="12203719" cy="3777014"/>
          </a:xfrm>
          <a:prstGeom prst="rect">
            <a:avLst/>
          </a:prstGeom>
        </p:spPr>
      </p:pic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4497E4BD-BEDE-50A5-CEF7-840298534FFD}"/>
              </a:ext>
            </a:extLst>
          </p:cNvPr>
          <p:cNvSpPr txBox="1">
            <a:spLocks/>
          </p:cNvSpPr>
          <p:nvPr/>
        </p:nvSpPr>
        <p:spPr>
          <a:xfrm>
            <a:off x="2417992" y="5062923"/>
            <a:ext cx="5159829" cy="7268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>
                <a:solidFill>
                  <a:srgbClr val="7030A0"/>
                </a:solidFill>
              </a:rPr>
              <a:t>Etterstadsletta vest</a:t>
            </a:r>
            <a:r>
              <a:rPr lang="nb-NO"/>
              <a:t> </a:t>
            </a:r>
          </a:p>
          <a:p>
            <a:pPr marL="215900" indent="-215900"/>
            <a:endParaRPr lang="nb-NO" sz="1500"/>
          </a:p>
        </p:txBody>
      </p:sp>
      <p:sp>
        <p:nvSpPr>
          <p:cNvPr id="12" name="Plassholder for innhold 7">
            <a:extLst>
              <a:ext uri="{FF2B5EF4-FFF2-40B4-BE49-F238E27FC236}">
                <a16:creationId xmlns:a16="http://schemas.microsoft.com/office/drawing/2014/main" id="{106B0BCC-CFDC-2BC3-0412-205A6F1C2A02}"/>
              </a:ext>
            </a:extLst>
          </p:cNvPr>
          <p:cNvSpPr txBox="1">
            <a:spLocks/>
          </p:cNvSpPr>
          <p:nvPr/>
        </p:nvSpPr>
        <p:spPr>
          <a:xfrm>
            <a:off x="6826706" y="3854608"/>
            <a:ext cx="5159829" cy="7268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4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>
                <a:solidFill>
                  <a:srgbClr val="0070C0"/>
                </a:solidFill>
              </a:rPr>
              <a:t>Etterstadsletta øst </a:t>
            </a:r>
          </a:p>
          <a:p>
            <a:pPr marL="215900" indent="-215900"/>
            <a:endParaRPr lang="nb-NO" sz="1500"/>
          </a:p>
        </p:txBody>
      </p:sp>
    </p:spTree>
    <p:extLst>
      <p:ext uri="{BB962C8B-B14F-4D97-AF65-F5344CB8AC3E}">
        <p14:creationId xmlns:p14="http://schemas.microsoft.com/office/powerpoint/2010/main" val="2521648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8630D42-9027-4219-9B0F-6C886348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45" y="969360"/>
            <a:ext cx="9469438" cy="1311999"/>
          </a:xfrm>
        </p:spPr>
        <p:txBody>
          <a:bodyPr/>
          <a:lstStyle/>
          <a:p>
            <a:r>
              <a:rPr lang="nb-NO">
                <a:ea typeface="+mj-lt"/>
                <a:cs typeface="+mj-lt"/>
              </a:rPr>
              <a:t>Trerekke</a:t>
            </a:r>
            <a:endParaRPr lang="en-US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23AADDB-A214-4ED2-90D4-0CD9E5C8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72656"/>
            <a:ext cx="9469438" cy="1573451"/>
          </a:xfrm>
        </p:spPr>
        <p:txBody>
          <a:bodyPr/>
          <a:lstStyle/>
          <a:p>
            <a:pPr marL="215900" indent="-215900"/>
            <a:r>
              <a:rPr lang="nb-NO" sz="2400"/>
              <a:t>4 parklind </a:t>
            </a:r>
            <a:endParaRPr lang="nb-NO"/>
          </a:p>
          <a:p>
            <a:pPr marL="215900" indent="-215900"/>
            <a:r>
              <a:rPr lang="nb-NO" sz="2400"/>
              <a:t>6 svensk asal</a:t>
            </a:r>
          </a:p>
          <a:p>
            <a:pPr marL="215900" indent="-215900"/>
            <a:r>
              <a:rPr lang="nb-NO" sz="2400"/>
              <a:t>6 prydbusker</a:t>
            </a:r>
          </a:p>
          <a:p>
            <a:pPr marL="0" indent="0">
              <a:buNone/>
            </a:pPr>
            <a:endParaRPr lang="nb-NO" sz="2000"/>
          </a:p>
          <a:p>
            <a:pPr marL="215900" indent="-215900"/>
            <a:endParaRPr lang="nb-NO"/>
          </a:p>
          <a:p>
            <a:pPr marL="0" indent="0">
              <a:buNone/>
            </a:pPr>
            <a:endParaRPr lang="nb-NO" sz="2000"/>
          </a:p>
          <a:p>
            <a:pPr marL="215900" indent="-21590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18FAA4-D7B5-4770-9BA2-FF922A6B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1E71-7A1D-A54A-9414-5611E8B1051A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7737BA-ECAC-4D91-A287-6BBE97B9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20DA-48BB-BA49-A10E-0DA718F220D6}" type="slidenum">
              <a:rPr lang="nb-NO" smtClean="0"/>
              <a:pPr/>
              <a:t>20</a:t>
            </a:fld>
            <a:endParaRPr lang="nb-NO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CC30B780-5A87-DC3C-5701-7B82EB40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7113" y="966882"/>
            <a:ext cx="6313860" cy="4604909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A176E8C-AB7C-34C8-7CCB-BF8A9BC0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23" y="6411362"/>
            <a:ext cx="625116" cy="1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55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8630D42-9027-4219-9B0F-6C886348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65" y="923867"/>
            <a:ext cx="9469438" cy="1311999"/>
          </a:xfrm>
        </p:spPr>
        <p:txBody>
          <a:bodyPr/>
          <a:lstStyle/>
          <a:p>
            <a:r>
              <a:rPr lang="nb-NO">
                <a:ea typeface="+mj-lt"/>
                <a:cs typeface="+mj-lt"/>
              </a:rPr>
              <a:t>Naturtype </a:t>
            </a:r>
            <a:br>
              <a:rPr lang="nb-NO">
                <a:ea typeface="+mj-lt"/>
                <a:cs typeface="+mj-lt"/>
              </a:rPr>
            </a:br>
            <a:r>
              <a:rPr lang="nb-NO" err="1">
                <a:ea typeface="+mj-lt"/>
                <a:cs typeface="+mj-lt"/>
              </a:rPr>
              <a:t>vs</a:t>
            </a:r>
            <a:r>
              <a:rPr lang="nb-NO">
                <a:ea typeface="+mj-lt"/>
                <a:cs typeface="+mj-lt"/>
              </a:rPr>
              <a:t> trerekke</a:t>
            </a:r>
            <a:endParaRPr lang="en-US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23AADDB-A214-4ED2-90D4-0CD9E5C8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77" y="2285287"/>
            <a:ext cx="4289629" cy="1573451"/>
          </a:xfrm>
        </p:spPr>
        <p:txBody>
          <a:bodyPr/>
          <a:lstStyle/>
          <a:p>
            <a:r>
              <a:rPr lang="nb-NO" sz="1800"/>
              <a:t>Naturtype (C-verdi) er en naturlig forlengelse og buffersone for naturtypen med A-verdi</a:t>
            </a:r>
          </a:p>
          <a:p>
            <a:r>
              <a:rPr lang="nb-NO" sz="1800"/>
              <a:t>Skog og kratt har høyere verdi for naturmangfoldet enn parktrær</a:t>
            </a:r>
          </a:p>
          <a:p>
            <a:r>
              <a:rPr lang="nb-NO" sz="1800"/>
              <a:t>Omfanget av inngrepet er mye mindre ved å utvide GS-veg på flaten ved trerekken, sammenlignet med å skråningen med naturtypen</a:t>
            </a:r>
          </a:p>
          <a:p>
            <a:pPr marL="0" indent="0">
              <a:buNone/>
            </a:pPr>
            <a:endParaRPr lang="nb-NO" sz="1800"/>
          </a:p>
          <a:p>
            <a:endParaRPr lang="nb-NO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/>
          </a:p>
          <a:p>
            <a:pPr marL="0" indent="0">
              <a:buNone/>
            </a:pPr>
            <a:endParaRPr lang="nb-NO" sz="2000"/>
          </a:p>
          <a:p>
            <a:endParaRPr lang="nb-NO"/>
          </a:p>
          <a:p>
            <a:pPr marL="0" indent="0">
              <a:buNone/>
            </a:pPr>
            <a:endParaRPr lang="nb-NO" sz="2000"/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18FAA4-D7B5-4770-9BA2-FF922A6B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1E71-7A1D-A54A-9414-5611E8B1051A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7737BA-ECAC-4D91-A287-6BBE97B9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20DA-48BB-BA49-A10E-0DA718F220D6}" type="slidenum">
              <a:rPr lang="nb-NO" smtClean="0"/>
              <a:pPr/>
              <a:t>21</a:t>
            </a:fld>
            <a:endParaRPr lang="nb-NO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CC30B780-5A87-DC3C-5701-7B82EB40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77127" y="874173"/>
            <a:ext cx="6313860" cy="4604909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BBE65D-0E1F-0335-DAD5-2F001CE8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23" y="6411362"/>
            <a:ext cx="625116" cy="1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139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64BB357-1AE2-4A0E-ACD1-662A6FF8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Etterstadsletta øst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7E0DAD0-6ECD-42E6-B047-2A65ACAE7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177DB0A-6607-4DE1-BF16-C2214EF6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490B5DC-5633-422F-A525-A23ECB1A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79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8BDA17-7D72-5062-2ABB-2BDE8AB9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5400675" cy="1311999"/>
          </a:xfrm>
        </p:spPr>
        <p:txBody>
          <a:bodyPr anchor="t">
            <a:normAutofit/>
          </a:bodyPr>
          <a:lstStyle/>
          <a:p>
            <a:r>
              <a:rPr lang="nb-NO"/>
              <a:t>Etterstadsletta øst - forprosjekt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55F9FF-F904-516C-1D5E-F45FD2D09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32001"/>
            <a:ext cx="5400675" cy="3924272"/>
          </a:xfrm>
        </p:spPr>
        <p:txBody>
          <a:bodyPr anchor="t">
            <a:normAutofit lnSpcReduction="10000"/>
          </a:bodyPr>
          <a:lstStyle/>
          <a:p>
            <a:pPr marL="215900" indent="-215900"/>
            <a:r>
              <a:rPr lang="nb-NO"/>
              <a:t>Hensikt er å gjøre strekningen tryggere og mer attraktiv for gående og syklende</a:t>
            </a:r>
          </a:p>
          <a:p>
            <a:pPr marL="215900" indent="-215900"/>
            <a:r>
              <a:rPr lang="nb-NO"/>
              <a:t>Planlegger for sykkelvei med fortau 3 + 2,5 meter</a:t>
            </a:r>
          </a:p>
          <a:p>
            <a:pPr marL="215900" indent="-215900"/>
            <a:r>
              <a:rPr lang="nb-NO"/>
              <a:t>Plassering av bro er ikke besluttet</a:t>
            </a:r>
          </a:p>
          <a:p>
            <a:pPr marL="215900" indent="-215900"/>
            <a:r>
              <a:rPr lang="nb-NO"/>
              <a:t>Forutsetter ny reguleringsplan da gjeldende regulering innebærer gang- og sykkelvei i 3 meter bredde</a:t>
            </a:r>
          </a:p>
          <a:p>
            <a:pPr marL="215900" indent="-215900"/>
            <a:r>
              <a:rPr lang="nb-NO"/>
              <a:t>Utfordrende å finne en løsning som ivaretar naturverdier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45FBDA9-F3DF-F0E1-57E7-501CC6497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1931E7B-50BA-9449-91F9-9A9201D90364}" type="datetime1">
              <a:rPr lang="nb-NO" smtClean="0"/>
              <a:pPr>
                <a:spcAft>
                  <a:spcPts val="600"/>
                </a:spcAft>
              </a:pPr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E6E016-181F-103E-0326-1FC5FFB5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CEFDFC-287E-0A4D-81A7-6CC8C070690D}" type="slidenum">
              <a:rPr lang="nb-NO" smtClean="0"/>
              <a:pPr>
                <a:spcAft>
                  <a:spcPts val="600"/>
                </a:spcAft>
              </a:pPr>
              <a:t>23</a:t>
            </a:fld>
            <a:endParaRPr lang="nb-NO"/>
          </a:p>
        </p:txBody>
      </p:sp>
      <p:pic>
        <p:nvPicPr>
          <p:cNvPr id="4" name="Bilde 6" descr="Et bilde som inneholder diagram&#10;&#10;Automatisk generert beskrivelse">
            <a:extLst>
              <a:ext uri="{FF2B5EF4-FFF2-40B4-BE49-F238E27FC236}">
                <a16:creationId xmlns:a16="http://schemas.microsoft.com/office/drawing/2014/main" id="{AAD83EE1-57F0-701C-2194-E506349C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406" y="2037229"/>
            <a:ext cx="6091200" cy="3411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9763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8702AFD9-7A71-2682-3419-FCDC199D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Dagens </a:t>
            </a:r>
            <a:r>
              <a:rPr lang="en-US" err="1"/>
              <a:t>situasjon</a:t>
            </a:r>
            <a:endParaRPr lang="nb-NO" err="1"/>
          </a:p>
        </p:txBody>
      </p:sp>
      <p:pic>
        <p:nvPicPr>
          <p:cNvPr id="7" name="Bilde 7" descr="Et bilde som inneholder tre, grunn, utendørs, jord&#10;&#10;Automatisk generert beskrivelse">
            <a:extLst>
              <a:ext uri="{FF2B5EF4-FFF2-40B4-BE49-F238E27FC236}">
                <a16:creationId xmlns:a16="http://schemas.microsoft.com/office/drawing/2014/main" id="{500FDA3D-BFC8-7784-2038-39917CF41C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300" r="-1" b="-1"/>
          <a:stretch/>
        </p:blipFill>
        <p:spPr>
          <a:xfrm>
            <a:off x="695325" y="2032000"/>
            <a:ext cx="5181600" cy="4060826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3AB321-FCE1-E858-D73F-11A6335A1F3A}"/>
              </a:ext>
            </a:extLst>
          </p:cNvPr>
          <p:cNvSpPr txBox="1">
            <a:spLocks/>
          </p:cNvSpPr>
          <p:nvPr/>
        </p:nvSpPr>
        <p:spPr>
          <a:xfrm>
            <a:off x="6315074" y="2032000"/>
            <a:ext cx="5181600" cy="406082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r>
              <a:rPr lang="nb-NO"/>
              <a:t>Kombinert gang- og sykkelvei i 3 meter bredde</a:t>
            </a:r>
          </a:p>
          <a:p>
            <a:pPr marL="215900" indent="-215900"/>
            <a:r>
              <a:rPr lang="nb-NO"/>
              <a:t>Bratt bakke mellom Brynsengfaret og  bro over Alna </a:t>
            </a:r>
          </a:p>
          <a:p>
            <a:pPr marL="215900" indent="-215900"/>
            <a:r>
              <a:rPr lang="nb-NO" b="0" i="0" kern="1200">
                <a:latin typeface="+mn-lt"/>
                <a:ea typeface="+mn-ea"/>
                <a:cs typeface="+mn-cs"/>
              </a:rPr>
              <a:t>Krapp sving nederst i bakken</a:t>
            </a:r>
            <a:endParaRPr lang="nb-NO" b="0" i="0" kern="1200">
              <a:latin typeface="+mn-lt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DA76B65-EA98-DB1E-6FEE-B8C44FDB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931E7B-50BA-9449-91F9-9A9201D90364}" type="datetime1">
              <a:rPr lang="nb-NO" smtClean="0"/>
              <a:pPr>
                <a:spcAft>
                  <a:spcPts val="600"/>
                </a:spcAft>
              </a:pPr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A1F9F8-DA0D-80EC-26AD-47D4BC23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CEFDFC-287E-0A4D-81A7-6CC8C070690D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11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77E9014-C452-ECC0-649E-1A0CAC97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KVU - alternativ 2B  </a:t>
            </a:r>
            <a:br>
              <a:rPr lang="en-US"/>
            </a:br>
            <a:endParaRPr lang="en-US"/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165B9080-E0D5-E5BF-778D-D67E8116C0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8018" b="1"/>
          <a:stretch/>
        </p:blipFill>
        <p:spPr>
          <a:xfrm>
            <a:off x="695325" y="2032000"/>
            <a:ext cx="5181600" cy="4060826"/>
          </a:xfrm>
          <a:noFill/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923E728-1004-A5E2-02C1-2E49245CDCF8}"/>
              </a:ext>
            </a:extLst>
          </p:cNvPr>
          <p:cNvSpPr txBox="1">
            <a:spLocks/>
          </p:cNvSpPr>
          <p:nvPr/>
        </p:nvSpPr>
        <p:spPr>
          <a:xfrm>
            <a:off x="6315074" y="2032000"/>
            <a:ext cx="5181600" cy="406082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r>
              <a:rPr lang="nb-NO" b="0" i="0" kern="1200">
                <a:latin typeface="+mn-lt"/>
                <a:ea typeface="+mn-ea"/>
                <a:cs typeface="+mn-cs"/>
              </a:rPr>
              <a:t>KVU anbefaler alternativ </a:t>
            </a:r>
            <a:r>
              <a:rPr lang="nb-NO"/>
              <a:t>2B med</a:t>
            </a:r>
            <a:r>
              <a:rPr lang="nb-NO" b="0" i="0" kern="1200">
                <a:latin typeface="+mn-lt"/>
                <a:ea typeface="+mn-ea"/>
                <a:cs typeface="+mn-cs"/>
              </a:rPr>
              <a:t> ny bro </a:t>
            </a:r>
            <a:br>
              <a:rPr lang="nb-NO" b="0" i="0" kern="1200"/>
            </a:br>
            <a:r>
              <a:rPr lang="nb-NO" b="0" i="0" kern="1200">
                <a:latin typeface="+mn-lt"/>
                <a:ea typeface="+mn-ea"/>
                <a:cs typeface="+mn-cs"/>
              </a:rPr>
              <a:t>som tar høydeforskjellen over lengre </a:t>
            </a:r>
            <a:br>
              <a:rPr lang="nb-NO" b="0" i="0" kern="1200"/>
            </a:br>
            <a:r>
              <a:rPr lang="nb-NO" b="0" i="0" kern="1200">
                <a:latin typeface="+mn-lt"/>
                <a:ea typeface="+mn-ea"/>
                <a:cs typeface="+mn-cs"/>
              </a:rPr>
              <a:t>strekning og med slakere kurve over elven</a:t>
            </a:r>
            <a:endParaRPr lang="nb-NO">
              <a:ea typeface="+mn-ea"/>
              <a:cs typeface="+mn-cs"/>
            </a:endParaRPr>
          </a:p>
          <a:p>
            <a:pPr marL="215900" indent="-215900"/>
            <a:r>
              <a:rPr lang="nb-NO" b="0" i="0" kern="1200">
                <a:latin typeface="+mn-lt"/>
                <a:ea typeface="+mn-ea"/>
                <a:cs typeface="+mn-cs"/>
              </a:rPr>
              <a:t>God løsning for gående og syklende</a:t>
            </a:r>
            <a:endParaRPr lang="nb-NO" b="0" i="0" kern="1200">
              <a:latin typeface="+mn-lt"/>
            </a:endParaRPr>
          </a:p>
          <a:p>
            <a:pPr marL="215900" indent="-215900"/>
            <a:r>
              <a:rPr lang="nb-NO"/>
              <a:t>I forprosjektet skal det undersøkes om løsningen kan realiseres eller om det er for stor konflikt</a:t>
            </a:r>
            <a:r>
              <a:rPr lang="nb-NO" b="0" i="0" kern="1200">
                <a:latin typeface="+mn-lt"/>
                <a:ea typeface="+mn-ea"/>
                <a:cs typeface="+mn-cs"/>
              </a:rPr>
              <a:t> med naturverdier</a:t>
            </a:r>
            <a:endParaRPr lang="nb-NO" b="0" i="0" kern="1200">
              <a:latin typeface="+mn-lt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9C0AF3-2149-ECE3-A314-BF36CE74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931E7B-50BA-9449-91F9-9A9201D90364}" type="datetime1">
              <a:rPr lang="nb-NO" smtClean="0"/>
              <a:pPr>
                <a:spcAft>
                  <a:spcPts val="600"/>
                </a:spcAft>
              </a:pPr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47061C-40A7-1482-C8F6-42B536B6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CEFDFC-287E-0A4D-81A7-6CC8C070690D}" type="slidenum">
              <a:rPr lang="nb-NO" smtClean="0"/>
              <a:pPr>
                <a:spcAft>
                  <a:spcPts val="600"/>
                </a:spcAft>
              </a:pPr>
              <a:t>25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17968F5-4FAD-1E4F-5A74-20B6F648602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53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AF8EB9-3649-DC93-F32E-78628B45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 utredning - alternativ 0+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E721DD-91BE-9EBA-EADE-447CBE2EC7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/>
              <a:t>Alternativ 0+ skal ta utgangspunkt i eksisterende trasé og eksisterende bro</a:t>
            </a:r>
          </a:p>
          <a:p>
            <a:pPr marL="215900" indent="-215900"/>
            <a:r>
              <a:rPr lang="nb-NO"/>
              <a:t>Søker etter en løsning som ikke forringer naturverdiene i området</a:t>
            </a:r>
          </a:p>
          <a:p>
            <a:pPr marL="215900" indent="-215900"/>
            <a:r>
              <a:rPr lang="nb-NO"/>
              <a:t>Utredning av 0+ alternativet starter i august</a:t>
            </a:r>
          </a:p>
          <a:p>
            <a:pPr marL="215900" indent="-215900"/>
            <a:r>
              <a:rPr lang="nb-NO"/>
              <a:t>Ny naturkartlegging vil gi mer detaljert kunnskap for eksempel om avgrensning av naturtypeområdene</a:t>
            </a:r>
          </a:p>
          <a:p>
            <a:pPr marL="215900" indent="-215900"/>
            <a:r>
              <a:rPr lang="nb-NO"/>
              <a:t>Naturkartlegging utføres i sommer</a:t>
            </a:r>
          </a:p>
          <a:p>
            <a:pPr marL="215900" indent="-215900"/>
            <a:endParaRPr lang="nb-NO"/>
          </a:p>
          <a:p>
            <a:pPr marL="215900" indent="-215900"/>
            <a:endParaRPr lang="nb-NO"/>
          </a:p>
          <a:p>
            <a:pPr marL="215900" indent="-215900"/>
            <a:endParaRPr lang="nb-NO"/>
          </a:p>
          <a:p>
            <a:pPr marL="215900" indent="-215900"/>
            <a:endParaRPr lang="nb-NO"/>
          </a:p>
        </p:txBody>
      </p:sp>
      <p:pic>
        <p:nvPicPr>
          <p:cNvPr id="7" name="Bilde 7" descr="Et bilde som inneholder utendørs, tre, gress, jord&#10;&#10;Automatisk generert beskrivelse">
            <a:extLst>
              <a:ext uri="{FF2B5EF4-FFF2-40B4-BE49-F238E27FC236}">
                <a16:creationId xmlns:a16="http://schemas.microsoft.com/office/drawing/2014/main" id="{0F20B537-7B60-3E42-10D0-9AA46F6F47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5074" y="2119313"/>
            <a:ext cx="5181600" cy="3886200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528956-3870-9047-8A2A-CCC785FD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27A7D8-C18D-D44F-88FC-6D54155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4084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AF8EB9-3649-DC93-F32E-78628B45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 utredning - alternativ 0+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E721DD-91BE-9EBA-EADE-447CBE2EC7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/>
              <a:t>Alternativ 0+ skal ta utgangspunkt i eksisterende trasé og eksisterende bro</a:t>
            </a:r>
          </a:p>
          <a:p>
            <a:pPr marL="215900" indent="-215900"/>
            <a:r>
              <a:rPr lang="nb-NO"/>
              <a:t>Søker etter en løsning som ikke forringer naturverdiene i området</a:t>
            </a:r>
          </a:p>
          <a:p>
            <a:pPr marL="215900" indent="-215900"/>
            <a:r>
              <a:rPr lang="nb-NO"/>
              <a:t>Utredning av 0+ alternativet starter i august</a:t>
            </a:r>
          </a:p>
          <a:p>
            <a:pPr marL="215900" indent="-215900"/>
            <a:r>
              <a:rPr lang="nb-NO"/>
              <a:t>Ny naturkartlegging vil gi mer detaljert kunnskap for eksempel om avgrensning av naturtypeområdene</a:t>
            </a:r>
          </a:p>
          <a:p>
            <a:pPr marL="215900" indent="-215900"/>
            <a:r>
              <a:rPr lang="nb-NO"/>
              <a:t>Naturkartlegging utføres i sommer</a:t>
            </a:r>
          </a:p>
          <a:p>
            <a:pPr marL="215900" indent="-215900"/>
            <a:endParaRPr lang="nb-NO"/>
          </a:p>
          <a:p>
            <a:pPr marL="215900" indent="-215900"/>
            <a:endParaRPr lang="nb-NO"/>
          </a:p>
          <a:p>
            <a:pPr marL="215900" indent="-215900"/>
            <a:endParaRPr lang="nb-NO"/>
          </a:p>
          <a:p>
            <a:pPr marL="215900" indent="-215900"/>
            <a:endParaRPr lang="nb-NO"/>
          </a:p>
        </p:txBody>
      </p:sp>
      <p:pic>
        <p:nvPicPr>
          <p:cNvPr id="7" name="Bilde 7" descr="Et bilde som inneholder utendørs, tre, gress, jord&#10;&#10;Automatisk generert beskrivelse">
            <a:extLst>
              <a:ext uri="{FF2B5EF4-FFF2-40B4-BE49-F238E27FC236}">
                <a16:creationId xmlns:a16="http://schemas.microsoft.com/office/drawing/2014/main" id="{0F20B537-7B60-3E42-10D0-9AA46F6F47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5074" y="2119313"/>
            <a:ext cx="5181600" cy="3886200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528956-3870-9047-8A2A-CCC785FD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27A7D8-C18D-D44F-88FC-6D54155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991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Tidslinje : Etterstadsletta øst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dirty="0" smtClean="0"/>
              <a:t>28</a:t>
            </a:fld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988291" y="3297382"/>
            <a:ext cx="10261600" cy="923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Rett linje 9"/>
          <p:cNvCxnSpPr/>
          <p:nvPr/>
        </p:nvCxnSpPr>
        <p:spPr>
          <a:xfrm>
            <a:off x="988291" y="3103418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612" y="3821198"/>
            <a:ext cx="19996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KVU  </a:t>
            </a:r>
            <a:br>
              <a:rPr lang="nb-NO" sz="1400"/>
            </a:br>
            <a:r>
              <a:rPr lang="nb-NO" sz="1400"/>
              <a:t>Januar 2022 </a:t>
            </a:r>
          </a:p>
        </p:txBody>
      </p:sp>
      <p:cxnSp>
        <p:nvCxnSpPr>
          <p:cNvPr id="12" name="Rett linje 11"/>
          <p:cNvCxnSpPr/>
          <p:nvPr/>
        </p:nvCxnSpPr>
        <p:spPr>
          <a:xfrm>
            <a:off x="11236037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10391315" y="3890029"/>
            <a:ext cx="170798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Reguleringsplan til politisk behandling 2026</a:t>
            </a:r>
            <a:endParaRPr lang="nb-NO" sz="1600"/>
          </a:p>
        </p:txBody>
      </p:sp>
      <p:cxnSp>
        <p:nvCxnSpPr>
          <p:cNvPr id="14" name="Rett linje 13"/>
          <p:cNvCxnSpPr/>
          <p:nvPr/>
        </p:nvCxnSpPr>
        <p:spPr>
          <a:xfrm>
            <a:off x="8945420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2318906" y="3068781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/>
          <p:cNvSpPr txBox="1"/>
          <p:nvPr/>
        </p:nvSpPr>
        <p:spPr>
          <a:xfrm>
            <a:off x="941094" y="2419787"/>
            <a:ext cx="270996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Prosjektstart forprosjektfasen</a:t>
            </a:r>
            <a:br>
              <a:rPr lang="nb-NO" sz="1400"/>
            </a:br>
            <a:r>
              <a:rPr lang="nb-NO" sz="1400"/>
              <a:t>våren 2023</a:t>
            </a:r>
          </a:p>
        </p:txBody>
      </p:sp>
      <p:cxnSp>
        <p:nvCxnSpPr>
          <p:cNvPr id="17" name="Rett linje 16"/>
          <p:cNvCxnSpPr/>
          <p:nvPr/>
        </p:nvCxnSpPr>
        <p:spPr>
          <a:xfrm>
            <a:off x="5378697" y="311282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>
            <a:off x="6987341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/>
          <p:cNvSpPr txBox="1"/>
          <p:nvPr/>
        </p:nvSpPr>
        <p:spPr>
          <a:xfrm>
            <a:off x="4141109" y="2420965"/>
            <a:ext cx="24751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Beslutning om løsning</a:t>
            </a:r>
          </a:p>
          <a:p>
            <a:pPr marL="342900" indent="-342900" algn="ctr">
              <a:buAutoNum type="arabicPeriod"/>
            </a:pPr>
            <a:r>
              <a:rPr lang="nb-NO" sz="1400"/>
              <a:t>kvartal 2024</a:t>
            </a:r>
          </a:p>
        </p:txBody>
      </p:sp>
      <p:sp>
        <p:nvSpPr>
          <p:cNvPr id="20" name="TekstSylinder 19"/>
          <p:cNvSpPr txBox="1"/>
          <p:nvPr/>
        </p:nvSpPr>
        <p:spPr>
          <a:xfrm>
            <a:off x="5843947" y="3975146"/>
            <a:ext cx="2433680" cy="73866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Detaljprosjektering</a:t>
            </a:r>
            <a:endParaRPr lang="nb-NO" sz="1600"/>
          </a:p>
          <a:p>
            <a:pPr algn="ctr"/>
            <a:r>
              <a:rPr lang="nb-NO" sz="1400"/>
              <a:t>Utarbeide reguleringsplan</a:t>
            </a:r>
            <a:br>
              <a:rPr lang="nb-NO" sz="1400"/>
            </a:br>
            <a:r>
              <a:rPr lang="nb-NO" sz="1400"/>
              <a:t> 2024</a:t>
            </a:r>
            <a:endParaRPr lang="nb-NO" sz="1600"/>
          </a:p>
        </p:txBody>
      </p:sp>
      <p:sp>
        <p:nvSpPr>
          <p:cNvPr id="21" name="TekstSylinder 20"/>
          <p:cNvSpPr txBox="1"/>
          <p:nvPr/>
        </p:nvSpPr>
        <p:spPr>
          <a:xfrm>
            <a:off x="8015360" y="2147843"/>
            <a:ext cx="186012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Reguleringsplan på høring og til behandling hos PBE</a:t>
            </a:r>
          </a:p>
          <a:p>
            <a:pPr algn="ctr"/>
            <a:r>
              <a:rPr lang="nb-NO" sz="1400"/>
              <a:t>2025</a:t>
            </a:r>
          </a:p>
        </p:txBody>
      </p:sp>
      <p:cxnSp>
        <p:nvCxnSpPr>
          <p:cNvPr id="22" name="Rett linje 21"/>
          <p:cNvCxnSpPr/>
          <p:nvPr/>
        </p:nvCxnSpPr>
        <p:spPr>
          <a:xfrm>
            <a:off x="3930813" y="3117272"/>
            <a:ext cx="0" cy="461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/>
          <p:cNvSpPr txBox="1"/>
          <p:nvPr/>
        </p:nvSpPr>
        <p:spPr>
          <a:xfrm>
            <a:off x="2962463" y="3820708"/>
            <a:ext cx="193476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400"/>
              <a:t>Utrede 0+ alternativ</a:t>
            </a:r>
          </a:p>
          <a:p>
            <a:pPr algn="ctr"/>
            <a:r>
              <a:rPr lang="nb-NO" sz="1400"/>
              <a:t>Naturkartlegging</a:t>
            </a:r>
          </a:p>
          <a:p>
            <a:pPr algn="ctr"/>
            <a:r>
              <a:rPr lang="nb-NO" sz="1400"/>
              <a:t> 2023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57C992A-33AD-471D-BE2F-8EB0FA7FEBD5}"/>
              </a:ext>
            </a:extLst>
          </p:cNvPr>
          <p:cNvSpPr/>
          <p:nvPr/>
        </p:nvSpPr>
        <p:spPr>
          <a:xfrm>
            <a:off x="2798608" y="3068118"/>
            <a:ext cx="606725" cy="5847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316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64BB357-1AE2-4A0E-ACD1-662A6FF8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Kommunikasjon i prosjektet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7E0DAD0-6ECD-42E6-B047-2A65ACAE7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177DB0A-6607-4DE1-BF16-C2214EF6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490B5DC-5633-422F-A525-A23ECB1A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4243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4FAEE42-508F-4F42-8D42-0797D535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363607" cy="3057761"/>
          </a:xfrm>
        </p:spPr>
        <p:txBody>
          <a:bodyPr/>
          <a:lstStyle/>
          <a:p>
            <a:r>
              <a:rPr lang="nb-NO" dirty="0"/>
              <a:t>Forankring i overordnet plan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47D9642-0752-4364-8919-3CB93236A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Plan for sykkelveinettet i Oslo</a:t>
            </a:r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477DFA-A574-4E5B-ABAF-4BE24A34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617FF6-A2F6-4DB9-AB95-75286E4C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592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D9CDF0-4E24-1656-1E68-EFACF9CCC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5400675" cy="1311999"/>
          </a:xfrm>
        </p:spPr>
        <p:txBody>
          <a:bodyPr anchor="t">
            <a:normAutofit/>
          </a:bodyPr>
          <a:lstStyle/>
          <a:p>
            <a:r>
              <a:rPr lang="nb-NO"/>
              <a:t>Kommunikasjonstiltak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613F5D-FFB3-9AF3-85DF-3A11CA4A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32001"/>
            <a:ext cx="5400675" cy="3924272"/>
          </a:xfrm>
        </p:spPr>
        <p:txBody>
          <a:bodyPr anchor="t">
            <a:normAutofit/>
          </a:bodyPr>
          <a:lstStyle/>
          <a:p>
            <a:pPr marL="215900" indent="-215900"/>
            <a:r>
              <a:rPr lang="nb-NO"/>
              <a:t>26.04.23 Orientert Bydel Gamle Oslo byutviklingskomite </a:t>
            </a:r>
          </a:p>
          <a:p>
            <a:pPr marL="215900" indent="-215900"/>
            <a:r>
              <a:rPr lang="nb-NO"/>
              <a:t>05.06.23 E-post invitasjon til åpent møte til beboere og andre berørte</a:t>
            </a:r>
          </a:p>
          <a:p>
            <a:pPr marL="215900" indent="-215900"/>
            <a:r>
              <a:rPr lang="nb-NO"/>
              <a:t>14.06.23 Informasjonsmøte med beboere og andre berørte</a:t>
            </a:r>
          </a:p>
          <a:p>
            <a:pPr marL="215900" indent="-215900"/>
            <a:r>
              <a:rPr lang="nb-NO"/>
              <a:t>Sender e-post ved ny informasjon/oppdateringer på nettsiden </a:t>
            </a:r>
          </a:p>
          <a:p>
            <a:pPr marL="215900" indent="-215900"/>
            <a:endParaRPr lang="nb-NO"/>
          </a:p>
          <a:p>
            <a:pPr marL="215900" indent="-215900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76A07B-5782-A490-C501-102A38A7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1931E7B-50BA-9449-91F9-9A9201D90364}" type="datetime1">
              <a:rPr lang="nb-NO" smtClean="0"/>
              <a:pPr>
                <a:spcAft>
                  <a:spcPts val="600"/>
                </a:spcAft>
              </a:pPr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3DD071-7056-A707-1466-9C30B34F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CEFDFC-287E-0A4D-81A7-6CC8C070690D}" type="slidenum">
              <a:rPr lang="nb-NO" smtClean="0"/>
              <a:pPr>
                <a:spcAft>
                  <a:spcPts val="600"/>
                </a:spcAft>
              </a:pPr>
              <a:t>30</a:t>
            </a:fld>
            <a:endParaRPr lang="nb-NO"/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25F3C629-8C9D-8F01-B219-7B9285A86D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6091200" y="1776761"/>
            <a:ext cx="6091200" cy="3304477"/>
          </a:xfrm>
          <a:noFill/>
        </p:spPr>
      </p:pic>
    </p:spTree>
    <p:extLst>
      <p:ext uri="{BB962C8B-B14F-4D97-AF65-F5344CB8AC3E}">
        <p14:creationId xmlns:p14="http://schemas.microsoft.com/office/powerpoint/2010/main" val="482419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386E57-3F80-1DD3-66CD-57CFC96F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4513736"/>
          </a:xfrm>
        </p:spPr>
        <p:txBody>
          <a:bodyPr>
            <a:normAutofit fontScale="90000"/>
          </a:bodyPr>
          <a:lstStyle/>
          <a:p>
            <a:r>
              <a:rPr lang="nb-NO" dirty="0"/>
              <a:t>Spørsmål? </a:t>
            </a:r>
            <a:br>
              <a:rPr lang="nb-NO" dirty="0"/>
            </a:br>
            <a:endParaRPr lang="nb-NO"/>
          </a:p>
          <a:p>
            <a:br>
              <a:rPr lang="nb-NO" dirty="0"/>
            </a:br>
            <a:r>
              <a:rPr lang="nb-NO" sz="2200" dirty="0"/>
              <a:t> </a:t>
            </a:r>
            <a:br>
              <a:rPr lang="nb-NO" dirty="0"/>
            </a:br>
            <a:r>
              <a:rPr lang="nb-NO" sz="2200" dirty="0">
                <a:latin typeface="+mn-lt"/>
                <a:ea typeface="+mn-ea"/>
                <a:cs typeface="+mn-cs"/>
              </a:rPr>
              <a:t>Prosjektleder Caroline </a:t>
            </a:r>
            <a:r>
              <a:rPr lang="nb-NO" sz="2200" dirty="0" err="1">
                <a:latin typeface="+mn-lt"/>
                <a:ea typeface="+mn-ea"/>
                <a:cs typeface="+mn-cs"/>
              </a:rPr>
              <a:t>Ovaska</a:t>
            </a:r>
            <a:r>
              <a:rPr lang="nb-NO" sz="2200" dirty="0">
                <a:latin typeface="+mn-lt"/>
                <a:ea typeface="+mn-ea"/>
                <a:cs typeface="+mn-cs"/>
              </a:rPr>
              <a:t>, Etterstadsletta vest </a:t>
            </a:r>
            <a:br>
              <a:rPr lang="nb-NO" sz="2200" dirty="0"/>
            </a:br>
            <a:br>
              <a:rPr lang="nb-NO" sz="2200" dirty="0"/>
            </a:br>
            <a:r>
              <a:rPr lang="nb-NO" sz="2200" dirty="0"/>
              <a:t>Prosjektleder Åse Rasmussen, Etterstadsletta øst </a:t>
            </a:r>
            <a:br>
              <a:rPr lang="en-US" dirty="0"/>
            </a:br>
            <a:endParaRPr lang="nb-NO" sz="2200"/>
          </a:p>
          <a:p>
            <a:br>
              <a:rPr lang="nb-NO" sz="1600" dirty="0">
                <a:ea typeface="+mj-lt"/>
                <a:cs typeface="+mj-lt"/>
              </a:rPr>
            </a:br>
            <a:r>
              <a:rPr lang="nb-NO" sz="1600" dirty="0">
                <a:latin typeface="+mn-lt"/>
                <a:ea typeface="+mn-ea"/>
                <a:cs typeface="+mn-cs"/>
              </a:rPr>
              <a:t>E-post: </a:t>
            </a:r>
            <a:r>
              <a:rPr lang="nb-NO" sz="1600" dirty="0"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postmottak@bym.oslo.kommune.no</a:t>
            </a:r>
            <a:br>
              <a:rPr lang="nb-NO" sz="1600" dirty="0">
                <a:latin typeface="+mn-lt"/>
                <a:ea typeface="+mn-ea"/>
                <a:cs typeface="+mn-cs"/>
              </a:rPr>
            </a:br>
            <a:br>
              <a:rPr lang="nb-NO" sz="1600" dirty="0">
                <a:latin typeface="+mn-lt"/>
                <a:ea typeface="+mn-ea"/>
                <a:cs typeface="+mn-cs"/>
              </a:rPr>
            </a:br>
            <a:r>
              <a:rPr lang="nb-NO" sz="1600" dirty="0">
                <a:latin typeface="+mn-lt"/>
                <a:ea typeface="+mn-ea"/>
                <a:cs typeface="+mn-cs"/>
              </a:rPr>
              <a:t>Telefon : 2180 2180</a:t>
            </a:r>
          </a:p>
          <a:p>
            <a:r>
              <a:rPr lang="nb-NO" sz="1600" dirty="0"/>
              <a:t>Nettside: </a:t>
            </a:r>
            <a:r>
              <a:rPr lang="nb-NO" sz="1200" dirty="0">
                <a:hlinkClick r:id="rId3"/>
              </a:rPr>
              <a:t>https://www.oslo.kommune.no/slik-bygger-vi-oslo/etterstadsletta-bedre-tilrettelegging-for-syklende-og-gaende/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25A4D7D-8EAF-19DE-7700-3C8D48BE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20.06.2023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4BBE1E-8D70-51B0-6391-9DF1F4B2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4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FEC3289B-6E1A-47F4-A1B5-D3C2FACD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5400675" cy="1311999"/>
          </a:xfrm>
        </p:spPr>
        <p:txBody>
          <a:bodyPr anchor="t">
            <a:normAutofit/>
          </a:bodyPr>
          <a:lstStyle/>
          <a:p>
            <a:r>
              <a:rPr lang="nb-NO"/>
              <a:t>Plan for sykkelveinettet 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35C17844-15F7-6BC9-092F-0B3307127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32001"/>
            <a:ext cx="5400675" cy="39242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/>
              <a:t>2015: Oslo skal bli en sykkelby for alle</a:t>
            </a:r>
          </a:p>
          <a:p>
            <a:pPr marL="0" indent="0">
              <a:buNone/>
            </a:pPr>
            <a:endParaRPr lang="nb-NO"/>
          </a:p>
          <a:p>
            <a:pPr marL="395605" lvl="1" indent="-179705">
              <a:buFont typeface="Arial"/>
              <a:buChar char="•"/>
            </a:pPr>
            <a:r>
              <a:rPr lang="nb-NO" sz="2000"/>
              <a:t>Oslos sykkelstrategi 2015-2025 </a:t>
            </a:r>
          </a:p>
          <a:p>
            <a:pPr marL="395605" lvl="1" indent="-179705">
              <a:buFont typeface="Arial"/>
              <a:buChar char="•"/>
            </a:pPr>
            <a:r>
              <a:rPr lang="nb-NO" sz="2000"/>
              <a:t>Plan for sykkelveinettet i Oslo legges frem</a:t>
            </a:r>
          </a:p>
          <a:p>
            <a:pPr marL="395605" lvl="1" indent="-179705">
              <a:buFont typeface="Arial"/>
              <a:buChar char="•"/>
            </a:pPr>
            <a:r>
              <a:rPr lang="nb-NO" sz="2000"/>
              <a:t>Oslostandarden for sykkeltilrettelegging blir laget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5FABC8-8F1C-4DA9-826B-591CCE27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1931E7B-50BA-9449-91F9-9A9201D90364}" type="datetime1">
              <a:rPr lang="nb-NO" smtClean="0"/>
              <a:pPr>
                <a:spcAft>
                  <a:spcPts val="600"/>
                </a:spcAft>
              </a:pPr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8D5AF9-B8A0-4471-B7AA-4AD2F9F6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ACEFDFC-287E-0A4D-81A7-6CC8C070690D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pic>
        <p:nvPicPr>
          <p:cNvPr id="10" name="Bilde 10" descr="Et bilde som inneholder utendørs, vei, himmel, tre&#10;&#10;Automatisk generert beskrivelse">
            <a:extLst>
              <a:ext uri="{FF2B5EF4-FFF2-40B4-BE49-F238E27FC236}">
                <a16:creationId xmlns:a16="http://schemas.microsoft.com/office/drawing/2014/main" id="{4920AC86-F24C-E1FF-58CF-8D76B3D6B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0" r="1" b="17617"/>
          <a:stretch/>
        </p:blipFill>
        <p:spPr>
          <a:xfrm>
            <a:off x="6091200" y="10"/>
            <a:ext cx="60912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5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7ADA1F4-6987-4996-BE8B-EF579CD6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Plan for sykkelveinettet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6C41B9-3400-41C7-B98B-DB27C918F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8245A74-DF59-44BE-9F67-383B154E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5</a:t>
            </a:fld>
            <a:endParaRPr lang="nb-NO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4597A0-69F1-439C-A206-AA4B377C27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6" y="1667814"/>
            <a:ext cx="10195849" cy="42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2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4FAEE42-508F-4F42-8D42-0797D535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363607" cy="3057761"/>
          </a:xfrm>
        </p:spPr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47D9642-0752-4364-8919-3CB93236A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Konseptvalgutredning (KVU) ferdigstilt 2021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477DFA-A574-4E5B-ABAF-4BE24A34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617FF6-A2F6-4DB9-AB95-75286E4C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633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ADC027-882A-4B01-8458-236B6486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Utredningens situasjonsbeskrivelse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C9F118-68A3-4E88-A0B6-4C679CDD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1838278"/>
            <a:ext cx="9469438" cy="2352097"/>
          </a:xfrm>
        </p:spPr>
        <p:txBody>
          <a:bodyPr/>
          <a:lstStyle/>
          <a:p>
            <a:pPr marL="395605" lvl="1" indent="-179705"/>
            <a:r>
              <a:rPr lang="nb-NO" sz="2000" dirty="0"/>
              <a:t>Mye brukt pendlerrute for syklister</a:t>
            </a:r>
            <a:endParaRPr lang="nb-NO" dirty="0"/>
          </a:p>
          <a:p>
            <a:pPr marL="395605" lvl="1" indent="-179705"/>
            <a:r>
              <a:rPr lang="nb-NO" sz="2000" dirty="0"/>
              <a:t>Mye brukt av turgåere og en viktig gangforbindelse i området</a:t>
            </a:r>
          </a:p>
          <a:p>
            <a:pPr marL="395605" lvl="1" indent="-179705"/>
            <a:r>
              <a:rPr lang="nb-NO" sz="2000" dirty="0"/>
              <a:t>Turgåere og fotgjengere har behov for mer plass når antall syklister øker </a:t>
            </a:r>
          </a:p>
          <a:p>
            <a:pPr marL="395605" lvl="1" indent="-179705"/>
            <a:r>
              <a:rPr lang="nb-NO" sz="2000" dirty="0"/>
              <a:t>Bakken ned fra Bryn og bro over Alnaelva oppleves utfordrende med tanke på sikkerhet for gående og syklende, og for god drift</a:t>
            </a:r>
          </a:p>
          <a:p>
            <a:pPr marL="395605" lvl="1" indent="-179705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4B8E0-0D1C-4012-9153-7796B80D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A19D2E-2D71-4CC5-A2F1-A187D259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  <p:pic>
        <p:nvPicPr>
          <p:cNvPr id="8" name="Picture 2" descr="Et bilde som inneholder diagram&#10;&#10;Automatisk generert beskrivelse">
            <a:extLst>
              <a:ext uri="{FF2B5EF4-FFF2-40B4-BE49-F238E27FC236}">
                <a16:creationId xmlns:a16="http://schemas.microsoft.com/office/drawing/2014/main" id="{D5C3A86C-D472-5F8C-97EE-BCDA36BB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20" y="3843673"/>
            <a:ext cx="5645547" cy="24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7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ADC027-882A-4B01-8458-236B6486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 avdekket i utredningen</a:t>
            </a:r>
            <a:endParaRPr lang="nb-NO" sz="2000" dirty="0"/>
          </a:p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C9F118-68A3-4E88-A0B6-4C679CDD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796868"/>
            <a:ext cx="9469438" cy="2352097"/>
          </a:xfrm>
        </p:spPr>
        <p:txBody>
          <a:bodyPr/>
          <a:lstStyle/>
          <a:p>
            <a:pPr marL="215900" indent="-215900">
              <a:buFont typeface="Arial"/>
              <a:buChar char="•"/>
            </a:pPr>
            <a:r>
              <a:rPr lang="nb-NO" dirty="0"/>
              <a:t>Bedre trafikksikkerhet for gående og syklende på strekningen</a:t>
            </a:r>
            <a:endParaRPr lang="nb-NO"/>
          </a:p>
          <a:p>
            <a:pPr marL="215900" indent="-215900">
              <a:buFont typeface="Arial"/>
              <a:buChar char="•"/>
            </a:pPr>
            <a:r>
              <a:rPr lang="nb-NO" dirty="0"/>
              <a:t>Bedre fremkommelighet for syklende i hver ende av prosjektet</a:t>
            </a:r>
          </a:p>
          <a:p>
            <a:pPr marL="215900" indent="-215900">
              <a:buFont typeface="Arial"/>
              <a:buChar char="•"/>
            </a:pPr>
            <a:r>
              <a:rPr lang="nb-NO"/>
              <a:t>Bevaring av naturverdier</a:t>
            </a:r>
            <a:endParaRPr lang="nb-NO" dirty="0"/>
          </a:p>
          <a:p>
            <a:pPr marL="215900" indent="-215900">
              <a:buFont typeface="Arial"/>
              <a:buChar char="•"/>
            </a:pPr>
            <a:r>
              <a:rPr lang="nb-NO" dirty="0"/>
              <a:t>Utbedring av trasé for broen over Alna</a:t>
            </a:r>
          </a:p>
          <a:p>
            <a:pPr marL="215900" indent="-215900"/>
            <a:endParaRPr lang="nb-NO" dirty="0"/>
          </a:p>
          <a:p>
            <a:pPr marL="395605" lvl="1" indent="-179705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4B8E0-0D1C-4012-9153-7796B80D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A19D2E-2D71-4CC5-A2F1-A187D259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9B8E21F-9A72-1C94-A259-E0ECB03C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90" y="3429747"/>
            <a:ext cx="5645547" cy="24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2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2E11E8-FF20-4B0B-802A-31356CF16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u="heavy">
                <a:uFill>
                  <a:solidFill>
                    <a:schemeClr val="accent3"/>
                  </a:solidFill>
                </a:uFill>
              </a:rPr>
              <a:t>Historikk og bakgrunn 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F2D4213-1CF0-4440-84D3-DE25028F4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50" y="1634959"/>
            <a:ext cx="9469438" cy="4060824"/>
          </a:xfrm>
        </p:spPr>
        <p:txBody>
          <a:bodyPr/>
          <a:lstStyle/>
          <a:p>
            <a:pPr marL="215900" indent="-215900"/>
            <a:r>
              <a:rPr lang="nb-NO" sz="1800"/>
              <a:t>KVU (Konseptvalgutredning 2021-2022)</a:t>
            </a:r>
          </a:p>
          <a:p>
            <a:pPr marL="395605" lvl="1" indent="-179705"/>
            <a:r>
              <a:rPr lang="nb-NO" sz="1600"/>
              <a:t>Hvordan en sykkelvei med fortau kan innpasses langs strekningen.</a:t>
            </a:r>
          </a:p>
          <a:p>
            <a:pPr marL="395605" lvl="1" indent="-179705"/>
            <a:r>
              <a:rPr lang="nb-NO" sz="1600"/>
              <a:t>Kartlegging av konsekvenser, reguleringsplanbehov og kostnader. </a:t>
            </a:r>
          </a:p>
          <a:p>
            <a:pPr marL="0" indent="0">
              <a:buNone/>
            </a:pPr>
            <a:endParaRPr lang="nb-NO" sz="150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12DDD-7D6B-4EF7-B595-28B12D9D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7FED07-1C2F-44AD-8896-2D1C2086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72CA54-F066-42D5-92EB-50009DE0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75546"/>
            <a:ext cx="12191998" cy="39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05743"/>
      </p:ext>
    </p:extLst>
  </p:cSld>
  <p:clrMapOvr>
    <a:masterClrMapping/>
  </p:clrMapOvr>
</p:sld>
</file>

<file path=ppt/theme/theme1.xml><?xml version="1.0" encoding="utf-8"?>
<a:theme xmlns:a="http://schemas.openxmlformats.org/drawingml/2006/main" name="Oslo 2019 / positiv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_tom" id="{EE90DA7F-12DB-4E94-B593-41DE18219626}" vid="{E660CCD2-E97E-450B-AEE2-ED96BCB5BA2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d0a8d02-d809-4f3d-b379-ac8a27cb95b5" xsi:nil="true"/>
    <Fag xmlns="bd0a8d02-d809-4f3d-b379-ac8a27cb95b5" xsi:nil="true"/>
    <lcf76f155ced4ddcb4097134ff3c332f xmlns="bd0a8d02-d809-4f3d-b379-ac8a27cb95b5">
      <Terms xmlns="http://schemas.microsoft.com/office/infopath/2007/PartnerControls"/>
    </lcf76f155ced4ddcb4097134ff3c332f>
    <TaxCatchAll xmlns="003e08ac-bb4f-461f-b130-6534440278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4D9AA6A89A434A9FD271824F6F7794" ma:contentTypeVersion="18" ma:contentTypeDescription="Opprett et nytt dokument." ma:contentTypeScope="" ma:versionID="2bb37d6a3b7ba9ed1d5de39cbc67b815">
  <xsd:schema xmlns:xsd="http://www.w3.org/2001/XMLSchema" xmlns:xs="http://www.w3.org/2001/XMLSchema" xmlns:p="http://schemas.microsoft.com/office/2006/metadata/properties" xmlns:ns2="bd0a8d02-d809-4f3d-b379-ac8a27cb95b5" xmlns:ns3="003e08ac-bb4f-461f-b130-65344402786a" targetNamespace="http://schemas.microsoft.com/office/2006/metadata/properties" ma:root="true" ma:fieldsID="09c34ac2f383241610f1c1f6d2e05889" ns2:_="" ns3:_="">
    <xsd:import namespace="bd0a8d02-d809-4f3d-b379-ac8a27cb95b5"/>
    <xsd:import namespace="003e08ac-bb4f-461f-b130-6534440278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Fag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a8d02-d809-4f3d-b379-ac8a27cb9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9" nillable="true" ma:displayName="Godkjenningsstatus" ma:internalName="Godkjenningsstatus">
      <xsd:simpleType>
        <xsd:restriction base="dms:Text"/>
      </xsd:simpleType>
    </xsd:element>
    <xsd:element name="Fag" ma:index="20" nillable="true" ma:displayName="Fag" ma:format="Dropdown" ma:internalName="Fag">
      <xsd:simpleType>
        <xsd:restriction base="dms:Text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c528fd71-ad7b-48f8-811b-c0b5643803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e08ac-bb4f-461f-b130-65344402786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fdbaf8d-0d2f-43e5-b05d-f3ac0e9b3c4b}" ma:internalName="TaxCatchAll" ma:showField="CatchAllData" ma:web="003e08ac-bb4f-461f-b130-6534440278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01916D-48D2-48B0-99C6-D60357CAF9E8}">
  <ds:schemaRefs>
    <ds:schemaRef ds:uri="003e08ac-bb4f-461f-b130-65344402786a"/>
    <ds:schemaRef ds:uri="bd0a8d02-d809-4f3d-b379-ac8a27cb95b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60EE44-6807-4EFF-8F2D-C31615593D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A59266-AC02-40E8-8990-BBAEBA81FF0D}">
  <ds:schemaRefs>
    <ds:schemaRef ds:uri="003e08ac-bb4f-461f-b130-65344402786a"/>
    <ds:schemaRef ds:uri="bd0a8d02-d809-4f3d-b379-ac8a27cb95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Oslo_2019-enkel_alle</Template>
  <TotalTime>204</TotalTime>
  <Words>883</Words>
  <Application>Microsoft Office PowerPoint</Application>
  <PresentationFormat>Widescreen</PresentationFormat>
  <Paragraphs>208</Paragraphs>
  <Slides>31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7" baseType="lpstr">
      <vt:lpstr>Arial</vt:lpstr>
      <vt:lpstr>Oslo Sans Office Normal</vt:lpstr>
      <vt:lpstr>Oslo Sans Office</vt:lpstr>
      <vt:lpstr>Wingdings</vt:lpstr>
      <vt:lpstr>Calibri</vt:lpstr>
      <vt:lpstr>Oslo 2019 / positiv</vt:lpstr>
      <vt:lpstr>Bedre tilrettelegging for gående og syklende langs Etterstadsletta </vt:lpstr>
      <vt:lpstr>Prosjektområde</vt:lpstr>
      <vt:lpstr>Forankring i overordnet plan</vt:lpstr>
      <vt:lpstr>Plan for sykkelveinettet </vt:lpstr>
      <vt:lpstr>Plan for sykkelveinettet </vt:lpstr>
      <vt:lpstr>Bakgrunn</vt:lpstr>
      <vt:lpstr>Utredningens situasjonsbeskrivelse</vt:lpstr>
      <vt:lpstr>Behov avdekket i utredningen </vt:lpstr>
      <vt:lpstr>Historikk og bakgrunn </vt:lpstr>
      <vt:lpstr>Bestillingene</vt:lpstr>
      <vt:lpstr>Etterstadsletta vest </vt:lpstr>
      <vt:lpstr>Dagens situasjon </vt:lpstr>
      <vt:lpstr>Etterstadsletta vest – løsning </vt:lpstr>
      <vt:lpstr>PowerPoint-presentasjon</vt:lpstr>
      <vt:lpstr>PowerPoint-presentasjon</vt:lpstr>
      <vt:lpstr>PowerPoint-presentasjon</vt:lpstr>
      <vt:lpstr>Tidslinje : Etterstadsletta vest</vt:lpstr>
      <vt:lpstr>Bevaring av naturverdier</vt:lpstr>
      <vt:lpstr>Naturtyper</vt:lpstr>
      <vt:lpstr>Trerekke</vt:lpstr>
      <vt:lpstr>Naturtype  vs trerekke</vt:lpstr>
      <vt:lpstr>Etterstadsletta øst </vt:lpstr>
      <vt:lpstr>Etterstadsletta øst - forprosjekt</vt:lpstr>
      <vt:lpstr>Dagens situasjon</vt:lpstr>
      <vt:lpstr>KVU - alternativ 2B   </vt:lpstr>
      <vt:lpstr>Ny utredning - alternativ 0+</vt:lpstr>
      <vt:lpstr>Ny utredning - alternativ 0+</vt:lpstr>
      <vt:lpstr>Tidslinje : Etterstadsletta øst</vt:lpstr>
      <vt:lpstr>Kommunikasjon i prosjektet</vt:lpstr>
      <vt:lpstr>Kommunikasjonstiltak</vt:lpstr>
      <vt:lpstr>Spørsmål?      Prosjektleder Caroline Ovaska, Etterstadsletta vest   Prosjektleder Åse Rasmussen, Etterstadsletta øst    E-post: postmottak@bym.oslo.kommune.no  Telefon : 2180 2180 Nettside: https://www.oslo.kommune.no/slik-bygger-vi-oslo/etterstadsletta-bedre-tilrettelegging-for-syklende-og-gaende/     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Ola Bognøy Jonassen</dc:creator>
  <cp:lastModifiedBy>Caroline Cheboriot Ovaska</cp:lastModifiedBy>
  <cp:revision>449</cp:revision>
  <cp:lastPrinted>2022-01-05T11:00:00Z</cp:lastPrinted>
  <dcterms:created xsi:type="dcterms:W3CDTF">2021-12-03T11:15:18Z</dcterms:created>
  <dcterms:modified xsi:type="dcterms:W3CDTF">2023-06-20T12:40:02Z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2396b7-5846-48ff-8468-5f49f8ad722a_Enabled">
    <vt:lpwstr>true</vt:lpwstr>
  </property>
  <property fmtid="{D5CDD505-2E9C-101B-9397-08002B2CF9AE}" pid="3" name="MSIP_Label_7a2396b7-5846-48ff-8468-5f49f8ad722a_SetDate">
    <vt:lpwstr>2021-12-03T11:15:18Z</vt:lpwstr>
  </property>
  <property fmtid="{D5CDD505-2E9C-101B-9397-08002B2CF9AE}" pid="4" name="MSIP_Label_7a2396b7-5846-48ff-8468-5f49f8ad722a_Method">
    <vt:lpwstr>Standard</vt:lpwstr>
  </property>
  <property fmtid="{D5CDD505-2E9C-101B-9397-08002B2CF9AE}" pid="5" name="MSIP_Label_7a2396b7-5846-48ff-8468-5f49f8ad722a_Name">
    <vt:lpwstr>Lav</vt:lpwstr>
  </property>
  <property fmtid="{D5CDD505-2E9C-101B-9397-08002B2CF9AE}" pid="6" name="MSIP_Label_7a2396b7-5846-48ff-8468-5f49f8ad722a_SiteId">
    <vt:lpwstr>e6795081-6391-442e-9ab4-5e9ef74f18ea</vt:lpwstr>
  </property>
  <property fmtid="{D5CDD505-2E9C-101B-9397-08002B2CF9AE}" pid="7" name="MSIP_Label_7a2396b7-5846-48ff-8468-5f49f8ad722a_ActionId">
    <vt:lpwstr>e63c35fa-2b9e-49ea-a0c5-368cf6c8b110</vt:lpwstr>
  </property>
  <property fmtid="{D5CDD505-2E9C-101B-9397-08002B2CF9AE}" pid="8" name="MSIP_Label_7a2396b7-5846-48ff-8468-5f49f8ad722a_ContentBits">
    <vt:lpwstr>0</vt:lpwstr>
  </property>
  <property fmtid="{D5CDD505-2E9C-101B-9397-08002B2CF9AE}" pid="9" name="Order">
    <vt:lpwstr>100.000000000000</vt:lpwstr>
  </property>
  <property fmtid="{D5CDD505-2E9C-101B-9397-08002B2CF9AE}" pid="10" name="ContentTypeId">
    <vt:lpwstr>0x010100474D9AA6A89A434A9FD271824F6F7794</vt:lpwstr>
  </property>
  <property fmtid="{D5CDD505-2E9C-101B-9397-08002B2CF9AE}" pid="11" name="MediaServiceImageTags">
    <vt:lpwstr/>
  </property>
</Properties>
</file>